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55" r:id="rId3"/>
    <p:sldMasterId id="2147483657" r:id="rId4"/>
  </p:sldMasterIdLst>
  <p:notesMasterIdLst>
    <p:notesMasterId r:id="rId51"/>
  </p:notesMasterIdLst>
  <p:sldIdLst>
    <p:sldId id="265" r:id="rId5"/>
    <p:sldId id="266" r:id="rId6"/>
    <p:sldId id="267" r:id="rId7"/>
    <p:sldId id="268" r:id="rId8"/>
    <p:sldId id="269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331" r:id="rId23"/>
    <p:sldId id="394" r:id="rId24"/>
    <p:sldId id="314" r:id="rId25"/>
    <p:sldId id="388" r:id="rId26"/>
    <p:sldId id="390" r:id="rId27"/>
    <p:sldId id="316" r:id="rId28"/>
    <p:sldId id="317" r:id="rId29"/>
    <p:sldId id="395" r:id="rId30"/>
    <p:sldId id="318" r:id="rId31"/>
    <p:sldId id="409" r:id="rId32"/>
    <p:sldId id="320" r:id="rId33"/>
    <p:sldId id="321" r:id="rId34"/>
    <p:sldId id="322" r:id="rId35"/>
    <p:sldId id="383" r:id="rId36"/>
    <p:sldId id="324" r:id="rId37"/>
    <p:sldId id="384" r:id="rId38"/>
    <p:sldId id="385" r:id="rId39"/>
    <p:sldId id="386" r:id="rId40"/>
    <p:sldId id="387" r:id="rId41"/>
    <p:sldId id="323" r:id="rId42"/>
    <p:sldId id="325" r:id="rId43"/>
    <p:sldId id="326" r:id="rId44"/>
    <p:sldId id="327" r:id="rId45"/>
    <p:sldId id="328" r:id="rId46"/>
    <p:sldId id="329" r:id="rId47"/>
    <p:sldId id="330" r:id="rId48"/>
    <p:sldId id="293" r:id="rId49"/>
    <p:sldId id="313" r:id="rId50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Casanova" initials="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5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A08A3-3CCC-49E6-964C-E1738A6D992D}" type="datetimeFigureOut">
              <a:rPr lang="es-ES" smtClean="0"/>
              <a:t>26/11/2024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2CB49-322C-48BB-A333-B208C96D6B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42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84390" tIns="42195" rIns="84390" bIns="42195" anchor="t" anchorCtr="0"/>
          <a:lstStyle/>
          <a:p>
            <a:pPr lvl="0" eaLnBrk="1" hangingPunct="1">
              <a:spcBef>
                <a:spcPct val="0"/>
              </a:spcBef>
            </a:pPr>
            <a:endParaRPr lang="es-ES" altLang="en-US" dirty="0"/>
          </a:p>
        </p:txBody>
      </p:sp>
      <p:sp>
        <p:nvSpPr>
          <p:cNvPr id="8196" name="Marcador de número de diapositiva 3"/>
          <p:cNvSpPr txBox="1">
            <a:spLocks noGrp="1"/>
          </p:cNvSpPr>
          <p:nvPr>
            <p:ph type="sldNum" sz="quarter"/>
          </p:nvPr>
        </p:nvSpPr>
        <p:spPr>
          <a:xfrm>
            <a:off x="3750062" y="7759706"/>
            <a:ext cx="2868866" cy="4098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s-ES" altLang="en-US" sz="1100" dirty="0"/>
              <a:t>23</a:t>
            </a:fld>
            <a:endParaRPr lang="es-ES" altLang="en-US" sz="11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717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VE" sz="159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120" y="1604160"/>
            <a:ext cx="109717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VE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717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VE" sz="159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120" y="1604160"/>
            <a:ext cx="109717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VE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 Light" panose="020F030202020403020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 Light" panose="020F030202020403020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 Light" panose="020F030202020403020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 Light" panose="020F030202020403020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charset="0"/>
                <a:cs typeface="Calibri Light" panose="020F030202020403020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termin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717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VE" sz="159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120" y="1604160"/>
            <a:ext cx="109717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VE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33118DE-72AF-431C-8F6B-992323467088}" type="slidenum">
              <a:rPr/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s-V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717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VE" sz="159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609120" y="1604160"/>
            <a:ext cx="109717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VE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A29FFEA-A4DD-4D27-8D94-2D8E83867CB4}" type="slidenum">
              <a:rPr/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 lang="es-V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termin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717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VE" sz="159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609120" y="1604160"/>
            <a:ext cx="109717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VE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11605B6-3C98-439F-8E0A-405A3F9018D1}" type="slidenum">
              <a:rPr/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 lang="es-V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determin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781D3EA7-6243-4AB2-8AF0-1A2846030F6D}" type="slidenum">
              <a:rPr/>
              <a:t>‹Nº›</a:t>
            </a:fld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 lang="es-V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/>
          <p:cNvPicPr/>
          <p:nvPr/>
        </p:nvPicPr>
        <p:blipFill>
          <a:blip r:embed="rId6"/>
          <a:srcRect b="92395"/>
          <a:stretch>
            <a:fillRect/>
          </a:stretch>
        </p:blipFill>
        <p:spPr>
          <a:xfrm>
            <a:off x="-15480" y="0"/>
            <a:ext cx="9315360" cy="520560"/>
          </a:xfrm>
          <a:prstGeom prst="rect">
            <a:avLst/>
          </a:prstGeom>
          <a:ln w="0">
            <a:noFill/>
          </a:ln>
        </p:spPr>
      </p:pic>
      <p:pic>
        <p:nvPicPr>
          <p:cNvPr id="2" name="Imagen 6"/>
          <p:cNvPicPr/>
          <p:nvPr/>
        </p:nvPicPr>
        <p:blipFill>
          <a:blip r:embed="rId6"/>
          <a:srcRect l="70223" b="95817"/>
          <a:stretch>
            <a:fillRect/>
          </a:stretch>
        </p:blipFill>
        <p:spPr>
          <a:xfrm>
            <a:off x="9279360" y="0"/>
            <a:ext cx="2910240" cy="284760"/>
          </a:xfrm>
          <a:prstGeom prst="rect">
            <a:avLst/>
          </a:prstGeom>
          <a:ln w="0">
            <a:noFill/>
          </a:ln>
        </p:spPr>
      </p:pic>
      <p:pic>
        <p:nvPicPr>
          <p:cNvPr id="3" name="Imagen 6"/>
          <p:cNvPicPr/>
          <p:nvPr/>
        </p:nvPicPr>
        <p:blipFill>
          <a:blip r:embed="rId6"/>
          <a:srcRect t="92390"/>
          <a:stretch>
            <a:fillRect/>
          </a:stretch>
        </p:blipFill>
        <p:spPr>
          <a:xfrm>
            <a:off x="2889360" y="6333840"/>
            <a:ext cx="9315360" cy="520560"/>
          </a:xfrm>
          <a:prstGeom prst="rect">
            <a:avLst/>
          </a:prstGeom>
          <a:ln w="0">
            <a:noFill/>
          </a:ln>
        </p:spPr>
      </p:pic>
      <p:pic>
        <p:nvPicPr>
          <p:cNvPr id="4" name="Imagen 6"/>
          <p:cNvPicPr/>
          <p:nvPr/>
        </p:nvPicPr>
        <p:blipFill>
          <a:blip r:embed="rId7"/>
          <a:srcRect t="96573" r="67224"/>
          <a:stretch>
            <a:fillRect/>
          </a:stretch>
        </p:blipFill>
        <p:spPr>
          <a:xfrm>
            <a:off x="2520" y="6600600"/>
            <a:ext cx="2904120" cy="234360"/>
          </a:xfrm>
          <a:prstGeom prst="rect">
            <a:avLst/>
          </a:prstGeom>
          <a:ln w="0">
            <a:noFill/>
          </a:ln>
        </p:spPr>
      </p:pic>
      <p:sp>
        <p:nvSpPr>
          <p:cNvPr id="5" name="Text Box 8"/>
          <p:cNvSpPr/>
          <p:nvPr/>
        </p:nvSpPr>
        <p:spPr>
          <a:xfrm>
            <a:off x="147960" y="6599160"/>
            <a:ext cx="5477400" cy="295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lang="es-VE" sz="1350" b="0" strike="noStrike" spc="-1">
                <a:solidFill>
                  <a:srgbClr val="5F5F5F"/>
                </a:solidFill>
                <a:latin typeface="Calibri" panose="020F0502020204030204"/>
                <a:ea typeface="DejaVu Sans" panose="020B0603030804020204"/>
              </a:rPr>
              <a:t>Dirección Ejecutiva de Automatización, Informática y Telecomunicaciones </a:t>
            </a:r>
            <a:endParaRPr lang="es-VE" sz="135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717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VE" sz="1590" b="0" strike="noStrike" spc="-1">
                <a:solidFill>
                  <a:srgbClr val="000000"/>
                </a:solidFill>
                <a:latin typeface="Arial" panose="020B0604020202020204"/>
              </a:rPr>
              <a:t>Pulse para editar el formato del texto de título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160"/>
            <a:ext cx="109717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lnSpc>
                <a:spcPct val="90000"/>
              </a:lnSpc>
              <a:spcBef>
                <a:spcPts val="124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470" b="0" strike="noStrike" spc="-1">
                <a:solidFill>
                  <a:srgbClr val="000000"/>
                </a:solidFill>
                <a:latin typeface="Arial" panose="020B0604020202020204"/>
              </a:rPr>
              <a:t>Pulse para editar el formato de texto del esquema</a:t>
            </a:r>
          </a:p>
          <a:p>
            <a:pPr marL="864235" lvl="1" indent="-32385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VE" sz="1770" b="0" strike="noStrike" spc="-1">
                <a:solidFill>
                  <a:srgbClr val="000000"/>
                </a:solidFill>
                <a:latin typeface="Arial" panose="020B0604020202020204"/>
              </a:rPr>
              <a:t>Segundo nivel del esquema</a:t>
            </a:r>
          </a:p>
          <a:p>
            <a:pPr marL="1296035" lvl="2" indent="-288290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1590" b="0" strike="noStrike" spc="-1">
                <a:solidFill>
                  <a:srgbClr val="000000"/>
                </a:solidFill>
                <a:latin typeface="Arial" panose="020B0604020202020204"/>
              </a:rPr>
              <a:t>Tercer nivel del esquema</a:t>
            </a:r>
          </a:p>
          <a:p>
            <a:pPr marL="1727835" lvl="3" indent="-2159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VE" sz="1590" b="0" strike="noStrike" spc="-1">
                <a:solidFill>
                  <a:srgbClr val="000000"/>
                </a:solidFill>
                <a:latin typeface="Arial" panose="020B0604020202020204"/>
              </a:rPr>
              <a:t>Cuarto nivel del esquema</a:t>
            </a:r>
          </a:p>
          <a:p>
            <a:pPr marL="2160270" lvl="4" indent="-215900">
              <a:lnSpc>
                <a:spcPct val="90000"/>
              </a:lnSpc>
              <a:spcBef>
                <a:spcPts val="2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1770" b="0" strike="noStrike" spc="-1">
                <a:solidFill>
                  <a:srgbClr val="000000"/>
                </a:solidFill>
                <a:latin typeface="Arial" panose="020B0604020202020204"/>
              </a:rPr>
              <a:t>Quinto nivel del esquema</a:t>
            </a:r>
          </a:p>
          <a:p>
            <a:pPr marL="2592070" lvl="5" indent="-215900">
              <a:lnSpc>
                <a:spcPct val="90000"/>
              </a:lnSpc>
              <a:spcBef>
                <a:spcPts val="2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1770" b="0" strike="noStrike" spc="-1">
                <a:solidFill>
                  <a:srgbClr val="000000"/>
                </a:solidFill>
                <a:latin typeface="Arial" panose="020B0604020202020204"/>
              </a:rPr>
              <a:t>Sexto nivel del esquema</a:t>
            </a:r>
          </a:p>
          <a:p>
            <a:pPr marL="3023870" lvl="6" indent="-215900">
              <a:lnSpc>
                <a:spcPct val="90000"/>
              </a:lnSpc>
              <a:spcBef>
                <a:spcPts val="2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1770" b="0" strike="noStrike" spc="-1">
                <a:solidFill>
                  <a:srgbClr val="000000"/>
                </a:solidFill>
                <a:latin typeface="Arial" panose="020B0604020202020204"/>
              </a:rPr>
              <a:t>Séptimo nivel del esquema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706840" y="6117120"/>
            <a:ext cx="682560" cy="296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fld id="{3CCEE294-FDAF-4D6C-8358-3643B1B6A620}" type="slidenum">
              <a:rPr lang="es-VE" sz="1500" b="1" strike="noStrike" spc="-1">
                <a:solidFill>
                  <a:srgbClr val="666666"/>
                </a:solidFill>
                <a:latin typeface="Calibri" panose="020F0502020204030204"/>
                <a:ea typeface="DejaVu Sans" panose="020B0603030804020204"/>
              </a:rPr>
              <a:t>‹Nº›</a:t>
            </a:fld>
            <a:endParaRPr lang="es-VE" sz="15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VE" sz="1590" b="0" strike="noStrike" spc="-1">
                <a:solidFill>
                  <a:srgbClr val="000000"/>
                </a:solidFill>
                <a:latin typeface="Arial" panose="020B0604020202020204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lnSpc>
                <a:spcPct val="90000"/>
              </a:lnSpc>
              <a:spcBef>
                <a:spcPts val="124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470" b="0" strike="noStrike" spc="-1">
                <a:solidFill>
                  <a:srgbClr val="000000"/>
                </a:solidFill>
                <a:latin typeface="Arial" panose="020B0604020202020204"/>
              </a:rPr>
              <a:t>Pulse para editar el formato de texto del esquema</a:t>
            </a:r>
          </a:p>
          <a:p>
            <a:pPr marL="864235" lvl="1" indent="-32385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VE" sz="1770" b="0" strike="noStrike" spc="-1">
                <a:solidFill>
                  <a:srgbClr val="000000"/>
                </a:solidFill>
                <a:latin typeface="Arial" panose="020B0604020202020204"/>
              </a:rPr>
              <a:t>Segundo nivel del esquema</a:t>
            </a:r>
          </a:p>
          <a:p>
            <a:pPr marL="1296035" lvl="2" indent="-288290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1590" b="0" strike="noStrike" spc="-1">
                <a:solidFill>
                  <a:srgbClr val="000000"/>
                </a:solidFill>
                <a:latin typeface="Arial" panose="020B0604020202020204"/>
              </a:rPr>
              <a:t>Tercer nivel del esquema</a:t>
            </a:r>
          </a:p>
          <a:p>
            <a:pPr marL="1727835" lvl="3" indent="-2159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VE" sz="1590" b="0" strike="noStrike" spc="-1">
                <a:solidFill>
                  <a:srgbClr val="000000"/>
                </a:solidFill>
                <a:latin typeface="Arial" panose="020B0604020202020204"/>
              </a:rPr>
              <a:t>Cuarto nivel del esquema</a:t>
            </a:r>
          </a:p>
          <a:p>
            <a:pPr marL="2160270" lvl="4" indent="-215900">
              <a:lnSpc>
                <a:spcPct val="90000"/>
              </a:lnSpc>
              <a:spcBef>
                <a:spcPts val="2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1770" b="0" strike="noStrike" spc="-1">
                <a:solidFill>
                  <a:srgbClr val="000000"/>
                </a:solidFill>
                <a:latin typeface="Arial" panose="020B0604020202020204"/>
              </a:rPr>
              <a:t>Quinto nivel del esquema</a:t>
            </a:r>
          </a:p>
          <a:p>
            <a:pPr marL="2592070" lvl="5" indent="-215900">
              <a:lnSpc>
                <a:spcPct val="90000"/>
              </a:lnSpc>
              <a:spcBef>
                <a:spcPts val="2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1770" b="0" strike="noStrike" spc="-1">
                <a:solidFill>
                  <a:srgbClr val="000000"/>
                </a:solidFill>
                <a:latin typeface="Arial" panose="020B0604020202020204"/>
              </a:rPr>
              <a:t>Sexto nivel del esquema</a:t>
            </a:r>
          </a:p>
          <a:p>
            <a:pPr marL="3023870" lvl="6" indent="-215900">
              <a:lnSpc>
                <a:spcPct val="90000"/>
              </a:lnSpc>
              <a:spcBef>
                <a:spcPts val="2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1770" b="0" strike="noStrike" spc="-1">
                <a:solidFill>
                  <a:srgbClr val="000000"/>
                </a:solidFill>
                <a:latin typeface="Arial" panose="020B0604020202020204"/>
              </a:rPr>
              <a:t>Séptimo nivel del esquema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dt" idx="1"/>
          </p:nvPr>
        </p:nvSpPr>
        <p:spPr>
          <a:xfrm>
            <a:off x="609480" y="6247440"/>
            <a:ext cx="2840400" cy="47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s-VE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s-VE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&lt;fecha/hora&gt;</a:t>
            </a:r>
          </a:p>
        </p:txBody>
      </p:sp>
      <p:sp>
        <p:nvSpPr>
          <p:cNvPr id="13" name="PlaceHolder 4"/>
          <p:cNvSpPr>
            <a:spLocks noGrp="1"/>
          </p:cNvSpPr>
          <p:nvPr>
            <p:ph type="ftr" idx="2"/>
          </p:nvPr>
        </p:nvSpPr>
        <p:spPr>
          <a:xfrm>
            <a:off x="4169520" y="6247440"/>
            <a:ext cx="3864240" cy="47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s-VE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 algn="ctr">
              <a:buNone/>
            </a:pPr>
            <a:r>
              <a:rPr lang="es-VE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&lt;pie de página&gt;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sldNum" idx="3"/>
          </p:nvPr>
        </p:nvSpPr>
        <p:spPr>
          <a:xfrm>
            <a:off x="8740800" y="6247440"/>
            <a:ext cx="2840400" cy="47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VE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 algn="r">
              <a:buNone/>
            </a:pPr>
            <a:fld id="{1F6B15CC-96DE-4446-B209-E1CA11C5CEA1}" type="slidenum">
              <a:rPr lang="es-VE" sz="1400" b="0" strike="noStrike" spc="-1">
                <a:solidFill>
                  <a:srgbClr val="000000"/>
                </a:solidFill>
                <a:latin typeface="Times New Roman" panose="02020603050405020304"/>
              </a:rPr>
              <a:t>‹Nº›</a:t>
            </a:fld>
            <a:endParaRPr lang="es-VE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3680" y="1122120"/>
            <a:ext cx="10362600" cy="238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s-ES" sz="6000" b="0" strike="noStrike" spc="-1">
                <a:solidFill>
                  <a:srgbClr val="000000"/>
                </a:solidFill>
                <a:latin typeface="Calibri Light" panose="020F0302020204030204"/>
              </a:rPr>
              <a:t>Haga clic para modificar el estilo de título del patrón</a:t>
            </a:r>
            <a:endParaRPr lang="es-VE" sz="6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4"/>
          </p:nvPr>
        </p:nvSpPr>
        <p:spPr>
          <a:xfrm>
            <a:off x="837720" y="6355800"/>
            <a:ext cx="27428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defRPr lang="es-VE" sz="1200" b="0" strike="noStrike" spc="-1">
                <a:solidFill>
                  <a:srgbClr val="8B8B8B"/>
                </a:solidFill>
                <a:latin typeface="Calibri" panose="020F0502020204030204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385289A-3080-45A4-A9DD-3A27869578E0}" type="datetime">
              <a:rPr lang="es-VE" sz="1200" b="0" strike="noStrike" spc="-1">
                <a:solidFill>
                  <a:srgbClr val="8B8B8B"/>
                </a:solidFill>
                <a:latin typeface="Calibri" panose="020F0502020204030204"/>
              </a:rPr>
              <a:t>26/11/2024</a:t>
            </a:fld>
            <a:endParaRPr lang="es-VE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5"/>
          </p:nvPr>
        </p:nvSpPr>
        <p:spPr>
          <a:xfrm>
            <a:off x="4037760" y="6355800"/>
            <a:ext cx="41144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buNone/>
            </a:pPr>
            <a:endParaRPr lang="es-VE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6"/>
          </p:nvPr>
        </p:nvSpPr>
        <p:spPr>
          <a:xfrm>
            <a:off x="9344880" y="6324120"/>
            <a:ext cx="27428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defRPr lang="es-VE" sz="1200" b="0" strike="noStrike" spc="-1">
                <a:solidFill>
                  <a:srgbClr val="8B8B8B"/>
                </a:solidFill>
                <a:latin typeface="Calibri" panose="020F0502020204030204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DA209A2-E577-4FE5-9B69-1D5A4239DEB8}" type="slidenum">
              <a:rPr lang="es-VE" sz="1200" b="0" strike="noStrike" spc="-1">
                <a:solidFill>
                  <a:srgbClr val="8B8B8B"/>
                </a:solidFill>
                <a:latin typeface="Calibri" panose="020F0502020204030204"/>
              </a:rPr>
              <a:t>‹Nº›</a:t>
            </a:fld>
            <a:endParaRPr lang="es-VE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09120" y="1604160"/>
            <a:ext cx="109720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lnSpc>
                <a:spcPct val="90000"/>
              </a:lnSpc>
              <a:spcBef>
                <a:spcPts val="141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800" b="0" strike="noStrike" spc="-1">
                <a:solidFill>
                  <a:srgbClr val="000000"/>
                </a:solidFill>
                <a:latin typeface="Calibri" panose="020F0502020204030204"/>
              </a:rPr>
              <a:t>Pulse para editar el formato de texto del esquema</a:t>
            </a:r>
          </a:p>
          <a:p>
            <a:pPr marL="864235" lvl="1" indent="-323850">
              <a:lnSpc>
                <a:spcPct val="90000"/>
              </a:lnSpc>
              <a:spcBef>
                <a:spcPts val="112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VE" sz="2000" b="0" strike="noStrike" spc="-1">
                <a:solidFill>
                  <a:srgbClr val="000000"/>
                </a:solidFill>
                <a:latin typeface="Calibri" panose="020F0502020204030204"/>
              </a:rPr>
              <a:t>Segundo nivel del esquema</a:t>
            </a:r>
          </a:p>
          <a:p>
            <a:pPr marL="1296035" lvl="2" indent="-288290">
              <a:lnSpc>
                <a:spcPct val="90000"/>
              </a:lnSpc>
              <a:spcBef>
                <a:spcPts val="84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1800" b="0" strike="noStrike" spc="-1">
                <a:solidFill>
                  <a:srgbClr val="000000"/>
                </a:solidFill>
                <a:latin typeface="Calibri" panose="020F0502020204030204"/>
              </a:rPr>
              <a:t>Tercer nivel del esquema</a:t>
            </a:r>
          </a:p>
          <a:p>
            <a:pPr marL="1727835" lvl="3" indent="-215900">
              <a:lnSpc>
                <a:spcPct val="90000"/>
              </a:lnSpc>
              <a:spcBef>
                <a:spcPts val="560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VE" sz="1800" b="0" strike="noStrike" spc="-1">
                <a:solidFill>
                  <a:srgbClr val="000000"/>
                </a:solidFill>
                <a:latin typeface="Calibri" panose="020F0502020204030204"/>
              </a:rPr>
              <a:t>Cuarto nivel del esquema</a:t>
            </a:r>
          </a:p>
          <a:p>
            <a:pPr marL="2160270" lvl="4" indent="-215900">
              <a:lnSpc>
                <a:spcPct val="90000"/>
              </a:lnSpc>
              <a:spcBef>
                <a:spcPts val="2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000" b="0" strike="noStrike" spc="-1">
                <a:solidFill>
                  <a:srgbClr val="000000"/>
                </a:solidFill>
                <a:latin typeface="Calibri" panose="020F0502020204030204"/>
              </a:rPr>
              <a:t>Quinto nivel del esquema</a:t>
            </a:r>
          </a:p>
          <a:p>
            <a:pPr marL="2592070" lvl="5" indent="-215900">
              <a:lnSpc>
                <a:spcPct val="90000"/>
              </a:lnSpc>
              <a:spcBef>
                <a:spcPts val="2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000" b="0" strike="noStrike" spc="-1">
                <a:solidFill>
                  <a:srgbClr val="000000"/>
                </a:solidFill>
                <a:latin typeface="Calibri" panose="020F0502020204030204"/>
              </a:rPr>
              <a:t>Sexto nivel del esquema</a:t>
            </a:r>
          </a:p>
          <a:p>
            <a:pPr marL="3023870" lvl="6" indent="-215900">
              <a:lnSpc>
                <a:spcPct val="90000"/>
              </a:lnSpc>
              <a:spcBef>
                <a:spcPts val="2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000" b="0" strike="noStrike" spc="-1">
                <a:solidFill>
                  <a:srgbClr val="000000"/>
                </a:solidFill>
                <a:latin typeface="Calibri" panose="020F0502020204030204"/>
              </a:rPr>
              <a:t>Séptimo nivel del esquema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11706840" y="6475680"/>
            <a:ext cx="682560" cy="296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fld id="{3560F542-80A3-4CA7-A1B4-69CBCE5D584C}" type="slidenum">
              <a:rPr lang="es-VE" sz="1500" b="1" strike="noStrike" spc="-1">
                <a:solidFill>
                  <a:srgbClr val="666666"/>
                </a:solidFill>
                <a:latin typeface="Calibri" panose="020F0502020204030204"/>
                <a:ea typeface="DejaVu Sans" panose="020B0603030804020204"/>
              </a:rPr>
              <a:t>‹Nº›</a:t>
            </a:fld>
            <a:endParaRPr lang="es-VE" sz="15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/>
          <p:cNvSpPr/>
          <p:nvPr/>
        </p:nvSpPr>
        <p:spPr>
          <a:xfrm>
            <a:off x="4037040" y="6356160"/>
            <a:ext cx="4113720" cy="365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ctr">
            <a:noAutofit/>
          </a:bodyPr>
          <a:lstStyle/>
          <a:p>
            <a:endParaRPr lang="es-VE" sz="18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11401560" y="6625800"/>
            <a:ext cx="720720" cy="246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t">
            <a:spAutoFit/>
          </a:bodyPr>
          <a:lstStyle/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fld id="{F591A1D8-538D-4D3E-BD0F-FBA57CC234F1}" type="slidenum">
              <a:rPr lang="es-ES" sz="1000" b="1" strike="noStrike" spc="-1">
                <a:solidFill>
                  <a:srgbClr val="000000"/>
                </a:solidFill>
                <a:latin typeface="Calibri" panose="020F0502020204030204"/>
                <a:ea typeface="Arial" panose="020B0604020202020204"/>
              </a:rPr>
              <a:t>‹Nº›</a:t>
            </a:fld>
            <a:endParaRPr lang="es-VE" sz="1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sldNum" idx="7"/>
          </p:nvPr>
        </p:nvSpPr>
        <p:spPr>
          <a:xfrm>
            <a:off x="8608680" y="6355800"/>
            <a:ext cx="2736000" cy="3582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>
            <a:lvl1pPr indent="0"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None/>
              <a:tabLst>
                <a:tab pos="0" algn="l"/>
              </a:tabLst>
              <a:defRPr lang="es-VE" sz="1200" b="0" strike="noStrike" spc="-1">
                <a:solidFill>
                  <a:srgbClr val="898989"/>
                </a:solidFill>
                <a:latin typeface="Times New Roman" panose="02020603050405020304"/>
                <a:ea typeface="DejaVu Sans" panose="020B0603030804020204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None/>
              <a:tabLst>
                <a:tab pos="0" algn="l"/>
              </a:tabLst>
            </a:pPr>
            <a:fld id="{D7BD6527-4DAD-4321-A247-F822C992C1BB}" type="slidenum">
              <a:rPr lang="es-VE" sz="1200" b="0" strike="noStrike" spc="-1">
                <a:solidFill>
                  <a:srgbClr val="898989"/>
                </a:solidFill>
                <a:latin typeface="Times New Roman" panose="02020603050405020304"/>
                <a:ea typeface="DejaVu Sans" panose="020B0603030804020204"/>
              </a:rPr>
              <a:t>‹Nº›</a:t>
            </a:fld>
            <a:endParaRPr lang="es-VE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dt" idx="8"/>
          </p:nvPr>
        </p:nvSpPr>
        <p:spPr>
          <a:xfrm>
            <a:off x="837000" y="6355800"/>
            <a:ext cx="2736000" cy="3582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>
            <a:lvl1pPr indent="0">
              <a:buNone/>
              <a:defRPr lang="es-VE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s-VE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&lt;fecha/hora&gt;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717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VE" sz="3990" b="0" strike="noStrike" spc="-1">
                <a:solidFill>
                  <a:srgbClr val="000000"/>
                </a:solidFill>
                <a:latin typeface="Arial" panose="020B0604020202020204"/>
              </a:rPr>
              <a:t>Pulse para editar el formato del texto de título</a:t>
            </a: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120" y="1604160"/>
            <a:ext cx="109717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3190" b="0" strike="noStrike" spc="-1">
                <a:solidFill>
                  <a:srgbClr val="000000"/>
                </a:solidFill>
                <a:latin typeface="Arial" panose="020B0604020202020204"/>
              </a:rPr>
              <a:t>Pulse para editar el formato de texto del esquema</a:t>
            </a:r>
          </a:p>
          <a:p>
            <a:pPr marL="864235" lvl="1" indent="-323850">
              <a:spcBef>
                <a:spcPts val="1130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VE" sz="2800" b="0" strike="noStrike" spc="-1">
                <a:solidFill>
                  <a:srgbClr val="000000"/>
                </a:solidFill>
                <a:latin typeface="Arial" panose="020B0604020202020204"/>
              </a:rPr>
              <a:t>Segundo nivel del esquema</a:t>
            </a:r>
          </a:p>
          <a:p>
            <a:pPr marL="1296035" lvl="2" indent="-288290">
              <a:spcBef>
                <a:spcPts val="84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400" b="0" strike="noStrike" spc="-1">
                <a:solidFill>
                  <a:srgbClr val="000000"/>
                </a:solidFill>
                <a:latin typeface="Arial" panose="020B0604020202020204"/>
              </a:rPr>
              <a:t>Tercer nivel del esquema</a:t>
            </a:r>
          </a:p>
          <a:p>
            <a:pPr marL="1727835" lvl="3" indent="-215900">
              <a:spcBef>
                <a:spcPts val="560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VE" sz="2000" b="0" strike="noStrike" spc="-1">
                <a:solidFill>
                  <a:srgbClr val="000000"/>
                </a:solidFill>
                <a:latin typeface="Arial" panose="020B0604020202020204"/>
              </a:rPr>
              <a:t>Cuarto nivel del esquema</a:t>
            </a:r>
          </a:p>
          <a:p>
            <a:pPr marL="2160270" lvl="4" indent="-215900">
              <a:spcBef>
                <a:spcPts val="2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000" b="0" strike="noStrike" spc="-1">
                <a:solidFill>
                  <a:srgbClr val="000000"/>
                </a:solidFill>
                <a:latin typeface="Arial" panose="020B0604020202020204"/>
              </a:rPr>
              <a:t>Quinto nivel del esquema</a:t>
            </a:r>
          </a:p>
          <a:p>
            <a:pPr marL="2592070" lvl="5" indent="-215900">
              <a:spcBef>
                <a:spcPts val="2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000" b="0" strike="noStrike" spc="-1">
                <a:solidFill>
                  <a:srgbClr val="000000"/>
                </a:solidFill>
                <a:latin typeface="Arial" panose="020B0604020202020204"/>
              </a:rPr>
              <a:t>Sexto nivel del esquema</a:t>
            </a:r>
          </a:p>
          <a:p>
            <a:pPr marL="3023870" lvl="6" indent="-215900">
              <a:spcBef>
                <a:spcPts val="2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2000" b="0" strike="noStrike" spc="-1">
                <a:solidFill>
                  <a:srgbClr val="000000"/>
                </a:solidFill>
                <a:latin typeface="Arial" panose="020B0604020202020204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5.png"/><Relationship Id="rId18" Type="http://schemas.openxmlformats.org/officeDocument/2006/relationships/image" Target="../media/image49.emf"/><Relationship Id="rId3" Type="http://schemas.openxmlformats.org/officeDocument/2006/relationships/image" Target="../media/image17.jpeg"/><Relationship Id="rId7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11" Type="http://schemas.openxmlformats.org/officeDocument/2006/relationships/image" Target="../media/image30.jpeg"/><Relationship Id="rId5" Type="http://schemas.openxmlformats.org/officeDocument/2006/relationships/image" Target="../media/image23.png"/><Relationship Id="rId15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50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12" Type="http://schemas.openxmlformats.org/officeDocument/2006/relationships/image" Target="../media/image49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20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72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e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8.jpeg"/><Relationship Id="rId1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18" Type="http://schemas.openxmlformats.org/officeDocument/2006/relationships/image" Target="../media/image31.png"/><Relationship Id="rId3" Type="http://schemas.openxmlformats.org/officeDocument/2006/relationships/image" Target="../media/image17.jpe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jpeg"/><Relationship Id="rId19" Type="http://schemas.openxmlformats.org/officeDocument/2006/relationships/image" Target="../media/image32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3 CuadroTexto 2"/>
          <p:cNvSpPr/>
          <p:nvPr/>
        </p:nvSpPr>
        <p:spPr>
          <a:xfrm>
            <a:off x="0" y="1599795"/>
            <a:ext cx="12191760" cy="107378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VE" sz="3200" b="1" strike="noStrike" spc="-1">
                <a:solidFill>
                  <a:srgbClr val="C9211E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DESARROLLO DE UNA PROPUESTA DE </a:t>
            </a:r>
          </a:p>
          <a:p>
            <a:pPr algn="ctr">
              <a:lnSpc>
                <a:spcPct val="100000"/>
              </a:lnSpc>
            </a:pPr>
            <a:r>
              <a:rPr lang="es-VE" sz="3200" b="1" strike="noStrike" spc="-1">
                <a:solidFill>
                  <a:srgbClr val="C9211E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VALOR TECNOLÓGICO DE AIT</a:t>
            </a:r>
          </a:p>
        </p:txBody>
      </p:sp>
      <p:sp>
        <p:nvSpPr>
          <p:cNvPr id="503" name="4 CuadroTexto 3"/>
          <p:cNvSpPr/>
          <p:nvPr/>
        </p:nvSpPr>
        <p:spPr>
          <a:xfrm>
            <a:off x="5088255" y="5800090"/>
            <a:ext cx="2446020" cy="396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VE" sz="2000" b="1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Septiembre, 2024</a:t>
            </a:r>
          </a:p>
        </p:txBody>
      </p:sp>
      <p:sp>
        <p:nvSpPr>
          <p:cNvPr id="504" name="Rectángulo 3"/>
          <p:cNvSpPr/>
          <p:nvPr/>
        </p:nvSpPr>
        <p:spPr>
          <a:xfrm>
            <a:off x="3388438" y="2709015"/>
            <a:ext cx="5821045" cy="205867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3200" b="1" strike="noStrike" spc="-1">
                <a:solidFill>
                  <a:srgbClr val="0070C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PARA LA</a:t>
            </a:r>
            <a:endParaRPr lang="es-VE" sz="3200" b="0" strike="noStrike" spc="-1">
              <a:solidFill>
                <a:srgbClr val="0070C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</a:pPr>
            <a:r>
              <a:rPr lang="es-ES" sz="3200" b="1" strike="noStrike" spc="-1">
                <a:solidFill>
                  <a:srgbClr val="0070C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VICEPRESIDENCIA DE</a:t>
            </a:r>
            <a:endParaRPr lang="es-VE" sz="3200" b="0" strike="noStrike" spc="-1">
              <a:solidFill>
                <a:srgbClr val="0070C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</a:pPr>
            <a:r>
              <a:rPr lang="es-ES" sz="3200" b="1" strike="noStrike" spc="-1">
                <a:solidFill>
                  <a:srgbClr val="0070C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COMERCIO Y </a:t>
            </a:r>
            <a:endParaRPr lang="es-VE" sz="3200" b="0" strike="noStrike" spc="-1">
              <a:solidFill>
                <a:srgbClr val="0070C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</a:pPr>
            <a:r>
              <a:rPr lang="es-ES" sz="3200" b="1" strike="noStrike" spc="-1">
                <a:solidFill>
                  <a:srgbClr val="0070C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SUMINISTRO INTERNACIONAL</a:t>
            </a:r>
          </a:p>
        </p:txBody>
      </p:sp>
      <p:sp>
        <p:nvSpPr>
          <p:cNvPr id="505" name="Rectángulo 504"/>
          <p:cNvSpPr/>
          <p:nvPr/>
        </p:nvSpPr>
        <p:spPr>
          <a:xfrm>
            <a:off x="11823840" y="6011280"/>
            <a:ext cx="334080" cy="318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s-VE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 de texto 5"/>
          <p:cNvSpPr txBox="1"/>
          <p:nvPr/>
        </p:nvSpPr>
        <p:spPr>
          <a:xfrm>
            <a:off x="1684020" y="2432050"/>
            <a:ext cx="88233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s-VE" altLang="es-ES_tradnl" sz="3000">
                <a:solidFill>
                  <a:srgbClr val="FF0000"/>
                </a:solidFill>
                <a:latin typeface="Laksaman" panose="020B0500040200020003" charset="0"/>
                <a:cs typeface="Laksaman" panose="020B0500040200020003" charset="0"/>
              </a:rPr>
              <a:t>Sistematización</a:t>
            </a:r>
            <a:r>
              <a:rPr lang="es-ES_tradnl" altLang="es-VE" sz="3000">
                <a:solidFill>
                  <a:srgbClr val="FF0000"/>
                </a:solidFill>
                <a:latin typeface="Laksaman" panose="020B0500040200020003" charset="0"/>
                <a:cs typeface="Laksaman" panose="020B0500040200020003" charset="0"/>
              </a:rPr>
              <a:t> del proceso de planificación a corto y mediano plazo (Fase 1)</a:t>
            </a:r>
          </a:p>
        </p:txBody>
      </p:sp>
    </p:spTree>
    <p:extLst>
      <p:ext uri="{BB962C8B-B14F-4D97-AF65-F5344CB8AC3E}">
        <p14:creationId xmlns:p14="http://schemas.microsoft.com/office/powerpoint/2010/main" val="306867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 de texto 4"/>
          <p:cNvSpPr txBox="1"/>
          <p:nvPr/>
        </p:nvSpPr>
        <p:spPr>
          <a:xfrm>
            <a:off x="872490" y="1988820"/>
            <a:ext cx="5483225" cy="267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s-VE" altLang="es-ES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Implementación de Base de Datos robusta</a:t>
            </a:r>
            <a:r>
              <a:rPr lang="es-ES_tradnl" altLang="es-VE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en tecnología </a:t>
            </a:r>
            <a:r>
              <a:rPr lang="es-VE" altLang="es-ES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PostgreSQL para el almacenamiento y</a:t>
            </a:r>
            <a:r>
              <a:rPr lang="es-ES_tradnl" altLang="es-VE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VE" altLang="es-ES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manejo</a:t>
            </a:r>
            <a:r>
              <a:rPr lang="es-ES_tradnl" altLang="es-VE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VE" altLang="es-ES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de </a:t>
            </a:r>
            <a:r>
              <a:rPr lang="es-ES_tradnl" altLang="es-VE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los </a:t>
            </a:r>
            <a:r>
              <a:rPr lang="es-VE" altLang="es-ES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datos del proceso de planifi</a:t>
            </a:r>
            <a:r>
              <a:rPr lang="es-ES_tradnl" altLang="es-VE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ca</a:t>
            </a:r>
            <a:r>
              <a:rPr lang="es-VE" altLang="es-ES" sz="24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ción de Mercado Internacional.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7193915" y="1760220"/>
            <a:ext cx="3434715" cy="3350895"/>
            <a:chOff x="11899" y="2944"/>
            <a:chExt cx="5094" cy="4932"/>
          </a:xfrm>
        </p:grpSpPr>
        <p:pic>
          <p:nvPicPr>
            <p:cNvPr id="2" name="Imagen 1" descr="Database-automation-v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9" y="2944"/>
              <a:ext cx="5094" cy="4911"/>
            </a:xfrm>
            <a:prstGeom prst="rect">
              <a:avLst/>
            </a:prstGeom>
          </p:spPr>
        </p:pic>
        <p:cxnSp>
          <p:nvCxnSpPr>
            <p:cNvPr id="3" name="Conector recto 2"/>
            <p:cNvCxnSpPr/>
            <p:nvPr/>
          </p:nvCxnSpPr>
          <p:spPr>
            <a:xfrm flipV="1">
              <a:off x="12772" y="2993"/>
              <a:ext cx="817" cy="467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" name="Conector recto 3"/>
            <p:cNvCxnSpPr/>
            <p:nvPr/>
          </p:nvCxnSpPr>
          <p:spPr>
            <a:xfrm>
              <a:off x="13578" y="2993"/>
              <a:ext cx="813" cy="489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" name="Conector recto 5"/>
            <p:cNvCxnSpPr/>
            <p:nvPr/>
          </p:nvCxnSpPr>
          <p:spPr>
            <a:xfrm flipV="1">
              <a:off x="11923" y="4485"/>
              <a:ext cx="817" cy="467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>
            <a:xfrm flipV="1">
              <a:off x="12780" y="6022"/>
              <a:ext cx="817" cy="467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 flipV="1">
              <a:off x="14505" y="2993"/>
              <a:ext cx="817" cy="467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V="1">
              <a:off x="15356" y="4485"/>
              <a:ext cx="817" cy="467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 flipV="1">
              <a:off x="14505" y="5998"/>
              <a:ext cx="817" cy="467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15298" y="2985"/>
              <a:ext cx="813" cy="489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16143" y="4469"/>
              <a:ext cx="813" cy="489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15298" y="5985"/>
              <a:ext cx="813" cy="489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13578" y="6000"/>
              <a:ext cx="813" cy="489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12715" y="4486"/>
              <a:ext cx="792" cy="459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H="1">
              <a:off x="16111" y="3460"/>
              <a:ext cx="13" cy="863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H="1">
              <a:off x="16106" y="6465"/>
              <a:ext cx="18" cy="896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 flipH="1">
              <a:off x="14378" y="6468"/>
              <a:ext cx="12" cy="916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>
              <a:off x="15378" y="5828"/>
              <a:ext cx="795" cy="475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>
              <a:off x="14543" y="7366"/>
              <a:ext cx="813" cy="489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>
              <a:off x="12784" y="7384"/>
              <a:ext cx="814" cy="462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 flipV="1">
              <a:off x="15333" y="7324"/>
              <a:ext cx="798" cy="552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 flipV="1">
              <a:off x="13568" y="7361"/>
              <a:ext cx="833" cy="494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 flipV="1">
              <a:off x="15372" y="4938"/>
              <a:ext cx="0" cy="915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 flipH="1">
              <a:off x="16169" y="5847"/>
              <a:ext cx="807" cy="472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 flipH="1">
              <a:off x="12727" y="5847"/>
              <a:ext cx="820" cy="491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>
            <a:xfrm flipH="1">
              <a:off x="14378" y="3456"/>
              <a:ext cx="4" cy="881"/>
            </a:xfrm>
            <a:prstGeom prst="line">
              <a:avLst/>
            </a:prstGeom>
            <a:ln w="47625">
              <a:solidFill>
                <a:srgbClr val="D0243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9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o-vector-grafico-crecimient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95" y="1443990"/>
            <a:ext cx="3822065" cy="37115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58165" y="1443990"/>
            <a:ext cx="34270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01</a:t>
            </a:r>
            <a:r>
              <a:rPr lang="es-ES_tradnl" altLang="en-US" sz="1500" b="1">
                <a:solidFill>
                  <a:schemeClr val="accent3">
                    <a:lumMod val="75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ES_tradnl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Gestión centralizada y organizada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de datos relacionados con la planificación de operaciones y pronósticos de demandas.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58165" y="2979420"/>
            <a:ext cx="33261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02</a:t>
            </a:r>
            <a:r>
              <a:rPr lang="es-ES_tradnl" altLang="en-US" sz="1500" b="1">
                <a:solidFill>
                  <a:schemeClr val="accent3">
                    <a:lumMod val="75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ES_tradnl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Predicción de tendencias 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a través del análisis de patrones históricos, gracias a la flexibilidad de b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ú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squeda y organización de datos.</a:t>
            </a:r>
          </a:p>
        </p:txBody>
      </p:sp>
      <p:sp>
        <p:nvSpPr>
          <p:cNvPr id="7" name="Cuadro de texto 5"/>
          <p:cNvSpPr txBox="1"/>
          <p:nvPr/>
        </p:nvSpPr>
        <p:spPr>
          <a:xfrm>
            <a:off x="4077970" y="502920"/>
            <a:ext cx="38157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es-VE" sz="3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Ventajas Funcionales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58165" y="4524375"/>
            <a:ext cx="332613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03</a:t>
            </a:r>
            <a:r>
              <a:rPr lang="es-ES_tradnl" altLang="en-US" sz="1500" b="1">
                <a:solidFill>
                  <a:schemeClr val="accent3">
                    <a:lumMod val="75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ES_tradnl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Detección de anomalías,  y 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det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e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cción temprana de inconsistencias en la informaci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ó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n,  en los diferentes procesos de comercialización.  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367395" y="1443990"/>
            <a:ext cx="3498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04</a:t>
            </a:r>
            <a:r>
              <a:rPr lang="es-ES_tradnl" altLang="en-US" sz="1500" b="1">
                <a:solidFill>
                  <a:schemeClr val="accent3">
                    <a:lumMod val="75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ES_tradnl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Análisis avanzado de datos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a trav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é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s  de herramientas que permiten realizar informes y agilizar la toma certera de decisiones.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374380" y="2979420"/>
            <a:ext cx="349821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05</a:t>
            </a:r>
            <a:r>
              <a:rPr lang="es-ES_tradnl" altLang="en-US" sz="1500" b="1">
                <a:solidFill>
                  <a:schemeClr val="accent3">
                    <a:lumMod val="75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ES_tradnl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Visualización de los 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datos ya que se integra con m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ú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ltiples herramientas de inteligencia de negocios, para presentar la información de manera clara y oportuna.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368665" y="4524375"/>
            <a:ext cx="332613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06</a:t>
            </a:r>
            <a:r>
              <a:rPr lang="es-ES_tradnl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VE" altLang="es-ES_tradnl" sz="1500" b="1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La Optimización de las operaciones 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es posible con una base de datos robusta, ya que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facilita el procesamiento de datos y la identificación de oportunidades de mejoras en los procesos, lo que se traduce en ahorro y eficiencia.</a:t>
            </a:r>
            <a:r>
              <a:rPr lang="es-ES_tradnl" altLang="en-US" sz="1500">
                <a:solidFill>
                  <a:schemeClr val="accent3">
                    <a:lumMod val="75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6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 de texto 5"/>
          <p:cNvSpPr txBox="1"/>
          <p:nvPr/>
        </p:nvSpPr>
        <p:spPr>
          <a:xfrm>
            <a:off x="5967095" y="648970"/>
            <a:ext cx="41611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es-VE" sz="3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Ventajas Tecnol</a:t>
            </a:r>
            <a:r>
              <a:rPr lang="es-ES_tradnl" altLang="en-US" sz="3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ó</a:t>
            </a:r>
            <a:r>
              <a:rPr lang="es-ES_tradnl" altLang="es-VE" sz="3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gicas</a:t>
            </a:r>
          </a:p>
        </p:txBody>
      </p:sp>
      <p:pic>
        <p:nvPicPr>
          <p:cNvPr id="5" name="Picture 4" descr="arbol_tecnologí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1394460"/>
            <a:ext cx="3368675" cy="43002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864735" y="1755140"/>
            <a:ext cx="31483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01</a:t>
            </a:r>
            <a:r>
              <a:rPr lang="es-ES_tradnl" altLang="en-US" sz="1500" b="1">
                <a:solidFill>
                  <a:schemeClr val="accent3">
                    <a:lumMod val="75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ES_tradnl" altLang="en-US" sz="1500" b="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Escalabilidad.</a:t>
            </a:r>
            <a:r>
              <a:rPr lang="es-ES_tradnl" altLang="en-US" sz="1500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PostgreSQL puede manejar grandes volúmenes de datos </a:t>
            </a:r>
            <a:r>
              <a:rPr lang="es-ES_tradnl" altLang="en-US" sz="1500" b="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ES_tradnl" altLang="en-US" sz="1500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y aumentar su capacidad de acuerdo a las necesidades de la organización o empresa.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864735" y="3781425"/>
            <a:ext cx="31476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02</a:t>
            </a:r>
            <a:r>
              <a:rPr lang="es-ES_tradnl" altLang="en-US" sz="1500" b="1">
                <a:solidFill>
                  <a:schemeClr val="tx2">
                    <a:lumMod val="65000"/>
                    <a:lumOff val="35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ES_tradnl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Flexibiidad.  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esta tecnología de bases de datos se adapta a los cambios en los requisitos de la industria, ya sea en términos de nuevos tipos de datos o funcionalidades adicionales.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609965" y="3781425"/>
            <a:ext cx="300736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04</a:t>
            </a:r>
            <a:r>
              <a:rPr lang="es-ES_tradnl" altLang="en-US" sz="1500" b="1">
                <a:solidFill>
                  <a:schemeClr val="accent3">
                    <a:lumMod val="75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</a:t>
            </a:r>
            <a:r>
              <a:rPr lang="es-ES_tradnl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Seguridad. 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PostgreSQL ofrece mecanismos avanzados de autenticaci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ó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n, autorizaci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ó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n y cifrado para proteger la 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i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nformaci</a:t>
            </a:r>
            <a:r>
              <a:rPr lang="es-VE" altLang="es-ES_tradnl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ó</a:t>
            </a:r>
            <a:r>
              <a:rPr lang="es-ES_tradnl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n confidencial.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609965" y="1755140"/>
            <a:ext cx="315341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sz="1500" b="1">
                <a:solidFill>
                  <a:srgbClr val="D02433"/>
                </a:solidFill>
                <a:latin typeface="Laksaman" panose="020B0500040200020003" charset="0"/>
                <a:cs typeface="Laksaman" panose="020B0500040200020003" charset="0"/>
              </a:rPr>
              <a:t>03</a:t>
            </a:r>
            <a:r>
              <a:rPr lang="es-ES_tradnl" altLang="en-US" sz="1500" b="1">
                <a:solidFill>
                  <a:schemeClr val="tx2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Integridad.  </a:t>
            </a:r>
            <a:r>
              <a:rPr lang="es-ES_tradnl" altLang="en-US" sz="1500">
                <a:solidFill>
                  <a:schemeClr val="tx2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PostgreSQL garantiza la coherencia y precisión de los datos a través de transacciones confiables y respaldo de la inforaci</a:t>
            </a:r>
            <a:r>
              <a:rPr lang="es-VE" altLang="es-ES_tradnl" sz="1500">
                <a:solidFill>
                  <a:schemeClr val="tx2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ó</a:t>
            </a:r>
            <a:r>
              <a:rPr lang="es-ES_tradnl" altLang="en-US" sz="1500">
                <a:solidFill>
                  <a:schemeClr val="tx2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n.</a:t>
            </a:r>
          </a:p>
        </p:txBody>
      </p:sp>
    </p:spTree>
    <p:extLst>
      <p:ext uri="{BB962C8B-B14F-4D97-AF65-F5344CB8AC3E}">
        <p14:creationId xmlns:p14="http://schemas.microsoft.com/office/powerpoint/2010/main" val="21023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 de texto 5"/>
          <p:cNvSpPr txBox="1"/>
          <p:nvPr/>
        </p:nvSpPr>
        <p:spPr>
          <a:xfrm>
            <a:off x="1415415" y="405130"/>
            <a:ext cx="88233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buFont typeface="+mj-lt"/>
              <a:buAutoNum type="arabicPeriod" startAt="2"/>
            </a:pPr>
            <a:r>
              <a:rPr lang="es-ES_tradnl" altLang="es-VE" sz="2400" b="1">
                <a:solidFill>
                  <a:srgbClr val="FF0000"/>
                </a:solidFill>
                <a:latin typeface="Laksaman" panose="020B0500040200020003" charset="0"/>
                <a:cs typeface="Laksaman" panose="020B0500040200020003" charset="0"/>
              </a:rPr>
              <a:t>Incorporación de herramientas generadoras de reportes de negocio.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25" y="1729740"/>
            <a:ext cx="4610100" cy="3117850"/>
          </a:xfrm>
          <a:prstGeom prst="rect">
            <a:avLst/>
          </a:prstGeom>
        </p:spPr>
      </p:pic>
      <p:pic>
        <p:nvPicPr>
          <p:cNvPr id="2" name="Picture 5" descr="Power BI Logo v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0" y="2073275"/>
            <a:ext cx="1245870" cy="1324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95" y="1621155"/>
            <a:ext cx="2229485" cy="2229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20" y="4088765"/>
            <a:ext cx="2297430" cy="1332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625" y="4043045"/>
            <a:ext cx="1189990" cy="1189990"/>
          </a:xfrm>
          <a:prstGeom prst="rect">
            <a:avLst/>
          </a:prstGeom>
        </p:spPr>
      </p:pic>
      <p:sp>
        <p:nvSpPr>
          <p:cNvPr id="11" name="Cuadro de texto 5"/>
          <p:cNvSpPr txBox="1"/>
          <p:nvPr/>
        </p:nvSpPr>
        <p:spPr>
          <a:xfrm>
            <a:off x="7140575" y="5121910"/>
            <a:ext cx="3905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+mj-lt"/>
              <a:buNone/>
            </a:pPr>
            <a:r>
              <a:rPr lang="es-ES_tradnl" altLang="es-VE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** Reportes en tiempo real **</a:t>
            </a:r>
          </a:p>
        </p:txBody>
      </p:sp>
    </p:spTree>
    <p:extLst>
      <p:ext uri="{BB962C8B-B14F-4D97-AF65-F5344CB8AC3E}">
        <p14:creationId xmlns:p14="http://schemas.microsoft.com/office/powerpoint/2010/main" val="50595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 de texto 5"/>
          <p:cNvSpPr txBox="1"/>
          <p:nvPr/>
        </p:nvSpPr>
        <p:spPr>
          <a:xfrm>
            <a:off x="1487170" y="548640"/>
            <a:ext cx="9691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 startAt="3"/>
            </a:pPr>
            <a:r>
              <a:rPr lang="es-ES_tradnl" altLang="es-VE" sz="2400" b="1">
                <a:solidFill>
                  <a:srgbClr val="FF0000"/>
                </a:solidFill>
                <a:latin typeface="Laksaman" panose="020B0500040200020003" charset="0"/>
                <a:cs typeface="Laksaman" panose="020B0500040200020003" charset="0"/>
              </a:rPr>
              <a:t>Aumento en la capacidad de almacenamiento de archivos de negocio.</a:t>
            </a:r>
          </a:p>
        </p:txBody>
      </p:sp>
      <p:pic>
        <p:nvPicPr>
          <p:cNvPr id="2" name="Imagen 1" descr="file server 5 - Yelow Fol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2061210"/>
            <a:ext cx="1800225" cy="1825625"/>
          </a:xfrm>
          <a:prstGeom prst="rect">
            <a:avLst/>
          </a:prstGeom>
        </p:spPr>
      </p:pic>
      <p:pic>
        <p:nvPicPr>
          <p:cNvPr id="7" name="Imagen 6" descr="colaborativ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885" y="3717290"/>
            <a:ext cx="1548765" cy="1548765"/>
          </a:xfrm>
          <a:prstGeom prst="rect">
            <a:avLst/>
          </a:prstGeom>
        </p:spPr>
      </p:pic>
      <p:sp>
        <p:nvSpPr>
          <p:cNvPr id="5" name="Cuadro de texto 4"/>
          <p:cNvSpPr txBox="1"/>
          <p:nvPr/>
        </p:nvSpPr>
        <p:spPr>
          <a:xfrm>
            <a:off x="5803900" y="1254125"/>
            <a:ext cx="54832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s-VE" altLang="es-ES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I</a:t>
            </a:r>
            <a:r>
              <a:rPr lang="es-ES_tradnl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ncorporaci</a:t>
            </a:r>
            <a:r>
              <a:rPr lang="es-VE" altLang="es-ES_tradnl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ó</a:t>
            </a:r>
            <a:r>
              <a:rPr lang="es-ES_tradnl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n de un servidor</a:t>
            </a:r>
            <a:r>
              <a:rPr lang="es-VE" altLang="es-ES_tradnl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con el objetivo de aumentar la capacidad de almacenamiento de archivos tipo documentos, y centralizarlo en solo lugar seguro y accesible. </a:t>
            </a:r>
          </a:p>
        </p:txBody>
      </p:sp>
      <p:sp>
        <p:nvSpPr>
          <p:cNvPr id="4" name="Cuadro de texto 3"/>
          <p:cNvSpPr txBox="1"/>
          <p:nvPr/>
        </p:nvSpPr>
        <p:spPr>
          <a:xfrm>
            <a:off x="5803900" y="3636645"/>
            <a:ext cx="54832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s-VE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Ventajas y beneficios: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s-VE" altLang="es-ES_tradnl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Acceso desde cualquier lugar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s-VE" altLang="es-ES_tradnl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Respaldo y seguridad de los archivos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s-VE" altLang="es-ES_tradnl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Control de acceso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s-VE" altLang="es-ES_tradnl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Colaboración mejorada</a:t>
            </a: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s-VE" altLang="es-ES_tradnl" sz="2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Escalabilidad </a:t>
            </a:r>
          </a:p>
        </p:txBody>
      </p:sp>
    </p:spTree>
    <p:extLst>
      <p:ext uri="{BB962C8B-B14F-4D97-AF65-F5344CB8AC3E}">
        <p14:creationId xmlns:p14="http://schemas.microsoft.com/office/powerpoint/2010/main" val="309875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 de texto 5"/>
          <p:cNvSpPr txBox="1"/>
          <p:nvPr/>
        </p:nvSpPr>
        <p:spPr>
          <a:xfrm>
            <a:off x="1487170" y="476885"/>
            <a:ext cx="88233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 startAt="4"/>
            </a:pPr>
            <a:r>
              <a:rPr lang="es-VE" altLang="es-ES_tradnl" sz="3000">
                <a:solidFill>
                  <a:schemeClr val="tx1">
                    <a:lumMod val="50000"/>
                    <a:lumOff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Plan de trabajo estimado (Fase I)</a:t>
            </a:r>
            <a:endParaRPr lang="es-ES_tradnl" altLang="es-VE" sz="3000">
              <a:solidFill>
                <a:schemeClr val="tx1">
                  <a:lumMod val="50000"/>
                  <a:lumOff val="50000"/>
                </a:schemeClr>
              </a:solidFill>
              <a:latin typeface="Laksaman" panose="020B0500040200020003" charset="0"/>
              <a:cs typeface="Laksaman" panose="020B0500040200020003" charset="0"/>
            </a:endParaRPr>
          </a:p>
        </p:txBody>
      </p:sp>
      <p:graphicFrame>
        <p:nvGraphicFramePr>
          <p:cNvPr id="2" name="Marcador de posición de contenido 1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791210" y="1395095"/>
          <a:ext cx="10515600" cy="3805555"/>
        </p:xfrm>
        <a:graphic>
          <a:graphicData uri="http://schemas.openxmlformats.org/drawingml/2006/table">
            <a:tbl>
              <a:tblPr/>
              <a:tblGrid>
                <a:gridCol w="5407025"/>
                <a:gridCol w="639445"/>
                <a:gridCol w="638175"/>
                <a:gridCol w="638175"/>
                <a:gridCol w="638810"/>
                <a:gridCol w="638175"/>
                <a:gridCol w="638810"/>
                <a:gridCol w="638810"/>
                <a:gridCol w="638175"/>
              </a:tblGrid>
              <a:tr h="236855">
                <a:tc rowSpan="2"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Actividades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Meses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36855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1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2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3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4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5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6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7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8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Procura de hardware del proyecto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Preparación del proyecto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786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Levantamiento de información y generación de documento del proyecto</a:t>
                      </a:r>
                      <a:b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</a:br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(Incluye el diseño de la solución)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Instalación y configuración del hardware necesario para la solución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Desarrollo de la solución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Proceso de implementación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Pruebas y certificación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Transferencia de conocimientos (capacitación)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Acompañamiento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 dirty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9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4 Rectángulo 7"/>
          <p:cNvSpPr/>
          <p:nvPr/>
        </p:nvSpPr>
        <p:spPr>
          <a:xfrm>
            <a:off x="1103630" y="1489710"/>
            <a:ext cx="9984740" cy="43370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 anchor="t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Linea de Negocio AIT para CyS propone</a:t>
            </a:r>
            <a:r>
              <a:rPr lang="es-VE" altLang="es-ES_tradnl" sz="180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 fase I a la gerencia de Planificación y Rendición de cuentas, que se basa en sistematizar el proceso de planificación a corto y mediano plazo. </a:t>
            </a:r>
            <a:endParaRPr lang="es-VE" sz="1800" b="0" strike="noStrike" spc="-1">
              <a:solidFill>
                <a:schemeClr val="bg1">
                  <a:lumMod val="50000"/>
                </a:schemeClr>
              </a:solidFill>
              <a:latin typeface="Laksaman" panose="020B0500040200020003" charset="0"/>
              <a:cs typeface="Laksaman" panose="020B0500040200020003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También se propone de Solución Tecnológica (SIGEMINT) </a:t>
            </a:r>
            <a:r>
              <a:rPr lang="es-ES_tradnl" sz="180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para </a:t>
            </a:r>
            <a:r>
              <a:rPr lang="es-VE" altLang="es-ES_tradnl" sz="180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optimizar</a:t>
            </a:r>
            <a:r>
              <a:rPr lang="es-ES_tradnl" sz="180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e integrar</a:t>
            </a:r>
            <a:r>
              <a:rPr lang="es-VE" altLang="es-ES_tradnl" sz="180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algunos</a:t>
            </a:r>
            <a:r>
              <a:rPr lang="es-ES_tradnl" sz="180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 sistemas de apoyo a los procesos de Mercado Internacional .</a:t>
            </a:r>
            <a:endParaRPr lang="es-VE" sz="1800" b="0" strike="noStrike" spc="-1">
              <a:solidFill>
                <a:schemeClr val="bg1">
                  <a:lumMod val="50000"/>
                </a:schemeClr>
              </a:solidFill>
              <a:latin typeface="Laksaman" panose="020B0500040200020003" charset="0"/>
              <a:cs typeface="Laksaman" panose="020B0500040200020003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Sistema </a:t>
            </a:r>
            <a:r>
              <a:rPr lang="es-VE" altLang="es-ES_tradnl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de  Comercialización de Hidrocarburos (SCH) </a:t>
            </a:r>
            <a:r>
              <a:rPr lang="es-ES_tradnl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requiere</a:t>
            </a:r>
            <a:r>
              <a:rPr lang="es-VE" altLang="es-ES_tradnl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 una</a:t>
            </a:r>
            <a:r>
              <a:rPr lang="es-ES_tradnl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 </a:t>
            </a:r>
            <a:r>
              <a:rPr lang="es-V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optimización de su arquitectura y migrarlo a tres capas.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  <a:sym typeface="+mn-ea"/>
              </a:rPr>
              <a:t>Es necesaria la adquisición de licenciamiento/sustitución de la herramienta</a:t>
            </a:r>
            <a:r>
              <a:rPr lang="es-VE" altLang="es-ES_tradnl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  <a:sym typeface="+mn-ea"/>
              </a:rPr>
              <a:t> Market View (marcadores de precios internacionales).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Se incorporará en el corto plazo mayor capacidad de almacenamiento de archivos para la Dirección Gerencia de Mercado Internacional (ya se adquirió el servidor para este fin).</a:t>
            </a:r>
          </a:p>
        </p:txBody>
      </p:sp>
      <p:sp>
        <p:nvSpPr>
          <p:cNvPr id="821" name="Text Box 35"/>
          <p:cNvSpPr/>
          <p:nvPr/>
        </p:nvSpPr>
        <p:spPr>
          <a:xfrm>
            <a:off x="8516880" y="308880"/>
            <a:ext cx="36936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marL="264795" indent="-264795" algn="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AutoNum type="alphaUcParenR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22" name="1 Rectángulo 2"/>
          <p:cNvSpPr/>
          <p:nvPr/>
        </p:nvSpPr>
        <p:spPr>
          <a:xfrm>
            <a:off x="335880" y="865860"/>
            <a:ext cx="11520720" cy="398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C00000"/>
                </a:solidFill>
                <a:latin typeface="Calibri" panose="020F0502020204030204"/>
              </a:rPr>
              <a:t>SITUACIÓN ACTUAL</a:t>
            </a:r>
          </a:p>
        </p:txBody>
      </p:sp>
    </p:spTree>
    <p:extLst>
      <p:ext uri="{BB962C8B-B14F-4D97-AF65-F5344CB8AC3E}">
        <p14:creationId xmlns:p14="http://schemas.microsoft.com/office/powerpoint/2010/main" val="20842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5 Rectángulo 3"/>
          <p:cNvSpPr/>
          <p:nvPr/>
        </p:nvSpPr>
        <p:spPr>
          <a:xfrm>
            <a:off x="1518285" y="1629410"/>
            <a:ext cx="9369425" cy="281114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 anchor="t">
            <a:sp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4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Indispensable contar con la aprobación del negocio en cada etapa del proyecto y su correspondiente disponibilidad presupuestaria</a:t>
            </a:r>
            <a:r>
              <a:rPr lang="es-ES_tradnl" sz="204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.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2040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Indispensable participación activa del negocio (Comercio y Suministro Internacional) en todas las fases del proyecto: conceptualización, desarrollo, pruebas e implementación</a:t>
            </a:r>
            <a:r>
              <a:rPr lang="es-ES_tradnl" sz="2040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.</a:t>
            </a:r>
            <a:r>
              <a:rPr lang="es-VE" altLang="es-ES_tradnl" sz="2040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  <a:sym typeface="+mn-ea"/>
              </a:rPr>
              <a:t>, a través de la asignación de analista o gerente al proyecto.</a:t>
            </a:r>
            <a:endParaRPr lang="es-VE" sz="2040" b="0" strike="noStrike" spc="-1">
              <a:solidFill>
                <a:schemeClr val="bg1">
                  <a:lumMod val="50000"/>
                </a:schemeClr>
              </a:solidFill>
              <a:latin typeface="Laksaman" panose="020B0500040200020003" charset="0"/>
              <a:cs typeface="Laksaman" panose="020B0500040200020003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40" b="0" strike="noStrike" spc="-1">
                <a:solidFill>
                  <a:schemeClr val="bg1">
                    <a:lumMod val="50000"/>
                  </a:schemeClr>
                </a:solidFill>
                <a:latin typeface="Laksaman" panose="020B0500040200020003" charset="0"/>
                <a:cs typeface="Laksaman" panose="020B0500040200020003" charset="0"/>
              </a:rPr>
              <a:t>Imprescindible la participación de Dirección Ejecutiva de Seguridad Integral (DSI) en cada fasee del proyecto. </a:t>
            </a:r>
          </a:p>
        </p:txBody>
      </p:sp>
      <p:sp>
        <p:nvSpPr>
          <p:cNvPr id="824" name="Text Box 38"/>
          <p:cNvSpPr/>
          <p:nvPr/>
        </p:nvSpPr>
        <p:spPr>
          <a:xfrm>
            <a:off x="8516880" y="308880"/>
            <a:ext cx="3693600" cy="53467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25" name="1 Rectángulo 3"/>
          <p:cNvSpPr/>
          <p:nvPr/>
        </p:nvSpPr>
        <p:spPr>
          <a:xfrm>
            <a:off x="335880" y="1009370"/>
            <a:ext cx="11520720" cy="4000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C00000"/>
                </a:solidFill>
                <a:latin typeface="Laksaman" panose="020B0500040200020003" charset="0"/>
                <a:cs typeface="Laksaman" panose="020B0500040200020003" charset="0"/>
              </a:rPr>
              <a:t>ÁREAS DE ATENCIÓN</a:t>
            </a:r>
          </a:p>
        </p:txBody>
      </p:sp>
    </p:spTree>
    <p:extLst>
      <p:ext uri="{BB962C8B-B14F-4D97-AF65-F5344CB8AC3E}">
        <p14:creationId xmlns:p14="http://schemas.microsoft.com/office/powerpoint/2010/main" val="13937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Picture 99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32385"/>
            <a:ext cx="12188160" cy="6846480"/>
          </a:xfrm>
          <a:prstGeom prst="rect">
            <a:avLst/>
          </a:prstGeom>
          <a:ln>
            <a:noFill/>
          </a:ln>
        </p:spPr>
      </p:pic>
      <p:pic>
        <p:nvPicPr>
          <p:cNvPr id="995" name="Picture 994"/>
          <p:cNvPicPr/>
          <p:nvPr/>
        </p:nvPicPr>
        <p:blipFill>
          <a:blip r:embed="rId3"/>
          <a:stretch>
            <a:fillRect/>
          </a:stretch>
        </p:blipFill>
        <p:spPr>
          <a:xfrm>
            <a:off x="4718520" y="3241440"/>
            <a:ext cx="2391840" cy="299520"/>
          </a:xfrm>
          <a:prstGeom prst="rect">
            <a:avLst/>
          </a:prstGeom>
          <a:ln>
            <a:noFill/>
          </a:ln>
        </p:spPr>
      </p:pic>
      <p:pic>
        <p:nvPicPr>
          <p:cNvPr id="996" name="Picture 99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4240" y="0"/>
            <a:ext cx="4774320" cy="3060360"/>
          </a:xfrm>
          <a:prstGeom prst="rect">
            <a:avLst/>
          </a:prstGeom>
          <a:ln>
            <a:noFill/>
          </a:ln>
        </p:spPr>
      </p:pic>
      <p:sp>
        <p:nvSpPr>
          <p:cNvPr id="997" name="CustomShape 1"/>
          <p:cNvSpPr/>
          <p:nvPr/>
        </p:nvSpPr>
        <p:spPr>
          <a:xfrm>
            <a:off x="47327" y="2780928"/>
            <a:ext cx="12097345" cy="284398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4800" b="1" strike="noStrike" spc="-1" dirty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PROCESO</a:t>
            </a:r>
            <a:endParaRPr lang="es-VE" sz="4800" b="0" strike="noStrike" spc="-1" dirty="0">
              <a:latin typeface="URW Gothic" panose="00000500000000000000" charset="0"/>
              <a:cs typeface="URW Gothic" panose="00000500000000000000" charset="0"/>
            </a:endParaRP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Recuperación y Optimización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de la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plataforma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tecnol</a:t>
            </a:r>
            <a:r>
              <a:rPr lang="es-ES_tradnl" altLang="en-US" sz="32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ó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gica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para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las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Operaciones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del</a:t>
            </a: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n-US" sz="3200" b="1" dirty="0" err="1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Transporte</a:t>
            </a: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M</a:t>
            </a: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ar</a:t>
            </a:r>
            <a:r>
              <a:rPr lang="es-ES_tradnl" altLang="en-US" sz="3200" b="1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í</a:t>
            </a: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timo</a:t>
            </a:r>
            <a:endParaRPr lang="en-US" sz="2400" b="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endParaRPr lang="en-US" sz="2800" b="1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998" name="CustomShape 2"/>
          <p:cNvSpPr/>
          <p:nvPr/>
        </p:nvSpPr>
        <p:spPr>
          <a:xfrm>
            <a:off x="331560" y="6244200"/>
            <a:ext cx="3535045" cy="4152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VE" sz="2100" b="1" strike="noStrike" spc="-1">
                <a:solidFill>
                  <a:srgbClr val="C9211E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Consultor AIT:</a:t>
            </a:r>
            <a:r>
              <a:rPr lang="es-VE" sz="2100" b="0" strike="noStrike" spc="-1">
                <a:solidFill>
                  <a:srgbClr val="000000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 Ángel Parra</a:t>
            </a:r>
            <a:endParaRPr lang="es-VE" sz="21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479376" y="5229200"/>
            <a:ext cx="10896840" cy="981936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449580" algn="ctr"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Sistema </a:t>
            </a:r>
            <a:r>
              <a:rPr lang="es-VE" sz="2800" b="1" spc="-1" dirty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Integrado de Gestión </a:t>
            </a: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para el </a:t>
            </a:r>
            <a:r>
              <a:rPr lang="es-VE" sz="2800" b="1" spc="-1" dirty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Transporte </a:t>
            </a: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Marítimo</a:t>
            </a:r>
          </a:p>
          <a:p>
            <a:pPr marL="449580" algn="ctr"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(SIGETMAR)</a:t>
            </a:r>
            <a:endParaRPr lang="es-VE" sz="2800" b="1" spc="-1" dirty="0">
              <a:solidFill>
                <a:srgbClr val="C9211E"/>
              </a:solidFill>
              <a:latin typeface="URW Gothic" panose="00000500000000000000" charset="0"/>
              <a:ea typeface="Times New Roman" panose="02020603050405020304"/>
              <a:cs typeface="URW Gothic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352 Rectángulo redondeado"/>
          <p:cNvSpPr/>
          <p:nvPr/>
        </p:nvSpPr>
        <p:spPr>
          <a:xfrm>
            <a:off x="208800" y="580350"/>
            <a:ext cx="11682360" cy="39600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25560">
            <a:solidFill>
              <a:srgbClr val="80808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VE" sz="2000" b="1" strike="noStrike" spc="-1">
                <a:solidFill>
                  <a:srgbClr val="FFFFFF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VICE-PRESIDENCIA DE COMERCIO Y SUMINISTRO INTERNACIONAL</a:t>
            </a:r>
          </a:p>
        </p:txBody>
      </p:sp>
      <p:sp>
        <p:nvSpPr>
          <p:cNvPr id="508" name="353 Rectángulo redondeado"/>
          <p:cNvSpPr/>
          <p:nvPr/>
        </p:nvSpPr>
        <p:spPr>
          <a:xfrm>
            <a:off x="209520" y="1377030"/>
            <a:ext cx="11668320" cy="3970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80000"/>
              </a:lnSpc>
              <a:tabLst>
                <a:tab pos="407520" algn="l"/>
              </a:tabLst>
            </a:pPr>
            <a:r>
              <a:rPr lang="es-VE" sz="1600" b="1" spc="-1">
                <a:solidFill>
                  <a:srgbClr val="FFFFFF"/>
                </a:solidFill>
                <a:latin typeface="Calibri"/>
                <a:ea typeface="DejaVu Sans"/>
              </a:rPr>
              <a:t>COMERCIO Y SUMINISTRO INTERNACIONAL</a:t>
            </a:r>
          </a:p>
        </p:txBody>
      </p:sp>
      <p:sp>
        <p:nvSpPr>
          <p:cNvPr id="509" name="355 Flecha abajo"/>
          <p:cNvSpPr/>
          <p:nvPr/>
        </p:nvSpPr>
        <p:spPr>
          <a:xfrm>
            <a:off x="1486080" y="1031790"/>
            <a:ext cx="1745280" cy="2847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10" name="356 Flecha abajo"/>
          <p:cNvSpPr/>
          <p:nvPr/>
        </p:nvSpPr>
        <p:spPr>
          <a:xfrm>
            <a:off x="5015880" y="1033230"/>
            <a:ext cx="1746720" cy="2847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11" name="357 CuadroTexto"/>
          <p:cNvSpPr/>
          <p:nvPr/>
        </p:nvSpPr>
        <p:spPr>
          <a:xfrm>
            <a:off x="208440" y="1901550"/>
            <a:ext cx="11669040" cy="365760"/>
          </a:xfrm>
          <a:prstGeom prst="rect">
            <a:avLst/>
          </a:prstGeom>
          <a:solidFill>
            <a:srgbClr val="EEECE1"/>
          </a:solidFill>
          <a:ln w="0">
            <a:noFill/>
          </a:ln>
          <a:effectLst>
            <a:outerShdw blurRad="108000" dist="12600" dir="5400000" rotWithShape="0">
              <a:srgbClr val="000000"/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VE" b="0" strike="noStrike" spc="-1">
                <a:solidFill>
                  <a:srgbClr val="595959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SOLUCIONES ESPECIALIZADAS INTEGRALES</a:t>
            </a:r>
          </a:p>
        </p:txBody>
      </p:sp>
      <p:sp>
        <p:nvSpPr>
          <p:cNvPr id="512" name="3 Forma libre"/>
          <p:cNvSpPr/>
          <p:nvPr/>
        </p:nvSpPr>
        <p:spPr>
          <a:xfrm>
            <a:off x="202320" y="4442430"/>
            <a:ext cx="2644560" cy="304200"/>
          </a:xfrm>
          <a:custGeom>
            <a:avLst/>
            <a:gdLst>
              <a:gd name="textAreaLeft" fmla="*/ 0 w 2644560"/>
              <a:gd name="textAreaRight" fmla="*/ 2644920 w 2644560"/>
              <a:gd name="textAreaTop" fmla="*/ 0 h 304200"/>
              <a:gd name="textAreaBottom" fmla="*/ 304560 h 304200"/>
            </a:gdLst>
            <a:ahLst/>
            <a:cxnLst/>
            <a:rect l="textAreaLeft" t="textAreaTop" r="textAreaRight" b="textAreaBottom"/>
            <a:pathLst>
              <a:path w="2852043" h="345600">
                <a:moveTo>
                  <a:pt x="0" y="0"/>
                </a:moveTo>
                <a:lnTo>
                  <a:pt x="2852043" y="0"/>
                </a:lnTo>
                <a:lnTo>
                  <a:pt x="2852043" y="345600"/>
                </a:lnTo>
                <a:lnTo>
                  <a:pt x="0" y="3456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 w="25560">
            <a:solidFill>
              <a:srgbClr val="BFBFBF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6560" tIns="60840" rIns="106560" bIns="60840" numCol="1" spcCol="144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525"/>
              </a:spcAft>
            </a:pPr>
            <a:r>
              <a:rPr lang="es-VE" sz="1400" b="0" strike="noStrike" spc="-1">
                <a:solidFill>
                  <a:srgbClr val="262626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AUTOMATIZACIÓN</a:t>
            </a:r>
          </a:p>
        </p:txBody>
      </p:sp>
      <p:sp>
        <p:nvSpPr>
          <p:cNvPr id="513" name="4 Forma libre"/>
          <p:cNvSpPr/>
          <p:nvPr/>
        </p:nvSpPr>
        <p:spPr>
          <a:xfrm>
            <a:off x="198000" y="4747710"/>
            <a:ext cx="2644560" cy="1512720"/>
          </a:xfrm>
          <a:custGeom>
            <a:avLst/>
            <a:gdLst>
              <a:gd name="textAreaLeft" fmla="*/ 0 w 2644560"/>
              <a:gd name="textAreaRight" fmla="*/ 2644920 w 2644560"/>
              <a:gd name="textAreaTop" fmla="*/ 0 h 1512720"/>
              <a:gd name="textAreaBottom" fmla="*/ 1513080 h 1512720"/>
            </a:gdLst>
            <a:ahLst/>
            <a:cxnLst/>
            <a:rect l="textAreaLeft" t="textAreaTop" r="textAreaRight" b="textAreaBottom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/>
            </a:solidFill>
            <a:round/>
          </a:ln>
          <a:effectLst>
            <a:outerShdw blurRad="50760" dist="38160" dir="5400000" rotWithShape="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7200" tIns="64080" rIns="10800" bIns="96120" numCol="1" spcCol="1440" anchor="t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Medición de tanques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Detección de Fuego y Gas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Parada de emergencia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SCADA / PLC / RTU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Medidores de flujo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Control de combustibles 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Redes de campo y de procesos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Instrumentación Especializada</a:t>
            </a:r>
          </a:p>
        </p:txBody>
      </p:sp>
      <p:sp>
        <p:nvSpPr>
          <p:cNvPr id="514" name="5 Forma libre"/>
          <p:cNvSpPr/>
          <p:nvPr/>
        </p:nvSpPr>
        <p:spPr>
          <a:xfrm>
            <a:off x="3218760" y="4442430"/>
            <a:ext cx="2644560" cy="304200"/>
          </a:xfrm>
          <a:custGeom>
            <a:avLst/>
            <a:gdLst>
              <a:gd name="textAreaLeft" fmla="*/ 0 w 2644560"/>
              <a:gd name="textAreaRight" fmla="*/ 2644920 w 2644560"/>
              <a:gd name="textAreaTop" fmla="*/ 0 h 304200"/>
              <a:gd name="textAreaBottom" fmla="*/ 304560 h 304200"/>
            </a:gdLst>
            <a:ahLst/>
            <a:cxnLst/>
            <a:rect l="textAreaLeft" t="textAreaTop" r="textAreaRight" b="textAreaBottom"/>
            <a:pathLst>
              <a:path w="2852043" h="345600">
                <a:moveTo>
                  <a:pt x="0" y="0"/>
                </a:moveTo>
                <a:lnTo>
                  <a:pt x="2852043" y="0"/>
                </a:lnTo>
                <a:lnTo>
                  <a:pt x="2852043" y="345600"/>
                </a:lnTo>
                <a:lnTo>
                  <a:pt x="0" y="3456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 w="25560">
            <a:solidFill>
              <a:srgbClr val="BFBFBF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6560" tIns="60840" rIns="106560" bIns="60840" numCol="1" spcCol="144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525"/>
              </a:spcAft>
            </a:pPr>
            <a:r>
              <a:rPr lang="es-VE" sz="1400" b="0" strike="noStrike" spc="-1">
                <a:solidFill>
                  <a:srgbClr val="262626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INFORMÁTICA</a:t>
            </a:r>
          </a:p>
        </p:txBody>
      </p:sp>
      <p:sp>
        <p:nvSpPr>
          <p:cNvPr id="515" name="6 Forma libre"/>
          <p:cNvSpPr/>
          <p:nvPr/>
        </p:nvSpPr>
        <p:spPr>
          <a:xfrm>
            <a:off x="3218760" y="4747710"/>
            <a:ext cx="2644560" cy="1512720"/>
          </a:xfrm>
          <a:custGeom>
            <a:avLst/>
            <a:gdLst>
              <a:gd name="textAreaLeft" fmla="*/ 0 w 2644560"/>
              <a:gd name="textAreaRight" fmla="*/ 2644920 w 2644560"/>
              <a:gd name="textAreaTop" fmla="*/ 0 h 1512720"/>
              <a:gd name="textAreaBottom" fmla="*/ 1513080 h 1512720"/>
            </a:gdLst>
            <a:ahLst/>
            <a:cxnLst/>
            <a:rect l="textAreaLeft" t="textAreaTop" r="textAreaRight" b="textAreaBottom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>
                <a:alpha val="90000"/>
              </a:srgbClr>
            </a:solidFill>
            <a:round/>
          </a:ln>
          <a:effectLst>
            <a:outerShdw blurRad="50760" dist="38160" dir="5400000" rotWithShape="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4080" tIns="64080" rIns="85320" bIns="96120" numCol="1" spcCol="1440" anchor="t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Servidores / S.O.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APP / Base de datos / Web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Centros de datos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Almacenamiento y respaldo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Desarrollo de Aplicaciones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Centro de servicio (105)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Plataforma de escritorio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Activos</a:t>
            </a:r>
          </a:p>
        </p:txBody>
      </p:sp>
      <p:sp>
        <p:nvSpPr>
          <p:cNvPr id="516" name="7 Forma libre"/>
          <p:cNvSpPr/>
          <p:nvPr/>
        </p:nvSpPr>
        <p:spPr>
          <a:xfrm>
            <a:off x="6235200" y="4442430"/>
            <a:ext cx="2644560" cy="304200"/>
          </a:xfrm>
          <a:custGeom>
            <a:avLst/>
            <a:gdLst>
              <a:gd name="textAreaLeft" fmla="*/ 0 w 2644560"/>
              <a:gd name="textAreaRight" fmla="*/ 2644920 w 2644560"/>
              <a:gd name="textAreaTop" fmla="*/ 0 h 304200"/>
              <a:gd name="textAreaBottom" fmla="*/ 304560 h 304200"/>
            </a:gdLst>
            <a:ahLst/>
            <a:cxnLst/>
            <a:rect l="textAreaLeft" t="textAreaTop" r="textAreaRight" b="textAreaBottom"/>
            <a:pathLst>
              <a:path w="2852043" h="345600">
                <a:moveTo>
                  <a:pt x="0" y="0"/>
                </a:moveTo>
                <a:lnTo>
                  <a:pt x="2852043" y="0"/>
                </a:lnTo>
                <a:lnTo>
                  <a:pt x="2852043" y="345600"/>
                </a:lnTo>
                <a:lnTo>
                  <a:pt x="0" y="3456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 w="25560">
            <a:solidFill>
              <a:srgbClr val="BFBFBF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6560" tIns="60840" rIns="106560" bIns="60840" numCol="1" spcCol="144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525"/>
              </a:spcAft>
            </a:pPr>
            <a:r>
              <a:rPr lang="es-VE" sz="1400" b="0" strike="noStrike" spc="-1">
                <a:solidFill>
                  <a:srgbClr val="262626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TELECOMUNICACIONES</a:t>
            </a:r>
          </a:p>
        </p:txBody>
      </p:sp>
      <p:sp>
        <p:nvSpPr>
          <p:cNvPr id="517" name="8 Forma libre"/>
          <p:cNvSpPr/>
          <p:nvPr/>
        </p:nvSpPr>
        <p:spPr>
          <a:xfrm>
            <a:off x="6235200" y="4747710"/>
            <a:ext cx="2644560" cy="1512720"/>
          </a:xfrm>
          <a:custGeom>
            <a:avLst/>
            <a:gdLst>
              <a:gd name="textAreaLeft" fmla="*/ 0 w 2644560"/>
              <a:gd name="textAreaRight" fmla="*/ 2644920 w 2644560"/>
              <a:gd name="textAreaTop" fmla="*/ 0 h 1512720"/>
              <a:gd name="textAreaBottom" fmla="*/ 1513080 h 1512720"/>
            </a:gdLst>
            <a:ahLst/>
            <a:cxnLst/>
            <a:rect l="textAreaLeft" t="textAreaTop" r="textAreaRight" b="textAreaBottom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>
                <a:alpha val="90000"/>
              </a:srgbClr>
            </a:solidFill>
            <a:round/>
          </a:ln>
          <a:effectLst>
            <a:outerShdw blurRad="50760" dist="38160" dir="5400000" rotWithShape="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4080" tIns="64080" rIns="85320" bIns="96120" numCol="1" spcCol="1440" anchor="t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Redes LAN/WAN/Telemetría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Radio móvil / Troncalizado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Radio Móvil Banda Marina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Servicio Wi-Fi / Satelital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Telefonía / planta externa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Transmisión de datos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Cuartos de redes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Servicios CANTV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Telefonía Celular</a:t>
            </a:r>
          </a:p>
        </p:txBody>
      </p:sp>
      <p:sp>
        <p:nvSpPr>
          <p:cNvPr id="518" name="9 Forma libre"/>
          <p:cNvSpPr/>
          <p:nvPr/>
        </p:nvSpPr>
        <p:spPr>
          <a:xfrm>
            <a:off x="9251280" y="4442430"/>
            <a:ext cx="2644560" cy="304200"/>
          </a:xfrm>
          <a:custGeom>
            <a:avLst/>
            <a:gdLst>
              <a:gd name="textAreaLeft" fmla="*/ 0 w 2644560"/>
              <a:gd name="textAreaRight" fmla="*/ 2644920 w 2644560"/>
              <a:gd name="textAreaTop" fmla="*/ 0 h 304200"/>
              <a:gd name="textAreaBottom" fmla="*/ 304560 h 304200"/>
            </a:gdLst>
            <a:ahLst/>
            <a:cxnLst/>
            <a:rect l="textAreaLeft" t="textAreaTop" r="textAreaRight" b="textAreaBottom"/>
            <a:pathLst>
              <a:path w="2852043" h="345600">
                <a:moveTo>
                  <a:pt x="0" y="0"/>
                </a:moveTo>
                <a:lnTo>
                  <a:pt x="2852043" y="0"/>
                </a:lnTo>
                <a:lnTo>
                  <a:pt x="2852043" y="345600"/>
                </a:lnTo>
                <a:lnTo>
                  <a:pt x="0" y="3456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 w="25560">
            <a:solidFill>
              <a:srgbClr val="BFBFBF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6560" tIns="60840" rIns="106560" bIns="60840" numCol="1" spcCol="144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525"/>
              </a:spcAft>
            </a:pPr>
            <a:r>
              <a:rPr lang="es-VE" sz="1400" b="0" strike="noStrike" spc="-1">
                <a:solidFill>
                  <a:srgbClr val="262626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SERV. AUXILIARES / STI</a:t>
            </a:r>
          </a:p>
        </p:txBody>
      </p:sp>
      <p:sp>
        <p:nvSpPr>
          <p:cNvPr id="519" name="10 Forma libre"/>
          <p:cNvSpPr/>
          <p:nvPr/>
        </p:nvSpPr>
        <p:spPr>
          <a:xfrm>
            <a:off x="9251640" y="4747710"/>
            <a:ext cx="2644560" cy="1512720"/>
          </a:xfrm>
          <a:custGeom>
            <a:avLst/>
            <a:gdLst>
              <a:gd name="textAreaLeft" fmla="*/ 0 w 2644560"/>
              <a:gd name="textAreaRight" fmla="*/ 2644920 w 2644560"/>
              <a:gd name="textAreaTop" fmla="*/ 0 h 1512720"/>
              <a:gd name="textAreaBottom" fmla="*/ 1513080 h 1512720"/>
            </a:gdLst>
            <a:ahLst/>
            <a:cxnLst/>
            <a:rect l="textAreaLeft" t="textAreaTop" r="textAreaRight" b="textAreaBottom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>
                <a:alpha val="90000"/>
              </a:srgbClr>
            </a:solidFill>
            <a:round/>
          </a:ln>
          <a:effectLst>
            <a:outerShdw blurRad="50760" dist="38160" dir="5400000" rotWithShape="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4080" tIns="64080" rIns="85320" bIns="96120" numCol="1" spcCol="1440" anchor="t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Sistemas UPS / Generador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Rectificador / Cargador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Banco de baterías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Sistemas de puesta a tierra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Climatización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Sistemas integrados de protección (SIP)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80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Seguridad en tecnologías de información (STI)</a:t>
            </a:r>
          </a:p>
        </p:txBody>
      </p:sp>
      <p:sp>
        <p:nvSpPr>
          <p:cNvPr id="522" name="358 CuadroTexto"/>
          <p:cNvSpPr/>
          <p:nvPr/>
        </p:nvSpPr>
        <p:spPr>
          <a:xfrm>
            <a:off x="210240" y="3877230"/>
            <a:ext cx="11667600" cy="365760"/>
          </a:xfrm>
          <a:prstGeom prst="rect">
            <a:avLst/>
          </a:prstGeom>
          <a:solidFill>
            <a:srgbClr val="EEECE1"/>
          </a:solidFill>
          <a:ln w="0">
            <a:noFill/>
          </a:ln>
          <a:effectLst>
            <a:outerShdw blurRad="108000" dist="12600" dir="5400000" rotWithShape="0">
              <a:srgbClr val="000000"/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VE" b="0" strike="noStrike" spc="-1">
                <a:solidFill>
                  <a:srgbClr val="595959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PLATAFORMA TECNOLÓGICA DE SOPORTE POR DISCIPLINA</a:t>
            </a:r>
          </a:p>
        </p:txBody>
      </p:sp>
      <p:sp>
        <p:nvSpPr>
          <p:cNvPr id="523" name="1 Flecha arriba"/>
          <p:cNvSpPr/>
          <p:nvPr/>
        </p:nvSpPr>
        <p:spPr>
          <a:xfrm>
            <a:off x="1281240" y="3951390"/>
            <a:ext cx="569880" cy="18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24" name="74 Flecha arriba"/>
          <p:cNvSpPr/>
          <p:nvPr/>
        </p:nvSpPr>
        <p:spPr>
          <a:xfrm>
            <a:off x="2063552" y="3951390"/>
            <a:ext cx="569880" cy="18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25" name="75 Flecha arriba"/>
          <p:cNvSpPr/>
          <p:nvPr/>
        </p:nvSpPr>
        <p:spPr>
          <a:xfrm>
            <a:off x="9557128" y="3951390"/>
            <a:ext cx="571320" cy="18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26" name="76 Flecha arriba"/>
          <p:cNvSpPr/>
          <p:nvPr/>
        </p:nvSpPr>
        <p:spPr>
          <a:xfrm>
            <a:off x="10232640" y="3951390"/>
            <a:ext cx="571320" cy="18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27" name="73 Rectángulo"/>
          <p:cNvSpPr/>
          <p:nvPr/>
        </p:nvSpPr>
        <p:spPr>
          <a:xfrm>
            <a:off x="5877720" y="-9360"/>
            <a:ext cx="626220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s-VE" sz="1500" b="1" strike="noStrike" spc="-1">
                <a:solidFill>
                  <a:srgbClr val="FFFFFF"/>
                </a:solidFill>
                <a:latin typeface="Arial" panose="020B0604020202020204"/>
                <a:ea typeface="DejaVu Sans" panose="020B0603030804020204"/>
              </a:rPr>
              <a:t>PROPUESTA DE VALOR TECNOLÓGICA DE AIT PARA EL NEGOCIO</a:t>
            </a:r>
            <a:endParaRPr lang="es-VE" sz="15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528" name="41 Imagen"/>
          <p:cNvPicPr/>
          <p:nvPr/>
        </p:nvPicPr>
        <p:blipFill>
          <a:blip r:embed="rId2"/>
          <a:srcRect t="19427" b="20785"/>
          <a:stretch>
            <a:fillRect/>
          </a:stretch>
        </p:blipFill>
        <p:spPr>
          <a:xfrm>
            <a:off x="2314080" y="4319670"/>
            <a:ext cx="638640" cy="475920"/>
          </a:xfrm>
          <a:prstGeom prst="rect">
            <a:avLst/>
          </a:prstGeom>
          <a:ln w="0">
            <a:noFill/>
          </a:ln>
        </p:spPr>
      </p:pic>
      <p:pic>
        <p:nvPicPr>
          <p:cNvPr id="529" name="Picture 2" descr="Dibujo portátil, portátil, ángulo, electrónica, rectángulo png | PNGWing"/>
          <p:cNvPicPr/>
          <p:nvPr/>
        </p:nvPicPr>
        <p:blipFill>
          <a:blip r:embed="rId3"/>
          <a:srcRect l="15333" r="12095"/>
          <a:stretch>
            <a:fillRect/>
          </a:stretch>
        </p:blipFill>
        <p:spPr>
          <a:xfrm>
            <a:off x="5292000" y="4266030"/>
            <a:ext cx="679320" cy="571320"/>
          </a:xfrm>
          <a:prstGeom prst="rect">
            <a:avLst/>
          </a:prstGeom>
          <a:ln w="0">
            <a:noFill/>
          </a:ln>
        </p:spPr>
      </p:pic>
      <p:pic>
        <p:nvPicPr>
          <p:cNvPr id="530" name="Picture 4" descr="Antenas iconos de la computadora teléfonos móviles inalámbricos, radio,  ángulo, electrónica png | PNGEgg"/>
          <p:cNvPicPr/>
          <p:nvPr/>
        </p:nvPicPr>
        <p:blipFill>
          <a:blip r:embed="rId4"/>
          <a:stretch>
            <a:fillRect/>
          </a:stretch>
        </p:blipFill>
        <p:spPr>
          <a:xfrm>
            <a:off x="8474400" y="4302390"/>
            <a:ext cx="459000" cy="475920"/>
          </a:xfrm>
          <a:prstGeom prst="rect">
            <a:avLst/>
          </a:prstGeom>
          <a:ln w="0">
            <a:noFill/>
          </a:ln>
        </p:spPr>
      </p:pic>
      <p:pic>
        <p:nvPicPr>
          <p:cNvPr id="532" name="Picture 5" descr="Intelligence Operator"/>
          <p:cNvPicPr/>
          <p:nvPr/>
        </p:nvPicPr>
        <p:blipFill>
          <a:blip r:embed="rId5"/>
          <a:srcRect l="12853" t="9188" r="12432"/>
          <a:stretch>
            <a:fillRect/>
          </a:stretch>
        </p:blipFill>
        <p:spPr>
          <a:xfrm>
            <a:off x="372600" y="1785270"/>
            <a:ext cx="610560" cy="507960"/>
          </a:xfrm>
          <a:prstGeom prst="rect">
            <a:avLst/>
          </a:prstGeom>
          <a:ln w="0">
            <a:noFill/>
          </a:ln>
        </p:spPr>
      </p:pic>
      <p:pic>
        <p:nvPicPr>
          <p:cNvPr id="533" name="Picture 5" descr="Intelligence Operator"/>
          <p:cNvPicPr/>
          <p:nvPr/>
        </p:nvPicPr>
        <p:blipFill>
          <a:blip r:embed="rId5"/>
          <a:srcRect l="12853" t="9188" r="12432"/>
          <a:stretch>
            <a:fillRect/>
          </a:stretch>
        </p:blipFill>
        <p:spPr>
          <a:xfrm>
            <a:off x="369360" y="3819630"/>
            <a:ext cx="610560" cy="507960"/>
          </a:xfrm>
          <a:prstGeom prst="rect">
            <a:avLst/>
          </a:prstGeom>
          <a:ln w="0">
            <a:noFill/>
          </a:ln>
        </p:spPr>
      </p:pic>
      <p:sp>
        <p:nvSpPr>
          <p:cNvPr id="534" name="355 Flecha abajo 1"/>
          <p:cNvSpPr/>
          <p:nvPr/>
        </p:nvSpPr>
        <p:spPr>
          <a:xfrm>
            <a:off x="8867160" y="1037550"/>
            <a:ext cx="1745280" cy="2847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38" name="Redondear rectángulo de esquina del mismo lado 19"/>
          <p:cNvSpPr/>
          <p:nvPr/>
        </p:nvSpPr>
        <p:spPr>
          <a:xfrm>
            <a:off x="8777605" y="2339975"/>
            <a:ext cx="1677035" cy="988060"/>
          </a:xfrm>
          <a:prstGeom prst="rect">
            <a:avLst/>
          </a:prstGeom>
          <a:solidFill>
            <a:schemeClr val="bg2">
              <a:lumMod val="85000"/>
            </a:schemeClr>
          </a:solidFill>
          <a:ln w="0">
            <a:solidFill>
              <a:srgbClr val="EEECE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252000" tIns="108000" rIns="16560" bIns="16560" anchor="t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850" b="0" strike="noStrike" spc="-1" dirty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SAP-IS OIL</a:t>
            </a: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850" b="0" strike="noStrike" spc="-1" dirty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RD/STARS</a:t>
            </a: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VE" sz="850" b="0" strike="noStrike" spc="-1" dirty="0" smtClean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LIMS / TANK-MASTER</a:t>
            </a: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ES" sz="850" spc="-1" dirty="0" smtClean="0">
                <a:solidFill>
                  <a:srgbClr val="0070C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SCADA WEB</a:t>
            </a:r>
            <a:endParaRPr lang="es-VE" sz="850" b="0" strike="noStrike" spc="-1" dirty="0" smtClean="0">
              <a:solidFill>
                <a:srgbClr val="0070C0"/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ES" sz="850" spc="-1" dirty="0" smtClean="0">
                <a:solidFill>
                  <a:srgbClr val="0070C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VTS PDVSA</a:t>
            </a:r>
            <a:endParaRPr lang="es-VE" sz="850" b="0" strike="noStrike" spc="-1" dirty="0" smtClean="0">
              <a:solidFill>
                <a:srgbClr val="0070C0"/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/>
              <a:buChar char=""/>
            </a:pPr>
            <a:r>
              <a:rPr lang="es-ES" sz="850" b="1" spc="-1" dirty="0" smtClean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SIGETEMB</a:t>
            </a:r>
            <a:endParaRPr lang="es-VE" sz="850" b="1" strike="noStrike" spc="-1" dirty="0">
              <a:solidFill>
                <a:srgbClr val="FF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/>
              <a:buChar char=""/>
            </a:pP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40" name="384 Rectángulo 1"/>
          <p:cNvSpPr/>
          <p:nvPr/>
        </p:nvSpPr>
        <p:spPr>
          <a:xfrm>
            <a:off x="8761324" y="3332610"/>
            <a:ext cx="1812235" cy="433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80000"/>
              </a:lnSpc>
              <a:tabLst>
                <a:tab pos="407520" algn="l"/>
              </a:tabLst>
            </a:pPr>
            <a:r>
              <a:rPr lang="es-VE" sz="1000" b="1" spc="-1" dirty="0" smtClean="0">
                <a:solidFill>
                  <a:srgbClr val="FFFFFF"/>
                </a:solidFill>
                <a:latin typeface="Calibri"/>
                <a:ea typeface="DejaVu Sans"/>
              </a:rPr>
              <a:t>OPERACIONES Y SUMINISTRO</a:t>
            </a:r>
          </a:p>
          <a:p>
            <a:pPr algn="ctr">
              <a:lnSpc>
                <a:spcPct val="80000"/>
              </a:lnSpc>
              <a:tabLst>
                <a:tab pos="407520" algn="l"/>
              </a:tabLst>
            </a:pPr>
            <a:r>
              <a:rPr lang="es-VE" sz="900" b="1" spc="-1" dirty="0" smtClean="0">
                <a:solidFill>
                  <a:srgbClr val="FFFFFF"/>
                </a:solidFill>
                <a:latin typeface="Calibri"/>
                <a:ea typeface="DejaVu Sans"/>
              </a:rPr>
              <a:t>TERMINALES </a:t>
            </a:r>
            <a:r>
              <a:rPr lang="es-VE" sz="900" b="1" spc="-1" dirty="0">
                <a:solidFill>
                  <a:srgbClr val="FFFFFF"/>
                </a:solidFill>
                <a:latin typeface="Calibri"/>
                <a:ea typeface="DejaVu Sans"/>
              </a:rPr>
              <a:t>DE EMBARQUE</a:t>
            </a:r>
          </a:p>
          <a:p>
            <a:pPr algn="ctr">
              <a:lnSpc>
                <a:spcPct val="80000"/>
              </a:lnSpc>
              <a:tabLst>
                <a:tab pos="407520" algn="l"/>
              </a:tabLst>
            </a:pPr>
            <a:r>
              <a:rPr lang="es-VE" sz="900" b="1" spc="-1" dirty="0">
                <a:solidFill>
                  <a:srgbClr val="FFFFFF"/>
                </a:solidFill>
                <a:latin typeface="Calibri"/>
                <a:ea typeface="DejaVu Sans"/>
              </a:rPr>
              <a:t>(PDV -MARINA-PUERTO)</a:t>
            </a:r>
          </a:p>
        </p:txBody>
      </p:sp>
      <p:sp>
        <p:nvSpPr>
          <p:cNvPr id="541" name="375 Elipse 1"/>
          <p:cNvSpPr/>
          <p:nvPr/>
        </p:nvSpPr>
        <p:spPr>
          <a:xfrm>
            <a:off x="10364598" y="3530550"/>
            <a:ext cx="354960" cy="336960"/>
          </a:xfrm>
          <a:prstGeom prst="ellipse">
            <a:avLst/>
          </a:prstGeom>
          <a:blipFill rotWithShape="0">
            <a:blip r:embed="rId6"/>
            <a:srcRect/>
            <a:stretch>
              <a:fillRect/>
            </a:stretch>
          </a:blipFill>
          <a:ln w="25560">
            <a:noFill/>
          </a:ln>
          <a:effectLst>
            <a:outerShdw blurRad="108000" dist="12600" dir="5400000" rotWithShape="0">
              <a:srgbClr val="000000"/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42" name="379 Rectángulo 1"/>
          <p:cNvSpPr/>
          <p:nvPr/>
        </p:nvSpPr>
        <p:spPr>
          <a:xfrm>
            <a:off x="6639120" y="3324990"/>
            <a:ext cx="1017000" cy="379440"/>
          </a:xfrm>
          <a:prstGeom prst="rect">
            <a:avLst/>
          </a:prstGeom>
          <a:solidFill>
            <a:srgbClr val="008000"/>
          </a:solidFill>
          <a:ln w="25560">
            <a:solidFill>
              <a:srgbClr val="008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FFFFFF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43" name="380 Rectángulo 1"/>
          <p:cNvSpPr/>
          <p:nvPr/>
        </p:nvSpPr>
        <p:spPr>
          <a:xfrm>
            <a:off x="6479640" y="3324990"/>
            <a:ext cx="1776600" cy="433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80000"/>
              </a:lnSpc>
              <a:tabLst>
                <a:tab pos="407520" algn="l"/>
              </a:tabLst>
            </a:pPr>
            <a:r>
              <a:rPr lang="es-VE" sz="1000" b="1" spc="-1" dirty="0">
                <a:solidFill>
                  <a:srgbClr val="FFFFFF"/>
                </a:solidFill>
                <a:latin typeface="Calibri"/>
                <a:ea typeface="DejaVu Sans"/>
              </a:rPr>
              <a:t> OPERACIONES </a:t>
            </a:r>
            <a:r>
              <a:rPr lang="es-VE" sz="1000" b="1" spc="-1" dirty="0" smtClean="0">
                <a:solidFill>
                  <a:srgbClr val="FFFFFF"/>
                </a:solidFill>
                <a:latin typeface="Calibri"/>
                <a:ea typeface="DejaVu Sans"/>
              </a:rPr>
              <a:t>Y SUMINISTRO</a:t>
            </a:r>
          </a:p>
          <a:p>
            <a:pPr algn="ctr">
              <a:lnSpc>
                <a:spcPct val="80000"/>
              </a:lnSpc>
              <a:tabLst>
                <a:tab pos="407520" algn="l"/>
              </a:tabLst>
            </a:pPr>
            <a:r>
              <a:rPr lang="es-VE" sz="900" b="1" spc="-1" dirty="0" smtClean="0">
                <a:solidFill>
                  <a:srgbClr val="FFFFFF"/>
                </a:solidFill>
                <a:latin typeface="Calibri"/>
                <a:ea typeface="DejaVu Sans"/>
              </a:rPr>
              <a:t>TRANSPORTE MARÍTIMO</a:t>
            </a:r>
          </a:p>
          <a:p>
            <a:pPr algn="ctr">
              <a:lnSpc>
                <a:spcPct val="80000"/>
              </a:lnSpc>
              <a:tabLst>
                <a:tab pos="407520" algn="l"/>
              </a:tabLst>
            </a:pPr>
            <a:r>
              <a:rPr lang="es-VE" sz="900" b="1" spc="-1" dirty="0" smtClean="0">
                <a:solidFill>
                  <a:srgbClr val="FFFFFF"/>
                </a:solidFill>
                <a:latin typeface="Calibri"/>
                <a:ea typeface="DejaVu Sans"/>
              </a:rPr>
              <a:t>(PDV- </a:t>
            </a:r>
            <a:r>
              <a:rPr lang="es-VE" sz="900" b="1" spc="-1" dirty="0">
                <a:solidFill>
                  <a:srgbClr val="FFFFFF"/>
                </a:solidFill>
                <a:latin typeface="Calibri"/>
                <a:ea typeface="DejaVu Sans"/>
              </a:rPr>
              <a:t>MARINA)</a:t>
            </a:r>
          </a:p>
        </p:txBody>
      </p:sp>
      <p:sp>
        <p:nvSpPr>
          <p:cNvPr id="544" name="378 Elipse 1"/>
          <p:cNvSpPr/>
          <p:nvPr/>
        </p:nvSpPr>
        <p:spPr>
          <a:xfrm>
            <a:off x="7999953" y="3530550"/>
            <a:ext cx="354960" cy="336960"/>
          </a:xfrm>
          <a:prstGeom prst="ellipse">
            <a:avLst/>
          </a:prstGeom>
          <a:blipFill rotWithShape="0">
            <a:blip r:embed="rId7"/>
            <a:srcRect/>
            <a:stretch>
              <a:fillRect/>
            </a:stretch>
          </a:blipFill>
          <a:ln w="25560">
            <a:noFill/>
          </a:ln>
          <a:effectLst>
            <a:outerShdw blurRad="108000" dist="12600" dir="5400000" rotWithShape="0">
              <a:srgbClr val="000000"/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45" name="418 Redondear rectángulo de esquina del mismo lado 1"/>
          <p:cNvSpPr/>
          <p:nvPr/>
        </p:nvSpPr>
        <p:spPr>
          <a:xfrm>
            <a:off x="1970280" y="2305830"/>
            <a:ext cx="1388160" cy="1011960"/>
          </a:xfrm>
          <a:prstGeom prst="round2SameRect">
            <a:avLst>
              <a:gd name="adj1" fmla="val 8000"/>
              <a:gd name="adj2" fmla="val 0"/>
            </a:avLst>
          </a:prstGeom>
          <a:solidFill>
            <a:srgbClr val="EEECE1"/>
          </a:solidFill>
          <a:ln w="0">
            <a:solidFill>
              <a:srgbClr val="EEECE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46" name="Redondear rectángulo de esquina del mismo lado 2">
            <a:hlinkClick r:id="rId8" action="ppaction://hlinksldjump"/>
          </p:cNvPr>
          <p:cNvSpPr/>
          <p:nvPr/>
        </p:nvSpPr>
        <p:spPr>
          <a:xfrm>
            <a:off x="1974240" y="2331390"/>
            <a:ext cx="1699560" cy="988200"/>
          </a:xfrm>
          <a:prstGeom prst="rect">
            <a:avLst/>
          </a:prstGeom>
          <a:solidFill>
            <a:srgbClr val="CCCCCC"/>
          </a:solidFill>
          <a:ln w="0">
            <a:solidFill>
              <a:srgbClr val="EEECE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36000" tIns="108000" rIns="16560" bIns="16560" anchor="t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s-VE" sz="850" b="0" strike="noStrike" spc="-1" dirty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SAP-IS OIL</a:t>
            </a: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s-VE" sz="850" b="0" strike="noStrike" spc="-1" dirty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RD/STARS</a:t>
            </a: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s-VE" sz="850" b="0" strike="noStrike" spc="-1" dirty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SCH</a:t>
            </a: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s-VE" sz="850" b="0" strike="noStrike" spc="-1" dirty="0" smtClean="0">
                <a:solidFill>
                  <a:srgbClr val="0070C0"/>
                </a:solidFill>
                <a:latin typeface="URW Gothic" panose="00000500000000000000" charset="0"/>
                <a:cs typeface="URW Gothic" panose="00000500000000000000" charset="0"/>
              </a:rPr>
              <a:t>RECAP</a:t>
            </a:r>
          </a:p>
          <a:p>
            <a:pPr marL="114300" lvl="1" indent="-11430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es-ES" sz="850" b="1" spc="-1" dirty="0" smtClean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SIGEMINT</a:t>
            </a:r>
            <a:endParaRPr lang="es-VE" sz="850" b="1" strike="noStrike" spc="-1" dirty="0">
              <a:solidFill>
                <a:srgbClr val="FF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0" lvl="1" indent="0">
              <a:lnSpc>
                <a:spcPct val="90000"/>
              </a:lnSpc>
              <a:spcAft>
                <a:spcPts val="195"/>
              </a:spcAft>
              <a:buClr>
                <a:srgbClr val="000000"/>
              </a:buClr>
              <a:buFont typeface="Symbol" panose="05050102010706020507" charset="2"/>
              <a:buNone/>
            </a:pPr>
            <a:endParaRPr lang="es-VE" sz="1200" b="0" strike="noStrike" spc="-1" dirty="0">
              <a:solidFill>
                <a:srgbClr val="0070C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47" name="421 Rectángulo 1"/>
          <p:cNvSpPr/>
          <p:nvPr/>
        </p:nvSpPr>
        <p:spPr>
          <a:xfrm>
            <a:off x="1974600" y="3319950"/>
            <a:ext cx="1699200" cy="433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80000"/>
              </a:lnSpc>
              <a:tabLst>
                <a:tab pos="407520" algn="l"/>
              </a:tabLst>
            </a:pPr>
            <a:endParaRPr lang="es-VE" sz="1600" b="1" spc="-1">
              <a:solidFill>
                <a:srgbClr val="FFFFFF"/>
              </a:solidFill>
              <a:latin typeface="Calibri"/>
              <a:ea typeface="DejaVu Sans"/>
            </a:endParaRPr>
          </a:p>
        </p:txBody>
      </p:sp>
      <p:sp>
        <p:nvSpPr>
          <p:cNvPr id="548" name="422 Rectángulo 1"/>
          <p:cNvSpPr/>
          <p:nvPr/>
        </p:nvSpPr>
        <p:spPr>
          <a:xfrm>
            <a:off x="2189865" y="3284984"/>
            <a:ext cx="1175760" cy="433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1760" tIns="0" rIns="14040" bIns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s-VE" sz="1000" b="1" spc="-1" dirty="0">
                <a:solidFill>
                  <a:srgbClr val="FFFFFF"/>
                </a:solidFill>
                <a:latin typeface="Calibri"/>
                <a:ea typeface="DejaVu Sans"/>
              </a:rPr>
              <a:t>MERCADO</a:t>
            </a:r>
          </a:p>
          <a:p>
            <a:pPr algn="ctr">
              <a:lnSpc>
                <a:spcPct val="80000"/>
              </a:lnSpc>
            </a:pPr>
            <a:r>
              <a:rPr lang="es-VE" sz="1000" b="1" spc="-1" dirty="0">
                <a:solidFill>
                  <a:srgbClr val="FFFFFF"/>
                </a:solidFill>
                <a:latin typeface="Calibri"/>
                <a:ea typeface="DejaVu Sans"/>
              </a:rPr>
              <a:t>INTERNACIONAL</a:t>
            </a:r>
          </a:p>
        </p:txBody>
      </p:sp>
      <p:sp>
        <p:nvSpPr>
          <p:cNvPr id="549" name="423 Elipse 1"/>
          <p:cNvSpPr/>
          <p:nvPr/>
        </p:nvSpPr>
        <p:spPr>
          <a:xfrm>
            <a:off x="3483000" y="3530550"/>
            <a:ext cx="354960" cy="332280"/>
          </a:xfrm>
          <a:prstGeom prst="ellipse">
            <a:avLst/>
          </a:prstGeom>
          <a:blipFill rotWithShape="0">
            <a:blip r:embed="rId9"/>
            <a:srcRect/>
            <a:stretch>
              <a:fillRect/>
            </a:stretch>
          </a:blipFill>
          <a:ln w="25560">
            <a:noFill/>
          </a:ln>
          <a:effectLst>
            <a:outerShdw blurRad="108000" dist="12600" dir="5400000" rotWithShape="0">
              <a:srgbClr val="000000"/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52" name="Cuadro de texto 551"/>
          <p:cNvSpPr txBox="1"/>
          <p:nvPr/>
        </p:nvSpPr>
        <p:spPr>
          <a:xfrm>
            <a:off x="4193955" y="2351740"/>
            <a:ext cx="1777680" cy="1225800"/>
          </a:xfrm>
          <a:prstGeom prst="rect">
            <a:avLst/>
          </a:prstGeom>
          <a:solidFill>
            <a:srgbClr val="CCCCCC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5900" indent="-215900">
              <a:lnSpc>
                <a:spcPct val="11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850" b="0" strike="noStrike" spc="-1" dirty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SAP-IS OIL</a:t>
            </a: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15900" indent="-215900">
              <a:lnSpc>
                <a:spcPct val="11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850" b="0" strike="noStrike" spc="-1" dirty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RD/STARS</a:t>
            </a: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15900" indent="-215900">
              <a:lnSpc>
                <a:spcPct val="11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850" b="0" strike="noStrike" spc="-1" dirty="0" err="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MarineTraffic</a:t>
            </a: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15900" indent="-215900">
              <a:lnSpc>
                <a:spcPct val="11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850" b="0" strike="noStrike" spc="-1" dirty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SAV / SAR / </a:t>
            </a:r>
            <a:r>
              <a:rPr lang="es-VE" sz="850" b="0" strike="noStrike" spc="-1" dirty="0" smtClean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SFB</a:t>
            </a:r>
          </a:p>
          <a:p>
            <a:pPr marL="215900" indent="-215900">
              <a:lnSpc>
                <a:spcPct val="11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ES_tradnl" altLang="es-VE" sz="850" spc="-1" dirty="0">
                <a:solidFill>
                  <a:srgbClr val="0070C0"/>
                </a:solidFill>
                <a:latin typeface="URW Gothic" panose="00000500000000000000" charset="0"/>
                <a:cs typeface="URW Gothic" panose="00000500000000000000" charset="0"/>
              </a:rPr>
              <a:t>VTS </a:t>
            </a:r>
            <a:r>
              <a:rPr lang="es-ES_tradnl" altLang="es-VE" sz="850" spc="-1" dirty="0" smtClean="0">
                <a:solidFill>
                  <a:srgbClr val="0070C0"/>
                </a:solidFill>
                <a:latin typeface="URW Gothic" panose="00000500000000000000" charset="0"/>
                <a:cs typeface="URW Gothic" panose="00000500000000000000" charset="0"/>
              </a:rPr>
              <a:t>PDVSA</a:t>
            </a:r>
            <a:endParaRPr lang="es-VE" sz="850" b="0" strike="noStrike" spc="-1" dirty="0" smtClean="0">
              <a:solidFill>
                <a:srgbClr val="000000"/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  <a:p>
            <a:pPr marL="215900" indent="-215900">
              <a:lnSpc>
                <a:spcPct val="11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ES" sz="850" b="1" spc="-1" dirty="0" smtClean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SIGETMAR</a:t>
            </a:r>
            <a:endParaRPr lang="es-VE" sz="850" b="1" strike="noStrike" spc="-1" dirty="0">
              <a:solidFill>
                <a:srgbClr val="FF0000"/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</p:txBody>
      </p:sp>
      <p:sp>
        <p:nvSpPr>
          <p:cNvPr id="553" name="381 Redondear rectángulo de esquina del mismo lado 1"/>
          <p:cNvSpPr/>
          <p:nvPr/>
        </p:nvSpPr>
        <p:spPr>
          <a:xfrm>
            <a:off x="6497280" y="2320950"/>
            <a:ext cx="1685880" cy="1011960"/>
          </a:xfrm>
          <a:prstGeom prst="round2SameRect">
            <a:avLst>
              <a:gd name="adj1" fmla="val 8000"/>
              <a:gd name="adj2" fmla="val 0"/>
            </a:avLst>
          </a:prstGeom>
          <a:solidFill>
            <a:srgbClr val="CCCCCC"/>
          </a:solidFill>
          <a:ln w="25560">
            <a:solidFill>
              <a:srgbClr val="EEECE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54" name="Cuadro de texto 553"/>
          <p:cNvSpPr txBox="1"/>
          <p:nvPr/>
        </p:nvSpPr>
        <p:spPr>
          <a:xfrm>
            <a:off x="6505560" y="2368110"/>
            <a:ext cx="1677600" cy="96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850" b="0" strike="noStrike" spc="-1" dirty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SAP-IS OIL</a:t>
            </a: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850" b="0" strike="noStrike" spc="-1" dirty="0" smtClean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RD/STARS</a:t>
            </a: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ES" sz="850" spc="-1" dirty="0" err="1" smtClean="0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MarineTraffic</a:t>
            </a:r>
            <a:endParaRPr lang="es-VE" sz="85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VE" sz="850" b="0" strike="noStrike" spc="-1" dirty="0" smtClean="0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SAV / SAR / SAO</a:t>
            </a: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ES_tradnl" altLang="es-VE" sz="850" spc="-1" dirty="0">
                <a:solidFill>
                  <a:srgbClr val="0070C0"/>
                </a:solidFill>
                <a:latin typeface="URW Gothic" panose="00000500000000000000" charset="0"/>
                <a:cs typeface="URW Gothic" panose="00000500000000000000" charset="0"/>
              </a:rPr>
              <a:t>VTS PDVSA</a:t>
            </a:r>
            <a:endParaRPr lang="es-VE" sz="850" spc="-1" dirty="0">
              <a:solidFill>
                <a:srgbClr val="0070C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ES" sz="850" b="1" spc="-1" dirty="0" smtClean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SIGETMAR</a:t>
            </a:r>
            <a:endParaRPr lang="es-VE" sz="850" b="1" strike="noStrike" spc="-1" dirty="0">
              <a:solidFill>
                <a:srgbClr val="FF0000"/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</p:txBody>
      </p:sp>
      <p:sp>
        <p:nvSpPr>
          <p:cNvPr id="536" name="392 Rectángulo 4"/>
          <p:cNvSpPr/>
          <p:nvPr/>
        </p:nvSpPr>
        <p:spPr>
          <a:xfrm>
            <a:off x="4192474" y="3310395"/>
            <a:ext cx="1807285" cy="433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80000"/>
              </a:lnSpc>
              <a:tabLst>
                <a:tab pos="407520" algn="l"/>
              </a:tabLst>
            </a:pPr>
            <a:r>
              <a:rPr lang="es-VE" sz="1000" b="1" spc="-1" dirty="0" smtClean="0">
                <a:solidFill>
                  <a:srgbClr val="FFFFFF"/>
                </a:solidFill>
                <a:latin typeface="Calibri"/>
                <a:ea typeface="DejaVu Sans"/>
              </a:rPr>
              <a:t>OPERACIONES Y SUMINISTRO</a:t>
            </a:r>
          </a:p>
          <a:p>
            <a:pPr algn="ctr">
              <a:lnSpc>
                <a:spcPct val="80000"/>
              </a:lnSpc>
              <a:tabLst>
                <a:tab pos="407520" algn="l"/>
              </a:tabLst>
            </a:pPr>
            <a:r>
              <a:rPr lang="es-VE" sz="900" b="1" spc="-1" dirty="0" smtClean="0">
                <a:solidFill>
                  <a:srgbClr val="FFFFFF"/>
                </a:solidFill>
                <a:latin typeface="Calibri"/>
                <a:ea typeface="DejaVu Sans"/>
              </a:rPr>
              <a:t>TRANSPORTE </a:t>
            </a:r>
            <a:r>
              <a:rPr lang="es-VE" sz="900" b="1" spc="-1" dirty="0">
                <a:solidFill>
                  <a:srgbClr val="FFFFFF"/>
                </a:solidFill>
                <a:latin typeface="Calibri"/>
                <a:ea typeface="DejaVu Sans"/>
              </a:rPr>
              <a:t>MARÍTIMO (FLETAMENTO)</a:t>
            </a:r>
          </a:p>
        </p:txBody>
      </p:sp>
      <p:sp>
        <p:nvSpPr>
          <p:cNvPr id="550" name="378 Elipse 2"/>
          <p:cNvSpPr/>
          <p:nvPr/>
        </p:nvSpPr>
        <p:spPr>
          <a:xfrm>
            <a:off x="5822280" y="3530550"/>
            <a:ext cx="354960" cy="313200"/>
          </a:xfrm>
          <a:prstGeom prst="ellipse">
            <a:avLst/>
          </a:prstGeom>
          <a:blipFill rotWithShape="0">
            <a:blip r:embed="rId7"/>
            <a:srcRect/>
            <a:stretch>
              <a:fillRect/>
            </a:stretch>
          </a:blipFill>
          <a:ln w="25560">
            <a:noFill/>
          </a:ln>
          <a:effectLst>
            <a:outerShdw blurRad="108000" dist="12600" dir="5400000" rotWithShape="0">
              <a:srgbClr val="000000"/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VE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pic>
        <p:nvPicPr>
          <p:cNvPr id="2" name="Picture 6" descr="ups Icon - Download ups Icon 3378883 | Noun Project"/>
          <p:cNvPicPr/>
          <p:nvPr/>
        </p:nvPicPr>
        <p:blipFill>
          <a:blip r:embed="rId10"/>
          <a:stretch>
            <a:fillRect/>
          </a:stretch>
        </p:blipFill>
        <p:spPr>
          <a:xfrm>
            <a:off x="11567795" y="4294505"/>
            <a:ext cx="568960" cy="50609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91 Flecha derecha"/>
          <p:cNvSpPr/>
          <p:nvPr/>
        </p:nvSpPr>
        <p:spPr>
          <a:xfrm>
            <a:off x="1750804" y="2132856"/>
            <a:ext cx="8703198" cy="96927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200" b="1" dirty="0" smtClean="0">
                <a:solidFill>
                  <a:schemeClr val="tx1"/>
                </a:solidFill>
              </a:rPr>
              <a:t>Dirección Gerencia de Operaciones / </a:t>
            </a:r>
          </a:p>
          <a:p>
            <a:pPr algn="ctr"/>
            <a:r>
              <a:rPr lang="es-VE" sz="1200" b="1" dirty="0" smtClean="0">
                <a:solidFill>
                  <a:schemeClr val="tx1"/>
                </a:solidFill>
              </a:rPr>
              <a:t>Coordinación Y Sincronización de Operaciones del Sistema de Suministro de Hidrocarburos</a:t>
            </a:r>
            <a:endParaRPr lang="es-VE" sz="1200" b="1" dirty="0">
              <a:solidFill>
                <a:schemeClr val="tx1"/>
              </a:solidFill>
            </a:endParaRPr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231497" y="332840"/>
            <a:ext cx="11967946" cy="5976480"/>
            <a:chOff x="53" y="73"/>
            <a:chExt cx="5711" cy="4065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153" y="811"/>
              <a:ext cx="5410" cy="3327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15000"/>
                </a:lnSpc>
                <a:buFont typeface="Wingdings" pitchFamily="2" charset="2"/>
                <a:buChar char="ü"/>
              </a:pPr>
              <a:endParaRPr lang="es-VE" sz="1000" b="1" i="1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8" name="AutoShape 40"/>
            <p:cNvSpPr>
              <a:spLocks noChangeArrowheads="1"/>
            </p:cNvSpPr>
            <p:nvPr/>
          </p:nvSpPr>
          <p:spPr bwMode="auto">
            <a:xfrm>
              <a:off x="1591" y="2112"/>
              <a:ext cx="1494" cy="1231"/>
            </a:xfrm>
            <a:prstGeom prst="chevron">
              <a:avLst>
                <a:gd name="adj" fmla="val 3034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flatTx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s-VE" sz="1000" b="1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  <a:p>
              <a:pPr algn="ctr" eaLnBrk="0" hangingPunct="0">
                <a:spcBef>
                  <a:spcPct val="50000"/>
                </a:spcBef>
              </a:pPr>
              <a:r>
                <a:rPr lang="es-VE" sz="1000" b="1">
                  <a:latin typeface="Arial" pitchFamily="34" charset="0"/>
                  <a:ea typeface="MS PGothic" pitchFamily="34" charset="-128"/>
                  <a:cs typeface="Arial" pitchFamily="34" charset="0"/>
                </a:rPr>
                <a:t> </a:t>
              </a:r>
              <a:endParaRPr lang="es-ES" sz="1000" b="1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1063" y="831"/>
              <a:ext cx="704" cy="421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s-VE" sz="1000" b="1">
                <a:latin typeface="Arial" pitchFamily="34" charset="0"/>
                <a:ea typeface="MS PGothic"/>
                <a:cs typeface="Arial" pitchFamily="34" charset="0"/>
              </a:endParaRPr>
            </a:p>
            <a:p>
              <a:pPr algn="ctr" eaLnBrk="0" hangingPunct="0">
                <a:defRPr/>
              </a:pPr>
              <a:endParaRPr lang="es-VE" sz="1000" b="1">
                <a:latin typeface="Arial" pitchFamily="34" charset="0"/>
                <a:ea typeface="MS PGothic"/>
                <a:cs typeface="Arial" pitchFamily="34" charset="0"/>
              </a:endParaRPr>
            </a:p>
            <a:p>
              <a:pPr algn="ctr" eaLnBrk="0" hangingPunct="0">
                <a:defRPr/>
              </a:pPr>
              <a:endParaRPr lang="es-ES_tradnl" sz="1000" b="1">
                <a:latin typeface="Arial" pitchFamily="34" charset="0"/>
                <a:ea typeface="MS PGothic"/>
                <a:cs typeface="Arial" pitchFamily="34" charset="0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38" y="792"/>
              <a:ext cx="721" cy="4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VE" sz="1000" b="1" dirty="0">
                  <a:solidFill>
                    <a:schemeClr val="bg1"/>
                  </a:solidFill>
                  <a:ea typeface="MS PGothic" pitchFamily="34" charset="-128"/>
                  <a:cs typeface="Arial" pitchFamily="34" charset="0"/>
                </a:rPr>
                <a:t>Lineamiento Operacional de Producción y Refinación</a:t>
              </a: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3882" y="838"/>
              <a:ext cx="703" cy="41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050" b="1">
                  <a:solidFill>
                    <a:schemeClr val="bg1"/>
                  </a:solidFill>
                  <a:ea typeface="MS PGothic"/>
                  <a:cs typeface="Arial" pitchFamily="34" charset="0"/>
                </a:rPr>
                <a:t>Lineamiento </a:t>
              </a:r>
            </a:p>
            <a:p>
              <a:pPr algn="ctr" eaLnBrk="0" hangingPunct="0">
                <a:defRPr/>
              </a:pPr>
              <a:r>
                <a:rPr lang="es-VE" sz="1050" b="1">
                  <a:solidFill>
                    <a:schemeClr val="bg1"/>
                  </a:solidFill>
                  <a:ea typeface="MS PGothic"/>
                  <a:cs typeface="Arial" pitchFamily="34" charset="0"/>
                </a:rPr>
                <a:t>Operacional </a:t>
              </a:r>
            </a:p>
            <a:p>
              <a:pPr algn="ctr" eaLnBrk="0" hangingPunct="0">
                <a:defRPr/>
              </a:pPr>
              <a:r>
                <a:rPr lang="es-VE" sz="1050" b="1">
                  <a:solidFill>
                    <a:schemeClr val="bg1"/>
                  </a:solidFill>
                  <a:ea typeface="MS PGothic"/>
                  <a:cs typeface="Arial" pitchFamily="34" charset="0"/>
                </a:rPr>
                <a:t>de Gas</a:t>
              </a: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2547" y="615"/>
              <a:ext cx="723" cy="408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0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Lineamiento </a:t>
              </a:r>
            </a:p>
            <a:p>
              <a:pPr algn="ctr" eaLnBrk="0" hangingPunct="0">
                <a:defRPr/>
              </a:pPr>
              <a:r>
                <a:rPr lang="es-VE" sz="10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de disponibilidad </a:t>
              </a:r>
            </a:p>
            <a:p>
              <a:pPr algn="ctr" eaLnBrk="0" hangingPunct="0">
                <a:defRPr/>
              </a:pPr>
              <a:r>
                <a:rPr lang="es-VE" sz="10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de Crudos y </a:t>
              </a:r>
            </a:p>
            <a:p>
              <a:pPr algn="ctr" eaLnBrk="0" hangingPunct="0">
                <a:defRPr/>
              </a:pPr>
              <a:r>
                <a:rPr lang="es-VE" sz="10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Productos</a:t>
              </a:r>
              <a:endParaRPr lang="es-ES_tradnl" sz="1000" b="1" dirty="0">
                <a:solidFill>
                  <a:schemeClr val="bg1"/>
                </a:solidFill>
                <a:ea typeface="MS PGothic"/>
                <a:cs typeface="Arial" pitchFamily="34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145" y="1466"/>
              <a:ext cx="496" cy="23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s-VE" sz="1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53" y="1466"/>
              <a:ext cx="682" cy="2378"/>
            </a:xfrm>
            <a:prstGeom prst="rightArrowCallout">
              <a:avLst>
                <a:gd name="adj1" fmla="val 80645"/>
                <a:gd name="adj2" fmla="val 80645"/>
                <a:gd name="adj3" fmla="val 16667"/>
                <a:gd name="adj4" fmla="val 66667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15000"/>
                </a:lnSpc>
                <a:buFont typeface="Wingdings" pitchFamily="2" charset="2"/>
                <a:buChar char="ü"/>
              </a:pPr>
              <a:endParaRPr lang="es-VE" sz="1000" b="1" i="1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16200000">
              <a:off x="5238" y="2560"/>
              <a:ext cx="927" cy="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s-VE" sz="1000" b="1" dirty="0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  <a:cs typeface="Arial" pitchFamily="34" charset="0"/>
                </a:rPr>
                <a:t>Satisfacción/Beneficio</a:t>
              </a:r>
              <a:endParaRPr lang="es-VE" sz="1000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cxnSp>
          <p:nvCxnSpPr>
            <p:cNvPr id="13" name="AutoShape 11"/>
            <p:cNvCxnSpPr>
              <a:cxnSpLocks noChangeShapeType="1"/>
            </p:cNvCxnSpPr>
            <p:nvPr/>
          </p:nvCxnSpPr>
          <p:spPr bwMode="auto">
            <a:xfrm rot="5400000">
              <a:off x="537" y="2248"/>
              <a:ext cx="768" cy="463"/>
            </a:xfrm>
            <a:prstGeom prst="bentConnector3">
              <a:avLst>
                <a:gd name="adj1" fmla="val 50000"/>
              </a:avLst>
            </a:prstGeom>
            <a:noFill/>
            <a:ln w="9525">
              <a:noFill/>
              <a:miter lim="800000"/>
              <a:headEnd/>
              <a:tailEnd type="triangle" w="med" len="med"/>
            </a:ln>
          </p:spPr>
        </p:cxn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2349" y="1820"/>
              <a:ext cx="917" cy="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20000"/>
                </a:lnSpc>
                <a:spcBef>
                  <a:spcPct val="25000"/>
                </a:spcBef>
                <a:buFont typeface="Times" pitchFamily="18" charset="0"/>
                <a:buNone/>
              </a:pPr>
              <a:r>
                <a:rPr lang="es-VE" sz="1100" b="1" dirty="0">
                  <a:ea typeface="MS PGothic" pitchFamily="34" charset="-128"/>
                  <a:cs typeface="Arial" pitchFamily="34" charset="0"/>
                </a:rPr>
                <a:t>PROCESOS MEDULARES</a:t>
              </a:r>
              <a:endParaRPr lang="es-ES_tradnl" sz="1100" b="1" dirty="0"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439" y="3318"/>
              <a:ext cx="80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VE" sz="1050" b="1" dirty="0">
                  <a:ea typeface="MS PGothic" pitchFamily="34" charset="-128"/>
                  <a:cs typeface="Arial" pitchFamily="34" charset="0"/>
                </a:rPr>
                <a:t>PROCESOS DE APOYO</a:t>
              </a:r>
            </a:p>
          </p:txBody>
        </p:sp>
        <p:cxnSp>
          <p:nvCxnSpPr>
            <p:cNvPr id="21" name="AutoShape 25"/>
            <p:cNvCxnSpPr>
              <a:cxnSpLocks noChangeShapeType="1"/>
            </p:cNvCxnSpPr>
            <p:nvPr/>
          </p:nvCxnSpPr>
          <p:spPr bwMode="auto">
            <a:xfrm>
              <a:off x="2913" y="2781"/>
              <a:ext cx="0" cy="0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 type="triangle" w="med" len="med"/>
              <a:tailEnd type="triangle" w="med" len="med"/>
            </a:ln>
          </p:spPr>
        </p:cxnSp>
        <p:grpSp>
          <p:nvGrpSpPr>
            <p:cNvPr id="22" name="Group 26"/>
            <p:cNvGrpSpPr>
              <a:grpSpLocks/>
            </p:cNvGrpSpPr>
            <p:nvPr/>
          </p:nvGrpSpPr>
          <p:grpSpPr bwMode="auto">
            <a:xfrm rot="8841275" flipH="1">
              <a:off x="4701" y="1267"/>
              <a:ext cx="181" cy="149"/>
              <a:chOff x="4326" y="3165"/>
              <a:chExt cx="153" cy="128"/>
            </a:xfrm>
          </p:grpSpPr>
          <p:sp>
            <p:nvSpPr>
              <p:cNvPr id="80" name="Line 27"/>
              <p:cNvSpPr>
                <a:spLocks noChangeShapeType="1"/>
              </p:cNvSpPr>
              <p:nvPr/>
            </p:nvSpPr>
            <p:spPr bwMode="auto">
              <a:xfrm rot="4316559">
                <a:off x="4398" y="3212"/>
                <a:ext cx="128" cy="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VE" sz="1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Line 28"/>
              <p:cNvSpPr>
                <a:spLocks noChangeShapeType="1"/>
              </p:cNvSpPr>
              <p:nvPr/>
            </p:nvSpPr>
            <p:spPr bwMode="auto">
              <a:xfrm rot="4316559">
                <a:off x="4394" y="3116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VE" sz="10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3" name="Group 29"/>
            <p:cNvGrpSpPr>
              <a:grpSpLocks/>
            </p:cNvGrpSpPr>
            <p:nvPr/>
          </p:nvGrpSpPr>
          <p:grpSpPr bwMode="auto">
            <a:xfrm rot="5626258" flipH="1">
              <a:off x="768" y="1283"/>
              <a:ext cx="176" cy="153"/>
              <a:chOff x="4326" y="3165"/>
              <a:chExt cx="153" cy="128"/>
            </a:xfrm>
          </p:grpSpPr>
          <p:sp>
            <p:nvSpPr>
              <p:cNvPr id="78" name="Line 30"/>
              <p:cNvSpPr>
                <a:spLocks noChangeShapeType="1"/>
              </p:cNvSpPr>
              <p:nvPr/>
            </p:nvSpPr>
            <p:spPr bwMode="auto">
              <a:xfrm rot="4316559">
                <a:off x="4398" y="3212"/>
                <a:ext cx="128" cy="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VE" sz="1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Line 31"/>
              <p:cNvSpPr>
                <a:spLocks noChangeShapeType="1"/>
              </p:cNvSpPr>
              <p:nvPr/>
            </p:nvSpPr>
            <p:spPr bwMode="auto">
              <a:xfrm rot="4316559">
                <a:off x="4394" y="3116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VE" sz="10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4" name="Group 32"/>
            <p:cNvGrpSpPr>
              <a:grpSpLocks/>
            </p:cNvGrpSpPr>
            <p:nvPr/>
          </p:nvGrpSpPr>
          <p:grpSpPr bwMode="auto">
            <a:xfrm rot="19942905" flipH="1">
              <a:off x="824" y="3534"/>
              <a:ext cx="181" cy="149"/>
              <a:chOff x="4326" y="3165"/>
              <a:chExt cx="153" cy="128"/>
            </a:xfrm>
          </p:grpSpPr>
          <p:sp>
            <p:nvSpPr>
              <p:cNvPr id="76" name="Line 33"/>
              <p:cNvSpPr>
                <a:spLocks noChangeShapeType="1"/>
              </p:cNvSpPr>
              <p:nvPr/>
            </p:nvSpPr>
            <p:spPr bwMode="auto">
              <a:xfrm rot="4316559">
                <a:off x="4398" y="3212"/>
                <a:ext cx="128" cy="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VE" sz="1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Line 34"/>
              <p:cNvSpPr>
                <a:spLocks noChangeShapeType="1"/>
              </p:cNvSpPr>
              <p:nvPr/>
            </p:nvSpPr>
            <p:spPr bwMode="auto">
              <a:xfrm rot="4316559">
                <a:off x="4394" y="3116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VE" sz="10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35"/>
            <p:cNvGrpSpPr>
              <a:grpSpLocks/>
            </p:cNvGrpSpPr>
            <p:nvPr/>
          </p:nvGrpSpPr>
          <p:grpSpPr bwMode="auto">
            <a:xfrm rot="16265123" flipH="1">
              <a:off x="4844" y="3486"/>
              <a:ext cx="176" cy="153"/>
              <a:chOff x="4326" y="3165"/>
              <a:chExt cx="153" cy="128"/>
            </a:xfrm>
          </p:grpSpPr>
          <p:sp>
            <p:nvSpPr>
              <p:cNvPr id="74" name="Line 36"/>
              <p:cNvSpPr>
                <a:spLocks noChangeShapeType="1"/>
              </p:cNvSpPr>
              <p:nvPr/>
            </p:nvSpPr>
            <p:spPr bwMode="auto">
              <a:xfrm rot="4316559">
                <a:off x="4398" y="3212"/>
                <a:ext cx="128" cy="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VE" sz="10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Line 37"/>
              <p:cNvSpPr>
                <a:spLocks noChangeShapeType="1"/>
              </p:cNvSpPr>
              <p:nvPr/>
            </p:nvSpPr>
            <p:spPr bwMode="auto">
              <a:xfrm rot="4316559">
                <a:off x="4394" y="3116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VE" sz="10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6" name="AutoShape 38"/>
            <p:cNvSpPr>
              <a:spLocks noChangeArrowheads="1"/>
            </p:cNvSpPr>
            <p:nvPr/>
          </p:nvSpPr>
          <p:spPr bwMode="auto">
            <a:xfrm>
              <a:off x="2465" y="3467"/>
              <a:ext cx="735" cy="269"/>
            </a:xfrm>
            <a:prstGeom prst="roundRect">
              <a:avLst>
                <a:gd name="adj" fmla="val 16667"/>
              </a:avLst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100" b="1" dirty="0">
                  <a:solidFill>
                    <a:srgbClr val="F8F8F8"/>
                  </a:solidFill>
                  <a:ea typeface="MS PGothic"/>
                  <a:cs typeface="Arial" pitchFamily="34" charset="0"/>
                </a:rPr>
                <a:t>Coordinación </a:t>
              </a:r>
            </a:p>
            <a:p>
              <a:pPr algn="ctr" eaLnBrk="0" hangingPunct="0">
                <a:defRPr/>
              </a:pPr>
              <a:r>
                <a:rPr lang="es-VE" sz="1100" b="1" dirty="0">
                  <a:solidFill>
                    <a:srgbClr val="F8F8F8"/>
                  </a:solidFill>
                  <a:ea typeface="MS PGothic"/>
                  <a:cs typeface="Arial" pitchFamily="34" charset="0"/>
                </a:rPr>
                <a:t>Operacional</a:t>
              </a:r>
              <a:endParaRPr lang="es-ES_tradnl" sz="1100" b="1" dirty="0">
                <a:solidFill>
                  <a:srgbClr val="F8F8F8"/>
                </a:solidFill>
                <a:ea typeface="MS PGothic"/>
                <a:cs typeface="Arial" pitchFamily="34" charset="0"/>
              </a:endParaRPr>
            </a:p>
          </p:txBody>
        </p:sp>
        <p:sp>
          <p:nvSpPr>
            <p:cNvPr id="31" name="Rectangle 43"/>
            <p:cNvSpPr>
              <a:spLocks noChangeArrowheads="1"/>
            </p:cNvSpPr>
            <p:nvPr/>
          </p:nvSpPr>
          <p:spPr bwMode="auto">
            <a:xfrm rot="16200000">
              <a:off x="-200" y="2880"/>
              <a:ext cx="680" cy="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eaLnBrk="0" hangingPunct="0">
                <a:defRPr/>
              </a:pPr>
              <a:r>
                <a:rPr lang="es-VE" sz="1000" b="1" dirty="0">
                  <a:ea typeface="MS PGothic"/>
                  <a:cs typeface="Arial" pitchFamily="34" charset="0"/>
                </a:rPr>
                <a:t>C L I E N T  E  </a:t>
              </a:r>
            </a:p>
          </p:txBody>
        </p:sp>
        <p:sp>
          <p:nvSpPr>
            <p:cNvPr id="32" name="Text Box 44"/>
            <p:cNvSpPr txBox="1">
              <a:spLocks noChangeArrowheads="1"/>
            </p:cNvSpPr>
            <p:nvPr/>
          </p:nvSpPr>
          <p:spPr bwMode="auto">
            <a:xfrm>
              <a:off x="667" y="2969"/>
              <a:ext cx="1118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eaLnBrk="0" hangingPunct="0">
                <a:lnSpc>
                  <a:spcPct val="105000"/>
                </a:lnSpc>
                <a:buFont typeface="Arial" pitchFamily="34" charset="0"/>
                <a:buChar char="•"/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Programación de Volumen para la Venta (Exportación)</a:t>
              </a:r>
            </a:p>
          </p:txBody>
        </p:sp>
        <p:sp>
          <p:nvSpPr>
            <p:cNvPr id="33" name="Text Box 45"/>
            <p:cNvSpPr txBox="1">
              <a:spLocks noChangeArrowheads="1"/>
            </p:cNvSpPr>
            <p:nvPr/>
          </p:nvSpPr>
          <p:spPr bwMode="auto">
            <a:xfrm>
              <a:off x="2687" y="2090"/>
              <a:ext cx="1025" cy="1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05000"/>
                </a:lnSpc>
                <a:buFontTx/>
                <a:buChar char="•"/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Programación de        tanqueros</a:t>
              </a:r>
            </a:p>
          </p:txBody>
        </p:sp>
        <p:sp>
          <p:nvSpPr>
            <p:cNvPr id="34" name="Text Box 46"/>
            <p:cNvSpPr txBox="1">
              <a:spLocks noChangeArrowheads="1"/>
            </p:cNvSpPr>
            <p:nvPr/>
          </p:nvSpPr>
          <p:spPr bwMode="auto">
            <a:xfrm>
              <a:off x="1496" y="2132"/>
              <a:ext cx="1326" cy="1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05000"/>
                </a:lnSpc>
                <a:buFontTx/>
                <a:buChar char="•"/>
              </a:pP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Fletamento de Buques</a:t>
              </a:r>
              <a:endParaRPr lang="es-ES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5" name="AutoShape 47"/>
            <p:cNvSpPr>
              <a:spLocks noChangeArrowheads="1"/>
            </p:cNvSpPr>
            <p:nvPr/>
          </p:nvSpPr>
          <p:spPr bwMode="auto">
            <a:xfrm>
              <a:off x="3387" y="3809"/>
              <a:ext cx="631" cy="31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100" b="1">
                  <a:solidFill>
                    <a:schemeClr val="bg1"/>
                  </a:solidFill>
                  <a:ea typeface="MS PGothic"/>
                  <a:cs typeface="Arial" pitchFamily="34" charset="0"/>
                </a:rPr>
                <a:t>Terminales</a:t>
              </a:r>
              <a:endParaRPr lang="es-ES_tradnl" sz="1100" b="1">
                <a:solidFill>
                  <a:schemeClr val="bg1"/>
                </a:solidFill>
                <a:ea typeface="MS PGothic"/>
                <a:cs typeface="Arial" pitchFamily="34" charset="0"/>
              </a:endParaRPr>
            </a:p>
          </p:txBody>
        </p:sp>
        <p:sp>
          <p:nvSpPr>
            <p:cNvPr id="38" name="Rectangle 58"/>
            <p:cNvSpPr>
              <a:spLocks noChangeArrowheads="1"/>
            </p:cNvSpPr>
            <p:nvPr/>
          </p:nvSpPr>
          <p:spPr bwMode="auto">
            <a:xfrm rot="16200000">
              <a:off x="-52" y="3300"/>
              <a:ext cx="704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s-VE" sz="1000" b="1" dirty="0">
                  <a:solidFill>
                    <a:schemeClr val="bg1"/>
                  </a:solidFill>
                  <a:ea typeface="MS PGothic" pitchFamily="34" charset="-128"/>
                  <a:cs typeface="Arial" pitchFamily="34" charset="0"/>
                </a:rPr>
                <a:t>EYP, REFINACIÓN,</a:t>
              </a:r>
            </a:p>
            <a:p>
              <a:pPr algn="ctr" eaLnBrk="0" hangingPunct="0"/>
              <a:r>
                <a:rPr lang="es-VE" sz="1000" b="1" dirty="0">
                  <a:solidFill>
                    <a:schemeClr val="bg1"/>
                  </a:solidFill>
                  <a:ea typeface="MS PGothic" pitchFamily="34" charset="-128"/>
                  <a:cs typeface="Arial" pitchFamily="34" charset="0"/>
                </a:rPr>
                <a:t>PDVSA GAS </a:t>
              </a:r>
            </a:p>
          </p:txBody>
        </p:sp>
        <p:sp>
          <p:nvSpPr>
            <p:cNvPr id="40" name="Rectangle 68"/>
            <p:cNvSpPr>
              <a:spLocks noChangeArrowheads="1"/>
            </p:cNvSpPr>
            <p:nvPr/>
          </p:nvSpPr>
          <p:spPr bwMode="auto">
            <a:xfrm rot="16200000">
              <a:off x="-238" y="1982"/>
              <a:ext cx="1043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s-VE" sz="1000" b="1" dirty="0">
                  <a:solidFill>
                    <a:schemeClr val="bg1"/>
                  </a:solidFill>
                  <a:ea typeface="MS PGothic" pitchFamily="34" charset="-128"/>
                  <a:cs typeface="Arial" pitchFamily="34" charset="0"/>
                </a:rPr>
                <a:t>CONVENIOS INTERNACIONALES</a:t>
              </a:r>
            </a:p>
            <a:p>
              <a:pPr algn="ctr" eaLnBrk="0" hangingPunct="0"/>
              <a:r>
                <a:rPr lang="es-VE" sz="1000" b="1" dirty="0">
                  <a:solidFill>
                    <a:schemeClr val="bg1"/>
                  </a:solidFill>
                  <a:ea typeface="MS PGothic" pitchFamily="34" charset="-128"/>
                  <a:cs typeface="Arial" pitchFamily="34" charset="0"/>
                </a:rPr>
                <a:t>MERCADO NACIONAL E INTERNACIONAL</a:t>
              </a:r>
            </a:p>
          </p:txBody>
        </p:sp>
        <p:sp>
          <p:nvSpPr>
            <p:cNvPr id="41" name="Rectangle 89"/>
            <p:cNvSpPr>
              <a:spLocks noChangeArrowheads="1"/>
            </p:cNvSpPr>
            <p:nvPr/>
          </p:nvSpPr>
          <p:spPr bwMode="auto">
            <a:xfrm>
              <a:off x="801" y="1940"/>
              <a:ext cx="708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20000"/>
                </a:lnSpc>
                <a:spcBef>
                  <a:spcPct val="25000"/>
                </a:spcBef>
                <a:buFont typeface="Times" pitchFamily="18" charset="0"/>
                <a:buNone/>
              </a:pPr>
              <a:r>
                <a:rPr lang="es-VE" sz="1200" b="1" dirty="0">
                  <a:ea typeface="MS PGothic" pitchFamily="34" charset="-128"/>
                  <a:cs typeface="Arial" pitchFamily="34" charset="0"/>
                </a:rPr>
                <a:t>PROGRAMACION</a:t>
              </a:r>
              <a:endParaRPr lang="es-ES_tradnl" sz="1200" b="1" dirty="0"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2" name="Rectangle 90"/>
            <p:cNvSpPr>
              <a:spLocks noChangeArrowheads="1"/>
            </p:cNvSpPr>
            <p:nvPr/>
          </p:nvSpPr>
          <p:spPr bwMode="auto">
            <a:xfrm>
              <a:off x="3076" y="1940"/>
              <a:ext cx="489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20000"/>
                </a:lnSpc>
                <a:spcBef>
                  <a:spcPct val="25000"/>
                </a:spcBef>
                <a:buFont typeface="Times" pitchFamily="18" charset="0"/>
                <a:buNone/>
              </a:pPr>
              <a:r>
                <a:rPr lang="es-VE" sz="1200" b="1" dirty="0">
                  <a:ea typeface="MS PGothic" pitchFamily="34" charset="-128"/>
                  <a:cs typeface="Arial" pitchFamily="34" charset="0"/>
                </a:rPr>
                <a:t>LOGISTICA</a:t>
              </a:r>
              <a:endParaRPr lang="es-ES_tradnl" sz="1200" b="1" dirty="0"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3" name="Rectangle 91"/>
            <p:cNvSpPr>
              <a:spLocks noChangeArrowheads="1"/>
            </p:cNvSpPr>
            <p:nvPr/>
          </p:nvSpPr>
          <p:spPr bwMode="auto">
            <a:xfrm>
              <a:off x="1955" y="1934"/>
              <a:ext cx="902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  <a:spcBef>
                  <a:spcPct val="25000"/>
                </a:spcBef>
                <a:buFont typeface="Times" pitchFamily="18" charset="0"/>
                <a:buNone/>
              </a:pPr>
              <a:r>
                <a:rPr lang="es-VE" sz="1200" b="1" dirty="0">
                  <a:ea typeface="MS PGothic" pitchFamily="34" charset="-128"/>
                  <a:cs typeface="Arial" pitchFamily="34" charset="0"/>
                </a:rPr>
                <a:t>FLETAMENTO</a:t>
              </a:r>
              <a:endParaRPr lang="es-ES_tradnl" sz="1200" b="1" dirty="0"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4" name="Rectangle 97"/>
            <p:cNvSpPr>
              <a:spLocks noChangeArrowheads="1"/>
            </p:cNvSpPr>
            <p:nvPr/>
          </p:nvSpPr>
          <p:spPr bwMode="auto">
            <a:xfrm>
              <a:off x="4130" y="1937"/>
              <a:ext cx="549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20000"/>
                </a:lnSpc>
                <a:spcBef>
                  <a:spcPct val="25000"/>
                </a:spcBef>
                <a:buFont typeface="Times" pitchFamily="18" charset="0"/>
                <a:buNone/>
              </a:pPr>
              <a:r>
                <a:rPr lang="es-VE" sz="1200" b="1">
                  <a:ea typeface="MS PGothic" pitchFamily="34" charset="-128"/>
                  <a:cs typeface="Arial" pitchFamily="34" charset="0"/>
                </a:rPr>
                <a:t>SUMINISTRO</a:t>
              </a:r>
              <a:endParaRPr lang="es-ES_tradnl" sz="1200" b="1"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5" name="Text Box 98"/>
            <p:cNvSpPr txBox="1">
              <a:spLocks noChangeArrowheads="1"/>
            </p:cNvSpPr>
            <p:nvPr/>
          </p:nvSpPr>
          <p:spPr bwMode="auto">
            <a:xfrm>
              <a:off x="4114" y="2476"/>
              <a:ext cx="1181" cy="55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05000"/>
                </a:lnSpc>
                <a:buFontTx/>
                <a:buChar char="•"/>
              </a:pPr>
              <a:r>
                <a:rPr lang="es-ES_tradnl" sz="900" b="1" dirty="0" smtClean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</a:t>
              </a: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Entregas de  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hidrocarburos disponible 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al mercado local e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Internacional basado en 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el PDMS</a:t>
              </a:r>
              <a:endParaRPr lang="es-ES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8" name="AutoShape 101"/>
            <p:cNvSpPr>
              <a:spLocks noChangeArrowheads="1"/>
            </p:cNvSpPr>
            <p:nvPr/>
          </p:nvSpPr>
          <p:spPr bwMode="auto">
            <a:xfrm>
              <a:off x="3320" y="3478"/>
              <a:ext cx="1055" cy="268"/>
            </a:xfrm>
            <a:prstGeom prst="roundRect">
              <a:avLst>
                <a:gd name="adj" fmla="val 16667"/>
              </a:avLst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100" b="1" dirty="0">
                  <a:solidFill>
                    <a:srgbClr val="F8F8F8"/>
                  </a:solidFill>
                  <a:ea typeface="MS PGothic"/>
                  <a:cs typeface="Arial" pitchFamily="34" charset="0"/>
                </a:rPr>
                <a:t>PDV Marina</a:t>
              </a:r>
              <a:endParaRPr lang="es-ES_tradnl" sz="1100" b="1" dirty="0">
                <a:solidFill>
                  <a:srgbClr val="F8F8F8"/>
                </a:solidFill>
                <a:ea typeface="MS PGothic"/>
                <a:cs typeface="Arial" pitchFamily="34" charset="0"/>
              </a:endParaRPr>
            </a:p>
          </p:txBody>
        </p:sp>
        <p:sp>
          <p:nvSpPr>
            <p:cNvPr id="49" name="AutoShape 102"/>
            <p:cNvSpPr>
              <a:spLocks noChangeArrowheads="1"/>
            </p:cNvSpPr>
            <p:nvPr/>
          </p:nvSpPr>
          <p:spPr bwMode="auto">
            <a:xfrm>
              <a:off x="2028" y="3798"/>
              <a:ext cx="631" cy="31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1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Consultoría </a:t>
              </a:r>
            </a:p>
            <a:p>
              <a:pPr algn="ctr" eaLnBrk="0" hangingPunct="0">
                <a:defRPr/>
              </a:pPr>
              <a:r>
                <a:rPr lang="es-VE" sz="11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Jurídica</a:t>
              </a:r>
              <a:endParaRPr lang="es-ES_tradnl" sz="1100" b="1" dirty="0">
                <a:solidFill>
                  <a:schemeClr val="bg1"/>
                </a:solidFill>
                <a:ea typeface="MS PGothic"/>
                <a:cs typeface="Arial" pitchFamily="34" charset="0"/>
              </a:endParaRPr>
            </a:p>
          </p:txBody>
        </p:sp>
        <p:sp>
          <p:nvSpPr>
            <p:cNvPr id="50" name="AutoShape 103"/>
            <p:cNvSpPr>
              <a:spLocks noChangeArrowheads="1"/>
            </p:cNvSpPr>
            <p:nvPr/>
          </p:nvSpPr>
          <p:spPr bwMode="auto">
            <a:xfrm>
              <a:off x="2713" y="3803"/>
              <a:ext cx="631" cy="31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1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Automatización</a:t>
              </a:r>
            </a:p>
            <a:p>
              <a:pPr algn="ctr" eaLnBrk="0" hangingPunct="0">
                <a:defRPr/>
              </a:pPr>
              <a:r>
                <a:rPr lang="es-VE" sz="11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Información</a:t>
              </a:r>
            </a:p>
            <a:p>
              <a:pPr algn="ctr" eaLnBrk="0" hangingPunct="0">
                <a:defRPr/>
              </a:pPr>
              <a:r>
                <a:rPr lang="es-VE" sz="11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Tecnología</a:t>
              </a:r>
              <a:endParaRPr lang="es-ES_tradnl" sz="1100" b="1" dirty="0">
                <a:solidFill>
                  <a:schemeClr val="bg1"/>
                </a:solidFill>
                <a:ea typeface="MS PGothic"/>
                <a:cs typeface="Arial" pitchFamily="34" charset="0"/>
              </a:endParaRPr>
            </a:p>
          </p:txBody>
        </p:sp>
        <p:sp>
          <p:nvSpPr>
            <p:cNvPr id="51" name="AutoShape 106"/>
            <p:cNvSpPr>
              <a:spLocks noChangeArrowheads="1"/>
            </p:cNvSpPr>
            <p:nvPr/>
          </p:nvSpPr>
          <p:spPr bwMode="auto">
            <a:xfrm>
              <a:off x="1360" y="3798"/>
              <a:ext cx="631" cy="31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1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DSI / GNB</a:t>
              </a:r>
            </a:p>
            <a:p>
              <a:pPr algn="ctr" eaLnBrk="0" hangingPunct="0">
                <a:defRPr/>
              </a:pPr>
              <a:r>
                <a:rPr lang="es-VE" sz="1100" b="1" dirty="0" err="1">
                  <a:solidFill>
                    <a:schemeClr val="bg1"/>
                  </a:solidFill>
                  <a:ea typeface="MS PGothic"/>
                  <a:cs typeface="Arial" pitchFamily="34" charset="0"/>
                </a:rPr>
                <a:t>Guardacosta</a:t>
              </a:r>
              <a:endParaRPr lang="es-ES_tradnl" sz="1100" b="1" dirty="0">
                <a:solidFill>
                  <a:schemeClr val="bg1"/>
                </a:solidFill>
                <a:ea typeface="MS PGothic"/>
                <a:cs typeface="Arial" pitchFamily="34" charset="0"/>
              </a:endParaRPr>
            </a:p>
          </p:txBody>
        </p:sp>
        <p:sp>
          <p:nvSpPr>
            <p:cNvPr id="52" name="Text Box 46"/>
            <p:cNvSpPr txBox="1">
              <a:spLocks noChangeArrowheads="1"/>
            </p:cNvSpPr>
            <p:nvPr/>
          </p:nvSpPr>
          <p:spPr bwMode="auto">
            <a:xfrm>
              <a:off x="1721" y="2750"/>
              <a:ext cx="1181" cy="5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endParaRPr lang="es-ES_tradnl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  <a:p>
              <a:pPr algn="ctr" eaLnBrk="0" hangingPunct="0">
                <a:lnSpc>
                  <a:spcPct val="105000"/>
                </a:lnSpc>
              </a:pP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    * Seguridad Marítima de la  flota y terminales</a:t>
              </a:r>
            </a:p>
            <a:p>
              <a:pPr algn="ctr" eaLnBrk="0" hangingPunct="0">
                <a:lnSpc>
                  <a:spcPct val="50000"/>
                </a:lnSpc>
                <a:buFontTx/>
                <a:buChar char="•"/>
              </a:pPr>
              <a:endParaRPr lang="es-ES_tradnl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  <a:p>
              <a:pPr algn="ctr" eaLnBrk="0" hangingPunct="0">
                <a:lnSpc>
                  <a:spcPct val="105000"/>
                </a:lnSpc>
                <a:buFontTx/>
                <a:buChar char="•"/>
              </a:pPr>
              <a:r>
                <a:rPr lang="es-ES_tradnl" sz="900" b="1" dirty="0" err="1">
                  <a:latin typeface="Arial" pitchFamily="34" charset="0"/>
                  <a:ea typeface="MS PGothic" pitchFamily="34" charset="-128"/>
                  <a:cs typeface="Arial" pitchFamily="34" charset="0"/>
                </a:rPr>
                <a:t>Permisología</a:t>
              </a: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para Cabotaje y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Transporte Marítimo</a:t>
              </a: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auto">
            <a:xfrm>
              <a:off x="1726" y="2337"/>
              <a:ext cx="1181" cy="5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105000"/>
                </a:lnSpc>
                <a:buFontTx/>
                <a:buChar char="•"/>
              </a:pP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Evaluación y aceptación de tanqueros y terminales</a:t>
              </a:r>
            </a:p>
            <a:p>
              <a:pPr algn="r" eaLnBrk="0" hangingPunct="0">
                <a:lnSpc>
                  <a:spcPct val="105000"/>
                </a:lnSpc>
              </a:pP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</a:t>
              </a:r>
            </a:p>
            <a:p>
              <a:pPr algn="r" eaLnBrk="0" hangingPunct="0">
                <a:lnSpc>
                  <a:spcPct val="105000"/>
                </a:lnSpc>
                <a:buFontTx/>
                <a:buChar char="•"/>
              </a:pPr>
              <a:r>
                <a:rPr lang="es-ES_tradnl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Pago y recobro de fletes</a:t>
              </a:r>
            </a:p>
            <a:p>
              <a:pPr algn="r" eaLnBrk="0" hangingPunct="0">
                <a:lnSpc>
                  <a:spcPct val="50000"/>
                </a:lnSpc>
              </a:pPr>
              <a:endParaRPr lang="es-ES_tradnl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5" name="Text Box 45"/>
            <p:cNvSpPr txBox="1">
              <a:spLocks noChangeArrowheads="1"/>
            </p:cNvSpPr>
            <p:nvPr/>
          </p:nvSpPr>
          <p:spPr bwMode="auto">
            <a:xfrm>
              <a:off x="2947" y="2307"/>
              <a:ext cx="1025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05000"/>
                </a:lnSpc>
                <a:buFontTx/>
                <a:buChar char="•"/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Evaluación, Control y Seguimiento de la Flota</a:t>
              </a:r>
            </a:p>
          </p:txBody>
        </p:sp>
        <p:sp>
          <p:nvSpPr>
            <p:cNvPr id="56" name="Text Box 45"/>
            <p:cNvSpPr txBox="1">
              <a:spLocks noChangeArrowheads="1"/>
            </p:cNvSpPr>
            <p:nvPr/>
          </p:nvSpPr>
          <p:spPr bwMode="auto">
            <a:xfrm>
              <a:off x="2908" y="2846"/>
              <a:ext cx="1026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endParaRPr lang="es-VE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  <a:p>
              <a:pPr algn="ctr" eaLnBrk="0" hangingPunct="0">
                <a:lnSpc>
                  <a:spcPct val="105000"/>
                </a:lnSpc>
                <a:buFontTx/>
                <a:buChar char="•"/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Certificación y Entrega de Cargamento</a:t>
              </a:r>
            </a:p>
          </p:txBody>
        </p:sp>
        <p:sp>
          <p:nvSpPr>
            <p:cNvPr id="57" name="Text Box 45"/>
            <p:cNvSpPr txBox="1">
              <a:spLocks noChangeArrowheads="1"/>
            </p:cNvSpPr>
            <p:nvPr/>
          </p:nvSpPr>
          <p:spPr bwMode="auto">
            <a:xfrm>
              <a:off x="3078" y="2480"/>
              <a:ext cx="1025" cy="4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endParaRPr lang="es-VE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  <a:p>
              <a:pPr algn="ctr" eaLnBrk="0" hangingPunct="0">
                <a:lnSpc>
                  <a:spcPct val="105000"/>
                </a:lnSpc>
                <a:buFontTx/>
                <a:buChar char="•"/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</a:t>
              </a:r>
              <a:r>
                <a:rPr lang="es-VE" sz="900" b="1" dirty="0" err="1">
                  <a:latin typeface="Arial" pitchFamily="34" charset="0"/>
                  <a:ea typeface="MS PGothic" pitchFamily="34" charset="-128"/>
                  <a:cs typeface="Arial" pitchFamily="34" charset="0"/>
                </a:rPr>
                <a:t>Permisología</a:t>
              </a: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para cabotaje y transporte marítimo de hidrocarburos</a:t>
              </a:r>
            </a:p>
          </p:txBody>
        </p:sp>
        <p:sp>
          <p:nvSpPr>
            <p:cNvPr id="59" name="Text Box 98"/>
            <p:cNvSpPr txBox="1">
              <a:spLocks noChangeArrowheads="1"/>
            </p:cNvSpPr>
            <p:nvPr/>
          </p:nvSpPr>
          <p:spPr bwMode="auto">
            <a:xfrm>
              <a:off x="4114" y="2140"/>
              <a:ext cx="1010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05000"/>
                </a:lnSpc>
                <a:buFontTx/>
                <a:buChar char="•"/>
              </a:pPr>
              <a:r>
                <a:rPr lang="es-VE" sz="900" b="1" dirty="0" smtClean="0">
                  <a:latin typeface="Arial" pitchFamily="34" charset="0"/>
                  <a:ea typeface="MS PGothic" pitchFamily="34" charset="-128"/>
                  <a:cs typeface="Arial" pitchFamily="34" charset="0"/>
                </a:rPr>
                <a:t>Ejecución</a:t>
              </a: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,              seguimiento y control             del PDMS</a:t>
              </a:r>
              <a:endParaRPr lang="es-ES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 rot="16200000">
              <a:off x="5035" y="3333"/>
              <a:ext cx="704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es-VE" sz="1000" b="1" dirty="0">
                  <a:solidFill>
                    <a:schemeClr val="bg1"/>
                  </a:solidFill>
                  <a:latin typeface="Arial" pitchFamily="34" charset="0"/>
                  <a:ea typeface="MS PGothic" pitchFamily="34" charset="-128"/>
                  <a:cs typeface="Arial" pitchFamily="34" charset="0"/>
                </a:rPr>
                <a:t>EYP, REFINACIÓN, PDVSA Gas </a:t>
              </a:r>
            </a:p>
          </p:txBody>
        </p:sp>
        <p:sp>
          <p:nvSpPr>
            <p:cNvPr id="65" name="Text Box 44"/>
            <p:cNvSpPr txBox="1">
              <a:spLocks noChangeArrowheads="1"/>
            </p:cNvSpPr>
            <p:nvPr/>
          </p:nvSpPr>
          <p:spPr bwMode="auto">
            <a:xfrm>
              <a:off x="646" y="2135"/>
              <a:ext cx="1118" cy="1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eaLnBrk="0" hangingPunct="0">
                <a:lnSpc>
                  <a:spcPct val="105000"/>
                </a:lnSpc>
                <a:buFont typeface="Arial" pitchFamily="34" charset="0"/>
                <a:buChar char="•"/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</a:t>
              </a:r>
              <a:r>
                <a:rPr lang="es-VE" sz="900" b="1" dirty="0" smtClean="0">
                  <a:latin typeface="Arial" pitchFamily="34" charset="0"/>
                  <a:ea typeface="MS PGothic" pitchFamily="34" charset="-128"/>
                  <a:cs typeface="Arial" pitchFamily="34" charset="0"/>
                </a:rPr>
                <a:t>Coordinación Volumétrica:</a:t>
              </a:r>
              <a:endParaRPr lang="es-VE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6" name="Text Box 44"/>
            <p:cNvSpPr txBox="1">
              <a:spLocks noChangeArrowheads="1"/>
            </p:cNvSpPr>
            <p:nvPr/>
          </p:nvSpPr>
          <p:spPr bwMode="auto">
            <a:xfrm>
              <a:off x="694" y="2382"/>
              <a:ext cx="1119" cy="1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eaLnBrk="0" hangingPunct="0">
                <a:lnSpc>
                  <a:spcPct val="105000"/>
                </a:lnSpc>
                <a:buFont typeface="Arial" pitchFamily="34" charset="0"/>
                <a:buChar char="•"/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Elaboración del </a:t>
              </a:r>
              <a:r>
                <a:rPr lang="es-VE" sz="900" b="1" dirty="0" smtClean="0">
                  <a:latin typeface="Arial" pitchFamily="34" charset="0"/>
                  <a:ea typeface="MS PGothic" pitchFamily="34" charset="-128"/>
                  <a:cs typeface="Arial" pitchFamily="34" charset="0"/>
                </a:rPr>
                <a:t>PDMS</a:t>
              </a:r>
              <a:endParaRPr lang="es-VE" sz="9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7" name="Text Box 44"/>
            <p:cNvSpPr txBox="1">
              <a:spLocks noChangeArrowheads="1"/>
            </p:cNvSpPr>
            <p:nvPr/>
          </p:nvSpPr>
          <p:spPr bwMode="auto">
            <a:xfrm>
              <a:off x="778" y="2547"/>
              <a:ext cx="1118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algn="ctr" eaLnBrk="0" hangingPunct="0">
                <a:lnSpc>
                  <a:spcPct val="105000"/>
                </a:lnSpc>
                <a:buFontTx/>
                <a:buChar char="•"/>
              </a:pPr>
              <a:r>
                <a:rPr lang="es-VE" sz="9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 Programación de compras de Hidrocarburos</a:t>
              </a:r>
            </a:p>
          </p:txBody>
        </p:sp>
        <p:sp>
          <p:nvSpPr>
            <p:cNvPr id="69" name="AutoShape 103"/>
            <p:cNvSpPr>
              <a:spLocks noChangeArrowheads="1"/>
            </p:cNvSpPr>
            <p:nvPr/>
          </p:nvSpPr>
          <p:spPr bwMode="auto">
            <a:xfrm>
              <a:off x="695" y="3793"/>
              <a:ext cx="631" cy="31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1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Recursos </a:t>
              </a:r>
            </a:p>
            <a:p>
              <a:pPr algn="ctr" eaLnBrk="0" hangingPunct="0">
                <a:defRPr/>
              </a:pPr>
              <a:r>
                <a:rPr lang="es-VE" sz="1100" b="1" dirty="0">
                  <a:solidFill>
                    <a:schemeClr val="bg1"/>
                  </a:solidFill>
                  <a:ea typeface="MS PGothic"/>
                  <a:cs typeface="Arial" pitchFamily="34" charset="0"/>
                </a:rPr>
                <a:t>Humanos</a:t>
              </a:r>
              <a:endParaRPr lang="es-ES_tradnl" sz="1100" b="1" dirty="0">
                <a:solidFill>
                  <a:schemeClr val="bg1"/>
                </a:solidFill>
                <a:ea typeface="MS PGothic"/>
                <a:cs typeface="Arial" pitchFamily="34" charset="0"/>
              </a:endParaRPr>
            </a:p>
          </p:txBody>
        </p:sp>
        <p:sp>
          <p:nvSpPr>
            <p:cNvPr id="70" name="AutoShape 103"/>
            <p:cNvSpPr>
              <a:spLocks noChangeArrowheads="1"/>
            </p:cNvSpPr>
            <p:nvPr/>
          </p:nvSpPr>
          <p:spPr bwMode="auto">
            <a:xfrm>
              <a:off x="4071" y="3795"/>
              <a:ext cx="631" cy="31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s-VE" sz="1100" b="1" dirty="0">
                  <a:solidFill>
                    <a:srgbClr val="F8F8F8"/>
                  </a:solidFill>
                  <a:ea typeface="MS PGothic"/>
                  <a:cs typeface="Arial" pitchFamily="34" charset="0"/>
                </a:rPr>
                <a:t>Administración </a:t>
              </a:r>
            </a:p>
            <a:p>
              <a:pPr algn="ctr" eaLnBrk="0" hangingPunct="0">
                <a:defRPr/>
              </a:pPr>
              <a:r>
                <a:rPr lang="es-VE" sz="1100" b="1" dirty="0">
                  <a:solidFill>
                    <a:srgbClr val="F8F8F8"/>
                  </a:solidFill>
                  <a:ea typeface="MS PGothic"/>
                  <a:cs typeface="Arial" pitchFamily="34" charset="0"/>
                </a:rPr>
                <a:t>de Contratos </a:t>
              </a:r>
            </a:p>
            <a:p>
              <a:pPr algn="ctr" eaLnBrk="0" hangingPunct="0">
                <a:defRPr/>
              </a:pPr>
              <a:r>
                <a:rPr lang="es-VE" sz="1100" b="1" dirty="0">
                  <a:solidFill>
                    <a:srgbClr val="F8F8F8"/>
                  </a:solidFill>
                  <a:ea typeface="MS PGothic"/>
                  <a:cs typeface="Arial" pitchFamily="34" charset="0"/>
                </a:rPr>
                <a:t>y Finanzas</a:t>
              </a:r>
              <a:endParaRPr lang="es-ES_tradnl" sz="1100" b="1" dirty="0">
                <a:solidFill>
                  <a:schemeClr val="bg1"/>
                </a:solidFill>
                <a:ea typeface="MS PGothic"/>
                <a:cs typeface="Arial" pitchFamily="34" charset="0"/>
              </a:endParaRPr>
            </a:p>
          </p:txBody>
        </p:sp>
        <p:sp>
          <p:nvSpPr>
            <p:cNvPr id="71" name="AutoShape 103"/>
            <p:cNvSpPr>
              <a:spLocks noChangeArrowheads="1"/>
            </p:cNvSpPr>
            <p:nvPr/>
          </p:nvSpPr>
          <p:spPr bwMode="auto">
            <a:xfrm>
              <a:off x="4683" y="228"/>
              <a:ext cx="135" cy="9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prstDash val="lgDash"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s-ES_tradnl" sz="1000" b="1">
                <a:solidFill>
                  <a:schemeClr val="bg1"/>
                </a:solidFill>
                <a:latin typeface="Arial" pitchFamily="34" charset="0"/>
                <a:ea typeface="MS PGothic"/>
                <a:cs typeface="Arial" pitchFamily="34" charset="0"/>
              </a:endParaRPr>
            </a:p>
          </p:txBody>
        </p:sp>
        <p:sp>
          <p:nvSpPr>
            <p:cNvPr id="72" name="Rectangle 14"/>
            <p:cNvSpPr>
              <a:spLocks noChangeArrowheads="1"/>
            </p:cNvSpPr>
            <p:nvPr/>
          </p:nvSpPr>
          <p:spPr bwMode="auto">
            <a:xfrm>
              <a:off x="4708" y="422"/>
              <a:ext cx="957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VE" sz="10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PROCESOS DIRECCIONALES</a:t>
              </a:r>
            </a:p>
          </p:txBody>
        </p:sp>
        <p:sp>
          <p:nvSpPr>
            <p:cNvPr id="73" name="Text Box 98"/>
            <p:cNvSpPr txBox="1">
              <a:spLocks noChangeArrowheads="1"/>
            </p:cNvSpPr>
            <p:nvPr/>
          </p:nvSpPr>
          <p:spPr bwMode="auto">
            <a:xfrm>
              <a:off x="4812" y="73"/>
              <a:ext cx="952" cy="3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05000"/>
                </a:lnSpc>
              </a:pPr>
              <a:endParaRPr lang="es-ES_tradnl" sz="10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  <a:p>
              <a:pPr algn="ctr" eaLnBrk="0" hangingPunct="0">
                <a:lnSpc>
                  <a:spcPct val="105000"/>
                </a:lnSpc>
              </a:pPr>
              <a:r>
                <a:rPr lang="es-VE" sz="1000" b="1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Externos a la Dirección de Operaciones</a:t>
              </a:r>
              <a:endParaRPr lang="es-ES" sz="1000" b="1" dirty="0"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sp>
        <p:nvSpPr>
          <p:cNvPr id="82" name="81 Pentágono"/>
          <p:cNvSpPr/>
          <p:nvPr/>
        </p:nvSpPr>
        <p:spPr>
          <a:xfrm>
            <a:off x="-24681" y="548680"/>
            <a:ext cx="4669501" cy="420413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b="1" dirty="0" err="1">
                <a:latin typeface="Arial" pitchFamily="34" charset="0"/>
                <a:cs typeface="Arial" pitchFamily="34" charset="0"/>
              </a:rPr>
              <a:t>Flujograma</a:t>
            </a:r>
            <a:r>
              <a:rPr lang="es-VE" b="1" dirty="0">
                <a:latin typeface="Arial" pitchFamily="34" charset="0"/>
                <a:cs typeface="Arial" pitchFamily="34" charset="0"/>
              </a:rPr>
              <a:t> de </a:t>
            </a:r>
            <a:r>
              <a:rPr lang="es-VE" b="1" dirty="0" smtClean="0">
                <a:latin typeface="Arial" pitchFamily="34" charset="0"/>
                <a:cs typeface="Arial" pitchFamily="34" charset="0"/>
              </a:rPr>
              <a:t>Procesos Operaciones</a:t>
            </a:r>
            <a:endParaRPr lang="es-V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82 Rectángulo redondeado"/>
          <p:cNvSpPr/>
          <p:nvPr/>
        </p:nvSpPr>
        <p:spPr>
          <a:xfrm>
            <a:off x="5192328" y="1834927"/>
            <a:ext cx="2032001" cy="5044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100" b="1" dirty="0">
                <a:solidFill>
                  <a:schemeClr val="tx1"/>
                </a:solidFill>
              </a:rPr>
              <a:t>LINEAMIENTO DE PLANIFICACIÓN Y OPTIMIZACIÓN</a:t>
            </a:r>
          </a:p>
        </p:txBody>
      </p:sp>
      <p:sp>
        <p:nvSpPr>
          <p:cNvPr id="89" name="AutoShape 40"/>
          <p:cNvSpPr>
            <a:spLocks noChangeArrowheads="1"/>
          </p:cNvSpPr>
          <p:nvPr/>
        </p:nvSpPr>
        <p:spPr bwMode="auto">
          <a:xfrm>
            <a:off x="1470918" y="3331761"/>
            <a:ext cx="2656365" cy="1809851"/>
          </a:xfrm>
          <a:prstGeom prst="chevron">
            <a:avLst>
              <a:gd name="adj" fmla="val 3034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algn="ctr" eaLnBrk="0" hangingPunct="0">
              <a:spcBef>
                <a:spcPct val="50000"/>
              </a:spcBef>
            </a:pPr>
            <a:endParaRPr lang="es-VE" sz="900" b="1">
              <a:ea typeface="MS PGothic" pitchFamily="34" charset="-128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s-VE" sz="900" b="1">
                <a:ea typeface="MS PGothic" pitchFamily="34" charset="-128"/>
              </a:rPr>
              <a:t> </a:t>
            </a:r>
            <a:endParaRPr lang="es-ES" sz="900" b="1">
              <a:ea typeface="MS PGothic" pitchFamily="34" charset="-128"/>
            </a:endParaRPr>
          </a:p>
        </p:txBody>
      </p:sp>
      <p:sp>
        <p:nvSpPr>
          <p:cNvPr id="90" name="AutoShape 40"/>
          <p:cNvSpPr>
            <a:spLocks noChangeArrowheads="1"/>
          </p:cNvSpPr>
          <p:nvPr/>
        </p:nvSpPr>
        <p:spPr bwMode="auto">
          <a:xfrm>
            <a:off x="5927229" y="3324768"/>
            <a:ext cx="3130820" cy="1809851"/>
          </a:xfrm>
          <a:prstGeom prst="chevron">
            <a:avLst>
              <a:gd name="adj" fmla="val 3034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algn="ctr" eaLnBrk="0" hangingPunct="0">
              <a:spcBef>
                <a:spcPct val="50000"/>
              </a:spcBef>
            </a:pPr>
            <a:endParaRPr lang="es-VE" sz="900" b="1">
              <a:ea typeface="MS PGothic" pitchFamily="34" charset="-128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s-VE" sz="900" b="1">
                <a:ea typeface="MS PGothic" pitchFamily="34" charset="-128"/>
              </a:rPr>
              <a:t> </a:t>
            </a:r>
            <a:endParaRPr lang="es-ES" sz="900" b="1">
              <a:ea typeface="MS PGothic" pitchFamily="34" charset="-128"/>
            </a:endParaRPr>
          </a:p>
        </p:txBody>
      </p:sp>
      <p:sp>
        <p:nvSpPr>
          <p:cNvPr id="91" name="AutoShape 40"/>
          <p:cNvSpPr>
            <a:spLocks noChangeArrowheads="1"/>
          </p:cNvSpPr>
          <p:nvPr/>
        </p:nvSpPr>
        <p:spPr bwMode="auto">
          <a:xfrm>
            <a:off x="8400663" y="3340533"/>
            <a:ext cx="3130820" cy="1809851"/>
          </a:xfrm>
          <a:prstGeom prst="chevron">
            <a:avLst>
              <a:gd name="adj" fmla="val 3034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algn="ctr" eaLnBrk="0" hangingPunct="0">
              <a:spcBef>
                <a:spcPct val="50000"/>
              </a:spcBef>
            </a:pPr>
            <a:endParaRPr lang="es-VE" sz="900" b="1">
              <a:ea typeface="MS PGothic" pitchFamily="34" charset="-128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s-VE" sz="900" b="1">
                <a:ea typeface="MS PGothic" pitchFamily="34" charset="-128"/>
              </a:rPr>
              <a:t> </a:t>
            </a:r>
            <a:endParaRPr lang="es-ES" sz="900" b="1">
              <a:ea typeface="MS PGothic" pitchFamily="34" charset="-128"/>
            </a:endParaRPr>
          </a:p>
        </p:txBody>
      </p:sp>
      <p:sp>
        <p:nvSpPr>
          <p:cNvPr id="96" name="AutoShape 38"/>
          <p:cNvSpPr>
            <a:spLocks noChangeArrowheads="1"/>
          </p:cNvSpPr>
          <p:nvPr/>
        </p:nvSpPr>
        <p:spPr bwMode="auto">
          <a:xfrm>
            <a:off x="2615111" y="5337765"/>
            <a:ext cx="2262321" cy="395491"/>
          </a:xfrm>
          <a:prstGeom prst="roundRect">
            <a:avLst>
              <a:gd name="adj" fmla="val 16667"/>
            </a:avLst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s-VE" sz="1100" b="1" dirty="0">
                <a:solidFill>
                  <a:srgbClr val="F8F8F8"/>
                </a:solidFill>
                <a:ea typeface="MS PGothic"/>
                <a:cs typeface="Arial" pitchFamily="34" charset="0"/>
              </a:rPr>
              <a:t>Calidad y Respuesta</a:t>
            </a:r>
          </a:p>
          <a:p>
            <a:pPr algn="ctr" eaLnBrk="0" hangingPunct="0">
              <a:defRPr/>
            </a:pPr>
            <a:r>
              <a:rPr lang="es-VE" sz="1100" b="1" dirty="0">
                <a:solidFill>
                  <a:srgbClr val="F8F8F8"/>
                </a:solidFill>
                <a:ea typeface="MS PGothic"/>
                <a:cs typeface="Arial" pitchFamily="34" charset="0"/>
              </a:rPr>
              <a:t>de Servicio</a:t>
            </a:r>
            <a:endParaRPr lang="es-ES_tradnl" sz="1100" b="1" dirty="0">
              <a:solidFill>
                <a:srgbClr val="F8F8F8"/>
              </a:solidFill>
              <a:ea typeface="MS PGothic"/>
              <a:cs typeface="Arial" pitchFamily="34" charset="0"/>
            </a:endParaRPr>
          </a:p>
        </p:txBody>
      </p:sp>
      <p:sp>
        <p:nvSpPr>
          <p:cNvPr id="97" name="96 Rectángulo"/>
          <p:cNvSpPr/>
          <p:nvPr/>
        </p:nvSpPr>
        <p:spPr>
          <a:xfrm>
            <a:off x="1166414" y="3161857"/>
            <a:ext cx="276999" cy="2191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vert270" wrap="square" lIns="0" rIns="0">
            <a:spAutoFit/>
          </a:bodyPr>
          <a:lstStyle/>
          <a:p>
            <a:pPr algn="ctr" eaLnBrk="0" hangingPunct="0">
              <a:defRPr/>
            </a:pPr>
            <a:r>
              <a:rPr lang="es-VE" b="1" dirty="0">
                <a:ea typeface="MS PGothic"/>
                <a:cs typeface="MS PGothic"/>
              </a:rPr>
              <a:t>REQUERIMIENTOS</a:t>
            </a:r>
          </a:p>
        </p:txBody>
      </p:sp>
      <p:sp>
        <p:nvSpPr>
          <p:cNvPr id="98" name="Rectangle 68"/>
          <p:cNvSpPr>
            <a:spLocks noChangeArrowheads="1"/>
          </p:cNvSpPr>
          <p:nvPr/>
        </p:nvSpPr>
        <p:spPr bwMode="auto">
          <a:xfrm rot="16200000">
            <a:off x="10641048" y="2707051"/>
            <a:ext cx="154774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s-VE" sz="900" b="1" dirty="0">
                <a:solidFill>
                  <a:schemeClr val="bg1"/>
                </a:solidFill>
                <a:ea typeface="MS PGothic" pitchFamily="34" charset="-128"/>
                <a:cs typeface="Arial" pitchFamily="34" charset="0"/>
              </a:rPr>
              <a:t>CONVENIOS INTERNACIONALES</a:t>
            </a:r>
          </a:p>
          <a:p>
            <a:pPr algn="ctr" eaLnBrk="0" hangingPunct="0"/>
            <a:r>
              <a:rPr lang="es-VE" sz="900" b="1" dirty="0">
                <a:solidFill>
                  <a:schemeClr val="bg1"/>
                </a:solidFill>
                <a:ea typeface="MS PGothic" pitchFamily="34" charset="-128"/>
                <a:cs typeface="Arial" pitchFamily="34" charset="0"/>
              </a:rPr>
              <a:t>MERCADO NACIONAL E INTERNACIONAL</a:t>
            </a:r>
          </a:p>
        </p:txBody>
      </p:sp>
      <p:sp>
        <p:nvSpPr>
          <p:cNvPr id="99" name="Rectangle 43"/>
          <p:cNvSpPr>
            <a:spLocks noChangeArrowheads="1"/>
          </p:cNvSpPr>
          <p:nvPr/>
        </p:nvSpPr>
        <p:spPr bwMode="auto">
          <a:xfrm rot="16200000">
            <a:off x="11234526" y="4062052"/>
            <a:ext cx="1002229" cy="153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s-VE" sz="1000" b="1" dirty="0">
                <a:ea typeface="MS PGothic"/>
                <a:cs typeface="Arial" pitchFamily="34" charset="0"/>
              </a:rPr>
              <a:t>C L I E N T  E  </a:t>
            </a:r>
          </a:p>
        </p:txBody>
      </p:sp>
      <p:sp>
        <p:nvSpPr>
          <p:cNvPr id="84" name="Text Box 45"/>
          <p:cNvSpPr txBox="1">
            <a:spLocks noChangeArrowheads="1"/>
          </p:cNvSpPr>
          <p:nvPr/>
        </p:nvSpPr>
        <p:spPr bwMode="auto">
          <a:xfrm>
            <a:off x="5979717" y="4742056"/>
            <a:ext cx="2150081" cy="4528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endParaRPr lang="es-VE" sz="900" b="1" dirty="0">
              <a:ea typeface="MS PGothic" pitchFamily="34" charset="-128"/>
              <a:cs typeface="Arial" pitchFamily="34" charset="0"/>
            </a:endParaRPr>
          </a:p>
          <a:p>
            <a:pPr algn="ctr" eaLnBrk="0" hangingPunct="0">
              <a:lnSpc>
                <a:spcPct val="105000"/>
              </a:lnSpc>
              <a:buFontTx/>
              <a:buChar char="•"/>
            </a:pPr>
            <a:r>
              <a:rPr lang="es-VE" sz="900" b="1" dirty="0">
                <a:ea typeface="MS PGothic" pitchFamily="34" charset="-128"/>
                <a:cs typeface="Arial" pitchFamily="34" charset="0"/>
              </a:rPr>
              <a:t>Operaciones aduaneras  y tributarias</a:t>
            </a:r>
            <a:endParaRPr lang="es-ES" sz="900" b="1" dirty="0">
              <a:ea typeface="MS PGothic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0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CustomShape 1"/>
          <p:cNvSpPr/>
          <p:nvPr/>
        </p:nvSpPr>
        <p:spPr>
          <a:xfrm>
            <a:off x="6480000" y="308880"/>
            <a:ext cx="5730480" cy="5346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 </a:t>
            </a:r>
          </a:p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61537" y="864235"/>
            <a:ext cx="10071100" cy="5454015"/>
            <a:chOff x="2790" y="1361"/>
            <a:chExt cx="13421" cy="8589"/>
          </a:xfrm>
        </p:grpSpPr>
        <p:sp>
          <p:nvSpPr>
            <p:cNvPr id="1000" name="CustomShape 2"/>
            <p:cNvSpPr/>
            <p:nvPr/>
          </p:nvSpPr>
          <p:spPr>
            <a:xfrm rot="5400000">
              <a:off x="9272" y="9149"/>
              <a:ext cx="962" cy="640"/>
            </a:xfrm>
            <a:prstGeom prst="leftArrow">
              <a:avLst>
                <a:gd name="adj1" fmla="val 50000"/>
                <a:gd name="adj2" fmla="val 37500"/>
              </a:avLst>
            </a:prstGeom>
            <a:solidFill>
              <a:schemeClr val="bg2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01" name="CustomShape 3"/>
            <p:cNvSpPr/>
            <p:nvPr/>
          </p:nvSpPr>
          <p:spPr>
            <a:xfrm>
              <a:off x="5468" y="3739"/>
              <a:ext cx="8354" cy="2676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9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PROCESOS MEDULARES TANQUEROS / EMBARCACIONES FLUVIALES</a:t>
              </a:r>
              <a:endParaRPr lang="es-VE" sz="900" b="0" strike="noStrike" spc="-1">
                <a:latin typeface="Arial" panose="020B0604020202020204"/>
              </a:endParaRPr>
            </a:p>
          </p:txBody>
        </p:sp>
        <p:sp>
          <p:nvSpPr>
            <p:cNvPr id="1002" name="CustomShape 4"/>
            <p:cNvSpPr/>
            <p:nvPr/>
          </p:nvSpPr>
          <p:spPr>
            <a:xfrm rot="5400000">
              <a:off x="9327" y="6577"/>
              <a:ext cx="1176" cy="641"/>
            </a:xfrm>
            <a:prstGeom prst="leftArrow">
              <a:avLst>
                <a:gd name="adj1" fmla="val 50000"/>
                <a:gd name="adj2" fmla="val 45855"/>
              </a:avLst>
            </a:prstGeom>
            <a:solidFill>
              <a:srgbClr val="F2D582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03" name="CustomShape 5"/>
            <p:cNvSpPr/>
            <p:nvPr/>
          </p:nvSpPr>
          <p:spPr>
            <a:xfrm>
              <a:off x="5556" y="1361"/>
              <a:ext cx="8296" cy="527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800"/>
                </a:spcBef>
              </a:pPr>
              <a:r>
                <a:rPr lang="es-VE" sz="16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MAPA DE PROCESOS </a:t>
              </a:r>
              <a:r>
                <a:rPr lang="es-ES_tradnl" sz="16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PDV MARINA </a:t>
              </a:r>
              <a:r>
                <a:rPr lang="es-VE" sz="16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NIVEL 0 </a:t>
              </a:r>
              <a:endParaRPr lang="es-VE" sz="1600" b="0" strike="noStrike" spc="-1">
                <a:latin typeface="Arial" panose="020B0604020202020204"/>
              </a:endParaRPr>
            </a:p>
          </p:txBody>
        </p:sp>
        <p:sp>
          <p:nvSpPr>
            <p:cNvPr id="1004" name="CustomShape 6"/>
            <p:cNvSpPr/>
            <p:nvPr/>
          </p:nvSpPr>
          <p:spPr>
            <a:xfrm>
              <a:off x="2896" y="1701"/>
              <a:ext cx="2355" cy="1285"/>
            </a:xfrm>
            <a:prstGeom prst="roundRect">
              <a:avLst>
                <a:gd name="adj" fmla="val 16667"/>
              </a:avLst>
            </a:prstGeom>
            <a:solidFill>
              <a:srgbClr val="006699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100" b="1" strike="noStrike" spc="-1" dirty="0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REQUISITOS DEL CLIENTE</a:t>
              </a:r>
              <a:endParaRPr lang="es-VE" sz="1100" b="0" strike="noStrike" spc="-1" dirty="0">
                <a:latin typeface="Arial" panose="020B0604020202020204"/>
              </a:endParaRPr>
            </a:p>
          </p:txBody>
        </p:sp>
        <p:sp>
          <p:nvSpPr>
            <p:cNvPr id="1005" name="CustomShape 7"/>
            <p:cNvSpPr/>
            <p:nvPr/>
          </p:nvSpPr>
          <p:spPr>
            <a:xfrm>
              <a:off x="13857" y="1703"/>
              <a:ext cx="2354" cy="1285"/>
            </a:xfrm>
            <a:prstGeom prst="roundRect">
              <a:avLst>
                <a:gd name="adj" fmla="val 16667"/>
              </a:avLst>
            </a:prstGeom>
            <a:solidFill>
              <a:srgbClr val="006699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1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PRODUCTO O SERVICIO</a:t>
              </a:r>
              <a:endParaRPr lang="es-VE" sz="1100" b="0" strike="noStrike" spc="-1">
                <a:latin typeface="Arial" panose="020B0604020202020204"/>
              </a:endParaRPr>
            </a:p>
          </p:txBody>
        </p:sp>
        <p:sp>
          <p:nvSpPr>
            <p:cNvPr id="1006" name="CustomShape 8"/>
            <p:cNvSpPr/>
            <p:nvPr/>
          </p:nvSpPr>
          <p:spPr>
            <a:xfrm>
              <a:off x="5681" y="1918"/>
              <a:ext cx="7820" cy="1497"/>
            </a:xfrm>
            <a:prstGeom prst="rect">
              <a:avLst/>
            </a:prstGeom>
            <a:solidFill>
              <a:srgbClr val="C0C0C0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PROCESOS ESTRATEGICOS</a:t>
              </a:r>
              <a:endParaRPr lang="es-VE" sz="1200" b="0" strike="noStrike" spc="-1">
                <a:latin typeface="Arial" panose="020B0604020202020204"/>
              </a:endParaRPr>
            </a:p>
          </p:txBody>
        </p:sp>
        <p:sp>
          <p:nvSpPr>
            <p:cNvPr id="1007" name="CustomShape 9"/>
            <p:cNvSpPr/>
            <p:nvPr/>
          </p:nvSpPr>
          <p:spPr>
            <a:xfrm>
              <a:off x="5789" y="2346"/>
              <a:ext cx="1819" cy="959"/>
            </a:xfrm>
            <a:prstGeom prst="rect">
              <a:avLst/>
            </a:prstGeom>
            <a:solidFill>
              <a:srgbClr val="A50021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LINEAMIENTOS</a:t>
              </a:r>
              <a:endParaRPr lang="es-VE" sz="10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 CORPORATIVOS</a:t>
              </a:r>
              <a:endParaRPr lang="es-VE" sz="1000" b="0" strike="noStrike" spc="-1">
                <a:latin typeface="Arial" panose="020B0604020202020204"/>
              </a:endParaRPr>
            </a:p>
          </p:txBody>
        </p:sp>
        <p:sp>
          <p:nvSpPr>
            <p:cNvPr id="1008" name="CustomShape 10"/>
            <p:cNvSpPr/>
            <p:nvPr/>
          </p:nvSpPr>
          <p:spPr>
            <a:xfrm>
              <a:off x="7716" y="2346"/>
              <a:ext cx="1819" cy="959"/>
            </a:xfrm>
            <a:prstGeom prst="rect">
              <a:avLst/>
            </a:prstGeom>
            <a:solidFill>
              <a:srgbClr val="A50021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DIRECTRICES</a:t>
              </a:r>
              <a:endParaRPr lang="es-VE" sz="10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JUNTA DIRECTIVA</a:t>
              </a:r>
              <a:endParaRPr lang="es-VE" sz="1000" b="0" strike="noStrike" spc="-1">
                <a:latin typeface="Arial" panose="020B0604020202020204"/>
              </a:endParaRPr>
            </a:p>
          </p:txBody>
        </p:sp>
        <p:sp>
          <p:nvSpPr>
            <p:cNvPr id="1009" name="CustomShape 11"/>
            <p:cNvSpPr/>
            <p:nvPr/>
          </p:nvSpPr>
          <p:spPr>
            <a:xfrm>
              <a:off x="9646" y="2346"/>
              <a:ext cx="1819" cy="959"/>
            </a:xfrm>
            <a:prstGeom prst="rect">
              <a:avLst/>
            </a:prstGeom>
            <a:solidFill>
              <a:srgbClr val="A50021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EQUIPO DE </a:t>
              </a:r>
              <a:endParaRPr lang="es-VE" sz="10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GESTION EN </a:t>
              </a:r>
              <a:endParaRPr lang="es-VE" sz="10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TIERRA (EGT)</a:t>
              </a:r>
              <a:endParaRPr lang="es-VE" sz="1000" b="0" strike="noStrike" spc="-1">
                <a:latin typeface="Arial" panose="020B0604020202020204"/>
              </a:endParaRPr>
            </a:p>
          </p:txBody>
        </p:sp>
        <p:sp>
          <p:nvSpPr>
            <p:cNvPr id="1010" name="CustomShape 12"/>
            <p:cNvSpPr/>
            <p:nvPr/>
          </p:nvSpPr>
          <p:spPr>
            <a:xfrm>
              <a:off x="11573" y="2346"/>
              <a:ext cx="1818" cy="959"/>
            </a:xfrm>
            <a:prstGeom prst="rect">
              <a:avLst/>
            </a:prstGeom>
            <a:solidFill>
              <a:srgbClr val="A50021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REGULACIONES</a:t>
              </a:r>
              <a:endParaRPr lang="es-VE" sz="10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NACIONALES</a:t>
              </a:r>
              <a:endParaRPr lang="es-VE" sz="10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10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INTERNACIONALES</a:t>
              </a:r>
              <a:endParaRPr lang="es-VE" sz="1000" b="0" strike="noStrike" spc="-1">
                <a:latin typeface="Arial" panose="020B0604020202020204"/>
              </a:endParaRPr>
            </a:p>
          </p:txBody>
        </p:sp>
        <p:sp>
          <p:nvSpPr>
            <p:cNvPr id="1011" name="CustomShape 13"/>
            <p:cNvSpPr/>
            <p:nvPr/>
          </p:nvSpPr>
          <p:spPr>
            <a:xfrm>
              <a:off x="5681" y="4490"/>
              <a:ext cx="8033" cy="1604"/>
            </a:xfrm>
            <a:prstGeom prst="rect">
              <a:avLst/>
            </a:prstGeom>
            <a:solidFill>
              <a:schemeClr val="bg2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12" name="CustomShape 14"/>
            <p:cNvSpPr/>
            <p:nvPr/>
          </p:nvSpPr>
          <p:spPr>
            <a:xfrm>
              <a:off x="5789" y="4596"/>
              <a:ext cx="1667" cy="1391"/>
            </a:xfrm>
            <a:prstGeom prst="rect">
              <a:avLst/>
            </a:prstGeom>
            <a:solidFill>
              <a:srgbClr val="3399FF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1" strike="noStrike" spc="-1" dirty="0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PRECARGA</a:t>
              </a:r>
              <a:endParaRPr lang="es-VE" sz="1200" b="0" strike="noStrike" spc="-1" dirty="0">
                <a:latin typeface="Arial" panose="020B0604020202020204"/>
              </a:endParaRPr>
            </a:p>
          </p:txBody>
        </p:sp>
        <p:sp>
          <p:nvSpPr>
            <p:cNvPr id="1013" name="CustomShape 15"/>
            <p:cNvSpPr/>
            <p:nvPr/>
          </p:nvSpPr>
          <p:spPr>
            <a:xfrm>
              <a:off x="7609" y="4596"/>
              <a:ext cx="1822" cy="1391"/>
            </a:xfrm>
            <a:prstGeom prst="rect">
              <a:avLst/>
            </a:prstGeom>
            <a:solidFill>
              <a:srgbClr val="3399FF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CARGA</a:t>
              </a:r>
              <a:endParaRPr lang="es-VE" sz="1200" b="0" strike="noStrike" spc="-1">
                <a:latin typeface="Arial" panose="020B0604020202020204"/>
              </a:endParaRPr>
            </a:p>
          </p:txBody>
        </p:sp>
        <p:sp>
          <p:nvSpPr>
            <p:cNvPr id="1014" name="CustomShape 16"/>
            <p:cNvSpPr/>
            <p:nvPr/>
          </p:nvSpPr>
          <p:spPr>
            <a:xfrm>
              <a:off x="9535" y="4596"/>
              <a:ext cx="1930" cy="1391"/>
            </a:xfrm>
            <a:prstGeom prst="rect">
              <a:avLst/>
            </a:prstGeom>
            <a:solidFill>
              <a:srgbClr val="3399FF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1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NAVEGACION</a:t>
              </a:r>
              <a:endParaRPr lang="es-VE" sz="1100" b="0" strike="noStrike" spc="-1">
                <a:latin typeface="Arial" panose="020B0604020202020204"/>
              </a:endParaRPr>
            </a:p>
          </p:txBody>
        </p:sp>
        <p:sp>
          <p:nvSpPr>
            <p:cNvPr id="1015" name="CustomShape 17"/>
            <p:cNvSpPr/>
            <p:nvPr/>
          </p:nvSpPr>
          <p:spPr>
            <a:xfrm>
              <a:off x="11573" y="4596"/>
              <a:ext cx="1972" cy="1391"/>
            </a:xfrm>
            <a:prstGeom prst="rect">
              <a:avLst/>
            </a:prstGeom>
            <a:solidFill>
              <a:srgbClr val="3399FF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100" b="1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TRANSFERENCIA</a:t>
              </a:r>
              <a:endParaRPr lang="es-VE" sz="1100" b="0" strike="noStrike" spc="-1">
                <a:latin typeface="Arial" panose="020B0604020202020204"/>
              </a:endParaRPr>
            </a:p>
          </p:txBody>
        </p:sp>
        <p:sp>
          <p:nvSpPr>
            <p:cNvPr id="1016" name="CustomShape 18"/>
            <p:cNvSpPr/>
            <p:nvPr/>
          </p:nvSpPr>
          <p:spPr>
            <a:xfrm>
              <a:off x="2790" y="3203"/>
              <a:ext cx="2460" cy="6639"/>
            </a:xfrm>
            <a:prstGeom prst="rect">
              <a:avLst/>
            </a:prstGeom>
            <a:solidFill>
              <a:srgbClr val="C0C0C0"/>
            </a:solidFill>
            <a:ln w="9360">
              <a:solidFill>
                <a:schemeClr val="tx1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CONTRATO DE FELTAMENTO</a:t>
              </a: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(TRANSPORTE/SERVICIO)</a:t>
              </a: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INSTRUCCIONES DE TRASNPORTE/SERVICIO</a:t>
              </a: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INFORMACION DE CARGA</a:t>
              </a: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ESPECIFICACIONES DE PRODUCTO, CANTIDAD, TERMPERATURA, OTROS</a:t>
              </a: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ASISTENCIA EN PUERTO, TRANSPORTE DE EQUIPOS Y MATERIALES / SUMINISTRO / PERSONAL BUQUE TIERRA</a:t>
              </a: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DOCUMENTACION LEGAL  SEGÚN BANDERA (DOC, CERTIFICACIONES ESTATUTARIAS)</a:t>
              </a:r>
              <a:endParaRPr lang="es-VE" sz="900" b="0" strike="noStrike" spc="-1">
                <a:latin typeface="Arial" panose="020B0604020202020204"/>
              </a:endParaRPr>
            </a:p>
          </p:txBody>
        </p:sp>
        <p:sp>
          <p:nvSpPr>
            <p:cNvPr id="1017" name="CustomShape 19"/>
            <p:cNvSpPr/>
            <p:nvPr/>
          </p:nvSpPr>
          <p:spPr>
            <a:xfrm>
              <a:off x="13979" y="3097"/>
              <a:ext cx="2142" cy="6744"/>
            </a:xfrm>
            <a:prstGeom prst="rect">
              <a:avLst/>
            </a:prstGeom>
            <a:solidFill>
              <a:srgbClr val="C0C0C0"/>
            </a:solidFill>
            <a:ln w="9360">
              <a:solidFill>
                <a:schemeClr val="tx1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CUMPLIMIENTO DE CONTRATO, CONDICIONES Y METAS ACORDADAS CON EL CLIENTE</a:t>
              </a: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TRANSPORTE DE HIDROCARBURO Y SUS DERIVADOS</a:t>
              </a: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endParaRPr lang="es-VE" sz="9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s-VE" sz="900" b="0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CUMPLIMIENTO CON LOS REQUERIMIENTOS DE LA BANDERA</a:t>
              </a:r>
              <a:endParaRPr lang="es-VE" sz="900" b="0" strike="noStrike" spc="-1">
                <a:latin typeface="Arial" panose="020B0604020202020204"/>
              </a:endParaRPr>
            </a:p>
          </p:txBody>
        </p:sp>
        <p:sp>
          <p:nvSpPr>
            <p:cNvPr id="1018" name="CustomShape 20"/>
            <p:cNvSpPr/>
            <p:nvPr/>
          </p:nvSpPr>
          <p:spPr>
            <a:xfrm>
              <a:off x="5468" y="6740"/>
              <a:ext cx="8245" cy="2247"/>
            </a:xfrm>
            <a:prstGeom prst="rect">
              <a:avLst/>
            </a:prstGeom>
            <a:solidFill>
              <a:srgbClr val="F2D582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 anchor="b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PROCESOS DE APOYO</a:t>
              </a:r>
              <a:endParaRPr lang="es-VE" sz="1200" b="0" strike="noStrike" spc="-1">
                <a:latin typeface="Arial" panose="020B0604020202020204"/>
              </a:endParaRPr>
            </a:p>
          </p:txBody>
        </p:sp>
        <p:sp>
          <p:nvSpPr>
            <p:cNvPr id="1019" name="CustomShape 21"/>
            <p:cNvSpPr/>
            <p:nvPr/>
          </p:nvSpPr>
          <p:spPr>
            <a:xfrm>
              <a:off x="5681" y="7062"/>
              <a:ext cx="1176" cy="1390"/>
            </a:xfrm>
            <a:prstGeom prst="rect">
              <a:avLst/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0" strike="noStrike" spc="-1" dirty="0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Gestión de Flota</a:t>
              </a:r>
              <a:endParaRPr lang="es-VE" sz="1200" b="0" strike="noStrike" spc="-1" dirty="0">
                <a:latin typeface="Arial" panose="020B0604020202020204"/>
              </a:endParaRPr>
            </a:p>
          </p:txBody>
        </p:sp>
        <p:sp>
          <p:nvSpPr>
            <p:cNvPr id="1020" name="CustomShape 22"/>
            <p:cNvSpPr/>
            <p:nvPr/>
          </p:nvSpPr>
          <p:spPr>
            <a:xfrm>
              <a:off x="6965" y="7062"/>
              <a:ext cx="1392" cy="1390"/>
            </a:xfrm>
            <a:prstGeom prst="rect">
              <a:avLst/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0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Gestión Comercial</a:t>
              </a:r>
              <a:endParaRPr lang="es-VE" sz="1200" b="0" strike="noStrike" spc="-1">
                <a:latin typeface="Arial" panose="020B0604020202020204"/>
              </a:endParaRPr>
            </a:p>
          </p:txBody>
        </p:sp>
        <p:sp>
          <p:nvSpPr>
            <p:cNvPr id="1021" name="CustomShape 23"/>
            <p:cNvSpPr/>
            <p:nvPr/>
          </p:nvSpPr>
          <p:spPr>
            <a:xfrm>
              <a:off x="8467" y="7062"/>
              <a:ext cx="1176" cy="1390"/>
            </a:xfrm>
            <a:prstGeom prst="rect">
              <a:avLst/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0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Gestión SIHOA</a:t>
              </a:r>
              <a:endParaRPr lang="es-VE" sz="1200" b="0" strike="noStrike" spc="-1">
                <a:latin typeface="Arial" panose="020B0604020202020204"/>
              </a:endParaRPr>
            </a:p>
          </p:txBody>
        </p:sp>
        <p:sp>
          <p:nvSpPr>
            <p:cNvPr id="1022" name="CustomShape 24"/>
            <p:cNvSpPr/>
            <p:nvPr/>
          </p:nvSpPr>
          <p:spPr>
            <a:xfrm>
              <a:off x="9752" y="7062"/>
              <a:ext cx="1176" cy="1390"/>
            </a:xfrm>
            <a:prstGeom prst="rect">
              <a:avLst/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0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Gestión de Calidad</a:t>
              </a:r>
              <a:endParaRPr lang="es-VE" sz="1200" b="0" strike="noStrike" spc="-1">
                <a:latin typeface="Arial" panose="020B0604020202020204"/>
              </a:endParaRPr>
            </a:p>
          </p:txBody>
        </p:sp>
        <p:sp>
          <p:nvSpPr>
            <p:cNvPr id="1023" name="CustomShape 25"/>
            <p:cNvSpPr/>
            <p:nvPr/>
          </p:nvSpPr>
          <p:spPr>
            <a:xfrm>
              <a:off x="11039" y="7062"/>
              <a:ext cx="1283" cy="1390"/>
            </a:xfrm>
            <a:prstGeom prst="rect">
              <a:avLst/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0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Gestión de Finanzas</a:t>
              </a:r>
              <a:endParaRPr lang="es-VE" sz="1200" b="0" strike="noStrike" spc="-1">
                <a:latin typeface="Arial" panose="020B0604020202020204"/>
              </a:endParaRPr>
            </a:p>
          </p:txBody>
        </p:sp>
        <p:sp>
          <p:nvSpPr>
            <p:cNvPr id="1024" name="CustomShape 26"/>
            <p:cNvSpPr/>
            <p:nvPr/>
          </p:nvSpPr>
          <p:spPr>
            <a:xfrm>
              <a:off x="12431" y="7062"/>
              <a:ext cx="1175" cy="1390"/>
            </a:xfrm>
            <a:prstGeom prst="rect">
              <a:avLst/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200" b="0" strike="noStrike" spc="-1">
                  <a:solidFill>
                    <a:srgbClr val="FFFFFF"/>
                  </a:solidFill>
                  <a:latin typeface="Calibri" panose="020F0502020204030204"/>
                  <a:ea typeface="DejaVu Sans" panose="020B0603030804020204"/>
                </a:rPr>
                <a:t>Gestión de RRHH</a:t>
              </a:r>
              <a:endParaRPr lang="es-VE" sz="1200" b="0" strike="noStrike" spc="-1">
                <a:latin typeface="Arial" panose="020B0604020202020204"/>
              </a:endParaRPr>
            </a:p>
          </p:txBody>
        </p:sp>
        <p:sp>
          <p:nvSpPr>
            <p:cNvPr id="1025" name="CustomShape 27"/>
            <p:cNvSpPr/>
            <p:nvPr/>
          </p:nvSpPr>
          <p:spPr>
            <a:xfrm>
              <a:off x="5789" y="9310"/>
              <a:ext cx="7602" cy="640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VE" sz="1400" b="0" strike="noStrike" spc="-1">
                  <a:solidFill>
                    <a:srgbClr val="CC3300"/>
                  </a:solidFill>
                  <a:latin typeface="Calibri" panose="020F0502020204030204"/>
                  <a:ea typeface="DejaVu Sans" panose="020B0603030804020204"/>
                </a:rPr>
                <a:t>Auditorias Internas SGSC / PBIP</a:t>
              </a:r>
              <a:endParaRPr lang="es-VE" sz="1400" b="0" strike="noStrike" spc="-1">
                <a:latin typeface="Arial" panose="020B0604020202020204"/>
              </a:endParaRPr>
            </a:p>
          </p:txBody>
        </p:sp>
        <p:sp>
          <p:nvSpPr>
            <p:cNvPr id="1026" name="CustomShape 28"/>
            <p:cNvSpPr/>
            <p:nvPr/>
          </p:nvSpPr>
          <p:spPr>
            <a:xfrm rot="5400000">
              <a:off x="8202" y="3364"/>
              <a:ext cx="425" cy="533"/>
            </a:xfrm>
            <a:prstGeom prst="homePlate">
              <a:avLst>
                <a:gd name="adj" fmla="val 25000"/>
              </a:avLst>
            </a:prstGeom>
            <a:solidFill>
              <a:srgbClr val="A50021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27" name="CustomShape 29"/>
            <p:cNvSpPr/>
            <p:nvPr/>
          </p:nvSpPr>
          <p:spPr>
            <a:xfrm rot="5400000">
              <a:off x="10772" y="3364"/>
              <a:ext cx="425" cy="534"/>
            </a:xfrm>
            <a:prstGeom prst="homePlate">
              <a:avLst>
                <a:gd name="adj" fmla="val 25000"/>
              </a:avLst>
            </a:prstGeom>
            <a:solidFill>
              <a:srgbClr val="A50021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28" name="CustomShape 30"/>
            <p:cNvSpPr/>
            <p:nvPr/>
          </p:nvSpPr>
          <p:spPr>
            <a:xfrm>
              <a:off x="5253" y="7487"/>
              <a:ext cx="425" cy="425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29" name="CustomShape 31"/>
            <p:cNvSpPr/>
            <p:nvPr/>
          </p:nvSpPr>
          <p:spPr>
            <a:xfrm>
              <a:off x="5253" y="4918"/>
              <a:ext cx="425" cy="425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30" name="CustomShape 32"/>
            <p:cNvSpPr/>
            <p:nvPr/>
          </p:nvSpPr>
          <p:spPr>
            <a:xfrm>
              <a:off x="13717" y="4918"/>
              <a:ext cx="317" cy="374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031" name="CustomShape 33"/>
            <p:cNvSpPr/>
            <p:nvPr/>
          </p:nvSpPr>
          <p:spPr>
            <a:xfrm>
              <a:off x="13609" y="7489"/>
              <a:ext cx="425" cy="42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3366"/>
            </a:solidFill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CustomShape 1"/>
          <p:cNvSpPr/>
          <p:nvPr/>
        </p:nvSpPr>
        <p:spPr>
          <a:xfrm>
            <a:off x="920115" y="656885"/>
            <a:ext cx="1065744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 dirty="0" smtClean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ALCANCE DE LA PROPUESTA POR FASES</a:t>
            </a:r>
            <a:endParaRPr lang="es-VE" sz="2000" b="1" strike="noStrike" spc="-1" dirty="0">
              <a:solidFill>
                <a:srgbClr val="FF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21" name="CustomShape 2"/>
          <p:cNvSpPr/>
          <p:nvPr/>
        </p:nvSpPr>
        <p:spPr>
          <a:xfrm>
            <a:off x="5760000" y="308880"/>
            <a:ext cx="6450840" cy="5346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</a:t>
            </a:r>
          </a:p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360000" y="1263819"/>
            <a:ext cx="11247120" cy="5261525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750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b="1" strike="noStrike" spc="-1" dirty="0" smtClean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FASE 1 </a:t>
            </a:r>
            <a:r>
              <a:rPr lang="es-ES_tradnl" sz="1400" b="1" i="1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RECUPERACIÓN DE LA PLATAFORMA TECNOLÓGICA</a:t>
            </a: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endParaRPr lang="es-ES_tradnl" sz="1400" b="1" spc="-1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  <a:sym typeface="+mn-ea"/>
            </a:endParaRP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Diagnostico de la plataforma Automatización, Informática, Telecomunicaciones:</a:t>
            </a:r>
          </a:p>
          <a:p>
            <a:pPr marL="1200150" lvl="2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Levantamiento de información y Diagnostico.</a:t>
            </a:r>
          </a:p>
          <a:p>
            <a:pPr marL="1200150" lvl="2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Mesas de trabajo para </a:t>
            </a:r>
            <a:r>
              <a:rPr lang="es-ES_tradnl" sz="14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la puesta </a:t>
            </a:r>
            <a:r>
              <a:rPr lang="es-ES_tradnl" sz="14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en operación de los sistemas existentes en la plataforma en apoyo a la gestión de los proceso funcionales.</a:t>
            </a: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Análisis de la solución Integral:</a:t>
            </a:r>
            <a:endParaRPr lang="es-ES_tradnl" sz="1400" b="1" strike="noStrike" spc="-1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  <a:sym typeface="+mn-ea"/>
            </a:endParaRPr>
          </a:p>
          <a:p>
            <a:pPr marL="1657350" lvl="3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Validación de los procesos funcionales y procedimientos</a:t>
            </a:r>
          </a:p>
          <a:p>
            <a:pPr marL="1657350" lvl="3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Levantamiento de requerimientos</a:t>
            </a: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Propuesta de la Solución Integra:</a:t>
            </a:r>
          </a:p>
          <a:p>
            <a:pPr marL="1200150" lvl="2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Arquitectura de la solución Integral</a:t>
            </a:r>
          </a:p>
          <a:p>
            <a:pPr marL="285750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endParaRPr lang="es-ES_tradnl" sz="1400" b="1" spc="-1" dirty="0" smtClean="0">
              <a:solidFill>
                <a:srgbClr val="FF0000"/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  <a:sym typeface="+mn-ea"/>
            </a:endParaRPr>
          </a:p>
          <a:p>
            <a:pPr marL="285750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b="1" spc="-1" dirty="0" smtClean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FASE 2: </a:t>
            </a:r>
            <a:r>
              <a:rPr lang="es-VE" sz="1400" b="1" spc="-1" dirty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s-VE" sz="1400" b="1" i="1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OPTIMIZACIÓN DE LA PLATAFORMA (Arquitectura de nube</a:t>
            </a:r>
            <a:r>
              <a:rPr lang="es-VE" sz="1400" b="1" i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)</a:t>
            </a: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endParaRPr lang="es-VE" sz="1400" b="1" spc="-1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  <a:sym typeface="+mn-ea"/>
            </a:endParaRP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4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Validación y actualización de los requerimientos:</a:t>
            </a:r>
          </a:p>
          <a:p>
            <a:pPr marL="1200150" lvl="2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4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Mejoras de la plataforma, actualización y  mejoras a los sistemas</a:t>
            </a: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4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Diseño de prototipo</a:t>
            </a:r>
          </a:p>
          <a:p>
            <a:pPr marL="285750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endParaRPr lang="es-ES_tradnl" sz="1400" spc="-1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  <a:sym typeface="+mn-ea"/>
            </a:endParaRPr>
          </a:p>
          <a:p>
            <a:pPr marL="285750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400" b="1" strike="noStrike" spc="-1" dirty="0" smtClean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FASE 3: </a:t>
            </a:r>
            <a:r>
              <a:rPr lang="es-VE" sz="1400" b="1" i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EVOLUCIÓN HACIA UNA PLATAFORMA GIS</a:t>
            </a:r>
          </a:p>
          <a:p>
            <a:pPr marL="285750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endParaRPr lang="es-VE" sz="1400" b="1" i="1" spc="-1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  <a:sym typeface="+mn-ea"/>
            </a:endParaRP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400" b="1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Validación y actualización de los requerimientos:</a:t>
            </a:r>
          </a:p>
          <a:p>
            <a:pPr marL="1200150" lvl="2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4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Mejoras de la plataforma, actualización y  mejoras a los </a:t>
            </a:r>
            <a:r>
              <a:rPr lang="es-VE" sz="14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sistemas</a:t>
            </a:r>
            <a:endParaRPr lang="es-VE" sz="1400" spc="-1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  <a:sym typeface="+mn-ea"/>
            </a:endParaRP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400" b="1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Diseño de prototipo</a:t>
            </a:r>
          </a:p>
          <a:p>
            <a:pPr marL="742950" lvl="1" indent="-285750" algn="just"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endParaRPr lang="es-ES_tradnl" sz="1400" b="1" i="1" spc="-1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134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269 Rectángulo redondeado"/>
          <p:cNvSpPr/>
          <p:nvPr/>
        </p:nvSpPr>
        <p:spPr bwMode="auto">
          <a:xfrm>
            <a:off x="3776558" y="294191"/>
            <a:ext cx="8224098" cy="6083113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VE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Curved Up Arrow 51"/>
          <p:cNvSpPr/>
          <p:nvPr/>
        </p:nvSpPr>
        <p:spPr>
          <a:xfrm rot="9266825" flipV="1">
            <a:off x="8133781" y="2517899"/>
            <a:ext cx="2005877" cy="747602"/>
          </a:xfrm>
          <a:prstGeom prst="curvedUpArrow">
            <a:avLst/>
          </a:prstGeom>
          <a:noFill/>
          <a:ln w="1905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3" name="269 Rectángulo redondeado"/>
          <p:cNvSpPr/>
          <p:nvPr/>
        </p:nvSpPr>
        <p:spPr bwMode="auto">
          <a:xfrm>
            <a:off x="8389040" y="2066925"/>
            <a:ext cx="2903110" cy="857885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VE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Curved Up Arrow 62"/>
          <p:cNvSpPr/>
          <p:nvPr/>
        </p:nvSpPr>
        <p:spPr>
          <a:xfrm rot="9173715" flipH="1">
            <a:off x="7725023" y="603375"/>
            <a:ext cx="1731451" cy="691932"/>
          </a:xfrm>
          <a:prstGeom prst="curvedUpArrow">
            <a:avLst/>
          </a:prstGeom>
          <a:noFill/>
          <a:ln w="1905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7" name="269 Rectángulo redondeado"/>
          <p:cNvSpPr/>
          <p:nvPr/>
        </p:nvSpPr>
        <p:spPr bwMode="auto">
          <a:xfrm>
            <a:off x="3849370" y="1093470"/>
            <a:ext cx="4344035" cy="183134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VE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3" name="269 Rectángulo redondeado"/>
          <p:cNvSpPr/>
          <p:nvPr/>
        </p:nvSpPr>
        <p:spPr bwMode="auto">
          <a:xfrm>
            <a:off x="3863975" y="3526791"/>
            <a:ext cx="7992665" cy="1042877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s-VE" sz="2000" dirty="0"/>
          </a:p>
        </p:txBody>
      </p:sp>
      <p:sp>
        <p:nvSpPr>
          <p:cNvPr id="245" name="Curved Up Arrow 244"/>
          <p:cNvSpPr/>
          <p:nvPr/>
        </p:nvSpPr>
        <p:spPr>
          <a:xfrm rot="9343285" flipH="1">
            <a:off x="2480560" y="1795730"/>
            <a:ext cx="1304925" cy="638899"/>
          </a:xfrm>
          <a:prstGeom prst="curvedUpArrow">
            <a:avLst/>
          </a:prstGeom>
          <a:noFill/>
          <a:ln w="1905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9" name="Group 190"/>
          <p:cNvGrpSpPr/>
          <p:nvPr/>
        </p:nvGrpSpPr>
        <p:grpSpPr>
          <a:xfrm>
            <a:off x="592455" y="2611120"/>
            <a:ext cx="702945" cy="290195"/>
            <a:chOff x="2502360" y="2193460"/>
            <a:chExt cx="2680920" cy="471620"/>
          </a:xfrm>
        </p:grpSpPr>
        <p:sp>
          <p:nvSpPr>
            <p:cNvPr id="180" name="CustomShape 191"/>
            <p:cNvSpPr/>
            <p:nvPr/>
          </p:nvSpPr>
          <p:spPr>
            <a:xfrm>
              <a:off x="3678120" y="2443320"/>
              <a:ext cx="360" cy="1440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192"/>
            <p:cNvSpPr/>
            <p:nvPr/>
          </p:nvSpPr>
          <p:spPr>
            <a:xfrm>
              <a:off x="3137400" y="2452680"/>
              <a:ext cx="127080" cy="504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193"/>
            <p:cNvSpPr/>
            <p:nvPr/>
          </p:nvSpPr>
          <p:spPr>
            <a:xfrm>
              <a:off x="2815560" y="2452680"/>
              <a:ext cx="278640" cy="504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194"/>
            <p:cNvSpPr/>
            <p:nvPr/>
          </p:nvSpPr>
          <p:spPr>
            <a:xfrm>
              <a:off x="3114720" y="2358000"/>
              <a:ext cx="115200" cy="6804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195"/>
            <p:cNvSpPr/>
            <p:nvPr/>
          </p:nvSpPr>
          <p:spPr>
            <a:xfrm>
              <a:off x="2988360" y="2336760"/>
              <a:ext cx="86040" cy="8496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96"/>
            <p:cNvSpPr/>
            <p:nvPr/>
          </p:nvSpPr>
          <p:spPr>
            <a:xfrm>
              <a:off x="3043800" y="2292480"/>
              <a:ext cx="35280" cy="1620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97"/>
            <p:cNvSpPr/>
            <p:nvPr/>
          </p:nvSpPr>
          <p:spPr>
            <a:xfrm>
              <a:off x="3119400" y="2292480"/>
              <a:ext cx="88200" cy="180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198"/>
            <p:cNvSpPr/>
            <p:nvPr/>
          </p:nvSpPr>
          <p:spPr>
            <a:xfrm>
              <a:off x="2846520" y="2379960"/>
              <a:ext cx="46440" cy="4608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199"/>
            <p:cNvSpPr/>
            <p:nvPr/>
          </p:nvSpPr>
          <p:spPr>
            <a:xfrm>
              <a:off x="2945880" y="2397240"/>
              <a:ext cx="10080" cy="432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200"/>
            <p:cNvSpPr/>
            <p:nvPr/>
          </p:nvSpPr>
          <p:spPr>
            <a:xfrm>
              <a:off x="2929320" y="2196000"/>
              <a:ext cx="360" cy="14940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201"/>
            <p:cNvSpPr/>
            <p:nvPr/>
          </p:nvSpPr>
          <p:spPr>
            <a:xfrm>
              <a:off x="2868840" y="219600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202"/>
            <p:cNvSpPr/>
            <p:nvPr/>
          </p:nvSpPr>
          <p:spPr>
            <a:xfrm>
              <a:off x="3574080" y="2431080"/>
              <a:ext cx="360" cy="2736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03"/>
            <p:cNvSpPr/>
            <p:nvPr/>
          </p:nvSpPr>
          <p:spPr>
            <a:xfrm>
              <a:off x="4234320" y="2452680"/>
              <a:ext cx="26640" cy="504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04"/>
            <p:cNvSpPr/>
            <p:nvPr/>
          </p:nvSpPr>
          <p:spPr>
            <a:xfrm>
              <a:off x="4127400" y="2372040"/>
              <a:ext cx="360" cy="4824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205"/>
            <p:cNvSpPr/>
            <p:nvPr/>
          </p:nvSpPr>
          <p:spPr>
            <a:xfrm flipH="1" flipV="1">
              <a:off x="3891240" y="2216520"/>
              <a:ext cx="461160" cy="346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206"/>
            <p:cNvSpPr/>
            <p:nvPr/>
          </p:nvSpPr>
          <p:spPr>
            <a:xfrm flipH="1" flipV="1">
              <a:off x="3956760" y="2227680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07"/>
            <p:cNvSpPr/>
            <p:nvPr/>
          </p:nvSpPr>
          <p:spPr>
            <a:xfrm>
              <a:off x="4059720" y="2336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208"/>
            <p:cNvSpPr/>
            <p:nvPr/>
          </p:nvSpPr>
          <p:spPr>
            <a:xfrm>
              <a:off x="4124520" y="2353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209"/>
            <p:cNvSpPr/>
            <p:nvPr/>
          </p:nvSpPr>
          <p:spPr>
            <a:xfrm>
              <a:off x="3082680" y="2321640"/>
              <a:ext cx="360" cy="396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CustomShape 210"/>
            <p:cNvSpPr/>
            <p:nvPr/>
          </p:nvSpPr>
          <p:spPr>
            <a:xfrm>
              <a:off x="2502360" y="2629800"/>
              <a:ext cx="325440" cy="1080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CustomShape 211"/>
            <p:cNvSpPr/>
            <p:nvPr/>
          </p:nvSpPr>
          <p:spPr>
            <a:xfrm>
              <a:off x="4851720" y="2629800"/>
              <a:ext cx="331560" cy="3528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212"/>
            <p:cNvSpPr/>
            <p:nvPr/>
          </p:nvSpPr>
          <p:spPr>
            <a:xfrm>
              <a:off x="2759400" y="2594520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213"/>
            <p:cNvSpPr/>
            <p:nvPr/>
          </p:nvSpPr>
          <p:spPr>
            <a:xfrm>
              <a:off x="2676960" y="2408760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214"/>
            <p:cNvSpPr/>
            <p:nvPr/>
          </p:nvSpPr>
          <p:spPr>
            <a:xfrm>
              <a:off x="4938840" y="2306160"/>
              <a:ext cx="360" cy="8424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215"/>
            <p:cNvSpPr/>
            <p:nvPr/>
          </p:nvSpPr>
          <p:spPr>
            <a:xfrm>
              <a:off x="4961160" y="231480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216"/>
            <p:cNvSpPr/>
            <p:nvPr/>
          </p:nvSpPr>
          <p:spPr>
            <a:xfrm>
              <a:off x="4054680" y="2452680"/>
              <a:ext cx="135000" cy="504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217"/>
            <p:cNvSpPr/>
            <p:nvPr/>
          </p:nvSpPr>
          <p:spPr>
            <a:xfrm>
              <a:off x="4064040" y="2358000"/>
              <a:ext cx="360" cy="838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18"/>
            <p:cNvSpPr/>
            <p:nvPr/>
          </p:nvSpPr>
          <p:spPr>
            <a:xfrm>
              <a:off x="2934000" y="2379960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219"/>
            <p:cNvSpPr/>
            <p:nvPr/>
          </p:nvSpPr>
          <p:spPr>
            <a:xfrm>
              <a:off x="3103920" y="2321640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201"/>
            <p:cNvSpPr/>
            <p:nvPr/>
          </p:nvSpPr>
          <p:spPr>
            <a:xfrm>
              <a:off x="2851695" y="219346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206"/>
            <p:cNvSpPr/>
            <p:nvPr/>
          </p:nvSpPr>
          <p:spPr>
            <a:xfrm flipH="1" flipV="1">
              <a:off x="3939615" y="2222758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212"/>
            <p:cNvSpPr/>
            <p:nvPr/>
          </p:nvSpPr>
          <p:spPr>
            <a:xfrm>
              <a:off x="2742255" y="2591584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213"/>
            <p:cNvSpPr/>
            <p:nvPr/>
          </p:nvSpPr>
          <p:spPr>
            <a:xfrm>
              <a:off x="2659815" y="2404818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215"/>
            <p:cNvSpPr/>
            <p:nvPr/>
          </p:nvSpPr>
          <p:spPr>
            <a:xfrm>
              <a:off x="4944015" y="231035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218"/>
            <p:cNvSpPr/>
            <p:nvPr/>
          </p:nvSpPr>
          <p:spPr>
            <a:xfrm>
              <a:off x="2916855" y="2375862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CustomShape 219"/>
            <p:cNvSpPr/>
            <p:nvPr/>
          </p:nvSpPr>
          <p:spPr>
            <a:xfrm>
              <a:off x="3086775" y="2317227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620911" y="1340768"/>
            <a:ext cx="728980" cy="566917"/>
          </a:xfrm>
          <a:prstGeom prst="rect">
            <a:avLst/>
          </a:prstGeom>
          <a:ln>
            <a:noFill/>
          </a:ln>
        </p:spPr>
      </p:pic>
      <p:sp>
        <p:nvSpPr>
          <p:cNvPr id="129" name="Text Box 128"/>
          <p:cNvSpPr txBox="1"/>
          <p:nvPr/>
        </p:nvSpPr>
        <p:spPr>
          <a:xfrm>
            <a:off x="203835" y="2924810"/>
            <a:ext cx="153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en-US" sz="800" dirty="0"/>
              <a:t>Demanda Nacional</a:t>
            </a:r>
          </a:p>
          <a:p>
            <a:pPr algn="ctr"/>
            <a:r>
              <a:rPr lang="es-ES_tradnl" altLang="en-US" sz="800" dirty="0"/>
              <a:t>Requerimiento de </a:t>
            </a:r>
          </a:p>
          <a:p>
            <a:pPr algn="ctr"/>
            <a:r>
              <a:rPr lang="es-ES_tradnl" altLang="en-US" sz="800" dirty="0"/>
              <a:t>Producto por </a:t>
            </a:r>
            <a:r>
              <a:rPr lang="es-ES_tradnl" altLang="en-US" sz="800" dirty="0" err="1"/>
              <a:t>Dtto</a:t>
            </a:r>
            <a:r>
              <a:rPr lang="es-ES_tradnl" altLang="en-US" sz="800" dirty="0"/>
              <a:t>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23431" y="1907540"/>
            <a:ext cx="153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en-US" sz="900" dirty="0"/>
              <a:t>Disponibilidad de </a:t>
            </a:r>
            <a:r>
              <a:rPr lang="es-ES_tradnl" altLang="en-US" sz="900" dirty="0" smtClean="0"/>
              <a:t>Producto</a:t>
            </a:r>
            <a:endParaRPr lang="es-ES_tradnl" altLang="en-US" sz="9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290" y="3264535"/>
            <a:ext cx="762635" cy="462915"/>
          </a:xfrm>
          <a:prstGeom prst="rect">
            <a:avLst/>
          </a:prstGeom>
        </p:spPr>
      </p:pic>
      <p:sp>
        <p:nvSpPr>
          <p:cNvPr id="307" name="269 Rectángulo redondeado"/>
          <p:cNvSpPr/>
          <p:nvPr/>
        </p:nvSpPr>
        <p:spPr bwMode="auto">
          <a:xfrm>
            <a:off x="4640580" y="3735070"/>
            <a:ext cx="2550684" cy="295216"/>
          </a:xfrm>
          <a:prstGeom prst="roundRect">
            <a:avLst/>
          </a:prstGeom>
          <a:gradFill>
            <a:gsLst>
              <a:gs pos="39000">
                <a:srgbClr val="7B32B2">
                  <a:alpha val="77000"/>
                </a:srgbClr>
              </a:gs>
              <a:gs pos="100000">
                <a:srgbClr val="401A5D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VE" sz="10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TRANSPORTE MARÍTIMO</a:t>
            </a:r>
          </a:p>
        </p:txBody>
      </p:sp>
      <p:sp>
        <p:nvSpPr>
          <p:cNvPr id="6" name="269 Rectángulo redondeado"/>
          <p:cNvSpPr/>
          <p:nvPr/>
        </p:nvSpPr>
        <p:spPr bwMode="auto">
          <a:xfrm>
            <a:off x="1715770" y="2098040"/>
            <a:ext cx="1240155" cy="183134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VE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ángulo 181"/>
          <p:cNvSpPr/>
          <p:nvPr/>
        </p:nvSpPr>
        <p:spPr>
          <a:xfrm>
            <a:off x="1858298" y="3139440"/>
            <a:ext cx="9252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Programación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Mensual de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Suministro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PMDS-PMDC</a:t>
            </a:r>
            <a:endParaRPr kumimoji="0" lang="es-ES_tradnl" altLang="es-E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Arial" panose="02080604020202020204" pitchFamily="34" charset="0"/>
            </a:endParaRPr>
          </a:p>
        </p:txBody>
      </p:sp>
      <p:sp>
        <p:nvSpPr>
          <p:cNvPr id="695" name="CustomShape 14"/>
          <p:cNvSpPr/>
          <p:nvPr/>
        </p:nvSpPr>
        <p:spPr>
          <a:xfrm>
            <a:off x="430709" y="1780434"/>
            <a:ext cx="1160193" cy="2841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9891" tIns="34945" rIns="69891" bIns="34945"/>
          <a:lstStyle/>
          <a:p>
            <a:pPr algn="ctr">
              <a:lnSpc>
                <a:spcPct val="100000"/>
              </a:lnSpc>
            </a:pPr>
            <a:endParaRPr lang="es-VE" sz="700" spc="-1" dirty="0">
              <a:latin typeface="Arial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3910861" y="3193231"/>
            <a:ext cx="5289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s-ES_tradnl" altLang="es-ES" sz="7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FLOTA PROPIA </a:t>
            </a:r>
            <a:endParaRPr lang="es-ES_tradnl" altLang="es-ES" sz="7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Arial" panose="02080604020202020204" pitchFamily="34" charset="0"/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1744980" y="2204720"/>
            <a:ext cx="122682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s-ES_tradnl" altLang="es-ES" sz="1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PLANIFICACIÓN</a:t>
            </a:r>
          </a:p>
        </p:txBody>
      </p:sp>
      <p:pic>
        <p:nvPicPr>
          <p:cNvPr id="34" name="Picture 33" descr="contrcol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49" y="2719891"/>
            <a:ext cx="397177" cy="397177"/>
          </a:xfrm>
          <a:prstGeom prst="rect">
            <a:avLst/>
          </a:prstGeom>
        </p:spPr>
      </p:pic>
      <p:pic>
        <p:nvPicPr>
          <p:cNvPr id="35" name="Picture 34" descr="BARRIL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376" y="3667245"/>
            <a:ext cx="730885" cy="503555"/>
          </a:xfrm>
          <a:prstGeom prst="rect">
            <a:avLst/>
          </a:prstGeom>
        </p:spPr>
      </p:pic>
      <p:sp>
        <p:nvSpPr>
          <p:cNvPr id="12" name="Flowchart: Multidocument 11"/>
          <p:cNvSpPr/>
          <p:nvPr/>
        </p:nvSpPr>
        <p:spPr>
          <a:xfrm>
            <a:off x="2035810" y="2461260"/>
            <a:ext cx="575945" cy="575945"/>
          </a:xfrm>
          <a:prstGeom prst="flowChartMultidocument">
            <a:avLst/>
          </a:prstGeom>
          <a:blipFill rotWithShape="1">
            <a:blip r:embed="rId7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altLang="en-US"/>
          </a:p>
        </p:txBody>
      </p:sp>
      <p:sp>
        <p:nvSpPr>
          <p:cNvPr id="64" name="Rectangles 63"/>
          <p:cNvSpPr/>
          <p:nvPr/>
        </p:nvSpPr>
        <p:spPr>
          <a:xfrm>
            <a:off x="10879455" y="6852920"/>
            <a:ext cx="883920" cy="50419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Box 64"/>
          <p:cNvSpPr txBox="1"/>
          <p:nvPr/>
        </p:nvSpPr>
        <p:spPr>
          <a:xfrm>
            <a:off x="9005570" y="6584315"/>
            <a:ext cx="835025" cy="198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MARKETVIEW</a:t>
            </a:r>
          </a:p>
        </p:txBody>
      </p:sp>
      <p:pic>
        <p:nvPicPr>
          <p:cNvPr id="61" name="Imagen 1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9290" y="6997065"/>
            <a:ext cx="579755" cy="631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" name="269 Rectángulo redondeado"/>
          <p:cNvSpPr/>
          <p:nvPr/>
        </p:nvSpPr>
        <p:spPr bwMode="auto">
          <a:xfrm>
            <a:off x="8544272" y="3702309"/>
            <a:ext cx="3096344" cy="327977"/>
          </a:xfrm>
          <a:prstGeom prst="roundRect">
            <a:avLst/>
          </a:prstGeom>
          <a:gradFill>
            <a:gsLst>
              <a:gs pos="92000">
                <a:srgbClr val="0DD6B8"/>
              </a:gs>
              <a:gs pos="9000">
                <a:srgbClr val="2CF927"/>
              </a:gs>
              <a:gs pos="70000">
                <a:srgbClr val="47D993"/>
              </a:gs>
            </a:gsLst>
            <a:lin ang="5400000" scaled="0"/>
          </a:gradFill>
          <a:ln w="12700">
            <a:solidFill>
              <a:schemeClr val="bg1">
                <a:lumMod val="75000"/>
                <a:alpha val="96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VE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OPERACIONES  </a:t>
            </a:r>
            <a:r>
              <a:rPr kumimoji="0" lang="es-ES_tradnl" altLang="es-VE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 TERMINALES MARINOS </a:t>
            </a:r>
            <a:endParaRPr kumimoji="0" lang="es-ES_tradnl" altLang="es-VE" sz="1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4" name="Text Box 73"/>
          <p:cNvSpPr txBox="1"/>
          <p:nvPr/>
        </p:nvSpPr>
        <p:spPr>
          <a:xfrm>
            <a:off x="8454298" y="2108280"/>
            <a:ext cx="3113474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s-ES_tradnl" altLang="es-E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80604020202020204" pitchFamily="34" charset="0"/>
                <a:sym typeface="+mn-ea"/>
              </a:rPr>
              <a:t>GERENCIAS OPERACIONALES LOCAL Y EXPORTACIÓN.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_tradnl" altLang="es-ES" sz="9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GCIA CALIDAD Y TEECNOLGÍA (</a:t>
            </a:r>
            <a:r>
              <a:rPr lang="es-ES_tradnl" altLang="es-ES" sz="900" b="1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LIMS</a:t>
            </a:r>
            <a:r>
              <a:rPr lang="es-ES_tradnl" altLang="es-ES" sz="9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_tradnl" altLang="es-E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80604020202020204" pitchFamily="34" charset="0"/>
                <a:sym typeface="+mn-ea"/>
              </a:rPr>
              <a:t>GCIA CONTROL VOLUMÉTRICO Y DEMORAS</a:t>
            </a:r>
          </a:p>
          <a:p>
            <a:r>
              <a:rPr lang="es-ES_tradnl" altLang="es-ES" sz="9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(</a:t>
            </a:r>
            <a:r>
              <a:rPr lang="es-ES_tradnl" altLang="es-ES" sz="900" b="1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RECLAMOS</a:t>
            </a:r>
            <a:r>
              <a:rPr lang="es-ES_tradnl" altLang="es-ES" sz="9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)</a:t>
            </a:r>
            <a:endParaRPr lang="es-ES_tradnl" altLang="es-ES" sz="9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Arial" panose="02080604020202020204" pitchFamily="34" charset="0"/>
              <a:sym typeface="+mn-ea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9025255" y="7628890"/>
            <a:ext cx="81915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IMPRESIÓN</a:t>
            </a:r>
          </a:p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DE FACTURAS</a:t>
            </a:r>
          </a:p>
        </p:txBody>
      </p:sp>
      <p:pic>
        <p:nvPicPr>
          <p:cNvPr id="122" name="Picture 121" descr="kisspng-port-harbor-clip-art-pier-5ac407a15d91e4.59137960152279644938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9129" y="4388109"/>
            <a:ext cx="568325" cy="551180"/>
          </a:xfrm>
          <a:prstGeom prst="rect">
            <a:avLst/>
          </a:prstGeom>
        </p:spPr>
      </p:pic>
      <p:cxnSp>
        <p:nvCxnSpPr>
          <p:cNvPr id="134" name="Elbow Connector 133"/>
          <p:cNvCxnSpPr>
            <a:stCxn id="4" idx="2"/>
          </p:cNvCxnSpPr>
          <p:nvPr/>
        </p:nvCxnSpPr>
        <p:spPr>
          <a:xfrm rot="16200000" flipH="1">
            <a:off x="1241896" y="2023581"/>
            <a:ext cx="215821" cy="722401"/>
          </a:xfrm>
          <a:prstGeom prst="bent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129" idx="2"/>
          </p:cNvCxnSpPr>
          <p:nvPr/>
        </p:nvCxnSpPr>
        <p:spPr>
          <a:xfrm rot="5400000" flipV="1">
            <a:off x="1137920" y="3215640"/>
            <a:ext cx="403860" cy="742315"/>
          </a:xfrm>
          <a:prstGeom prst="bent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4" descr="Ilustración de Línea De Almacenamiento De Combustible E Icono Sólido Granja  De Tanques Con Líquido Concepto De Diseño Vectorial De La Industria  Petrolera Pictograma De Estilo De Contorno Sobre Fondo Blanco y"/>
          <p:cNvPicPr preferRelativeResize="0">
            <a:picLocks noChangeAspect="1" noChangeArrowheads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9611357" y="5424805"/>
            <a:ext cx="941705" cy="952500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" name="Group 190"/>
          <p:cNvGrpSpPr/>
          <p:nvPr/>
        </p:nvGrpSpPr>
        <p:grpSpPr>
          <a:xfrm flipH="1">
            <a:off x="10440466" y="4794989"/>
            <a:ext cx="1200150" cy="290195"/>
            <a:chOff x="2502360" y="2193460"/>
            <a:chExt cx="2680920" cy="471620"/>
          </a:xfrm>
        </p:grpSpPr>
        <p:sp>
          <p:nvSpPr>
            <p:cNvPr id="139" name="CustomShape 191"/>
            <p:cNvSpPr/>
            <p:nvPr/>
          </p:nvSpPr>
          <p:spPr>
            <a:xfrm>
              <a:off x="3678120" y="2443320"/>
              <a:ext cx="360" cy="1440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192"/>
            <p:cNvSpPr/>
            <p:nvPr/>
          </p:nvSpPr>
          <p:spPr>
            <a:xfrm>
              <a:off x="3137400" y="2452680"/>
              <a:ext cx="127080" cy="504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193"/>
            <p:cNvSpPr/>
            <p:nvPr/>
          </p:nvSpPr>
          <p:spPr>
            <a:xfrm>
              <a:off x="2815560" y="2452680"/>
              <a:ext cx="278640" cy="504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194"/>
            <p:cNvSpPr/>
            <p:nvPr/>
          </p:nvSpPr>
          <p:spPr>
            <a:xfrm>
              <a:off x="3114720" y="2358000"/>
              <a:ext cx="115200" cy="6804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195"/>
            <p:cNvSpPr/>
            <p:nvPr/>
          </p:nvSpPr>
          <p:spPr>
            <a:xfrm>
              <a:off x="2988360" y="2336760"/>
              <a:ext cx="86040" cy="8496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196"/>
            <p:cNvSpPr/>
            <p:nvPr/>
          </p:nvSpPr>
          <p:spPr>
            <a:xfrm>
              <a:off x="3043800" y="2292480"/>
              <a:ext cx="35280" cy="1620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197"/>
            <p:cNvSpPr/>
            <p:nvPr/>
          </p:nvSpPr>
          <p:spPr>
            <a:xfrm>
              <a:off x="3119400" y="2292480"/>
              <a:ext cx="88200" cy="180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198"/>
            <p:cNvSpPr/>
            <p:nvPr/>
          </p:nvSpPr>
          <p:spPr>
            <a:xfrm>
              <a:off x="2846520" y="2379960"/>
              <a:ext cx="46440" cy="4608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199"/>
            <p:cNvSpPr/>
            <p:nvPr/>
          </p:nvSpPr>
          <p:spPr>
            <a:xfrm>
              <a:off x="2945880" y="2397240"/>
              <a:ext cx="10080" cy="432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200"/>
            <p:cNvSpPr/>
            <p:nvPr/>
          </p:nvSpPr>
          <p:spPr>
            <a:xfrm>
              <a:off x="2929320" y="2196000"/>
              <a:ext cx="360" cy="14940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201"/>
            <p:cNvSpPr/>
            <p:nvPr/>
          </p:nvSpPr>
          <p:spPr>
            <a:xfrm>
              <a:off x="2868840" y="219600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202"/>
            <p:cNvSpPr/>
            <p:nvPr/>
          </p:nvSpPr>
          <p:spPr>
            <a:xfrm>
              <a:off x="3574080" y="2431080"/>
              <a:ext cx="360" cy="2736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203"/>
            <p:cNvSpPr/>
            <p:nvPr/>
          </p:nvSpPr>
          <p:spPr>
            <a:xfrm>
              <a:off x="4234320" y="2452680"/>
              <a:ext cx="26640" cy="504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204"/>
            <p:cNvSpPr/>
            <p:nvPr/>
          </p:nvSpPr>
          <p:spPr>
            <a:xfrm>
              <a:off x="4127400" y="2372040"/>
              <a:ext cx="360" cy="4824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Line 205"/>
            <p:cNvSpPr/>
            <p:nvPr/>
          </p:nvSpPr>
          <p:spPr>
            <a:xfrm flipH="1" flipV="1">
              <a:off x="3891240" y="2216520"/>
              <a:ext cx="461160" cy="346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Line 206"/>
            <p:cNvSpPr/>
            <p:nvPr/>
          </p:nvSpPr>
          <p:spPr>
            <a:xfrm flipH="1" flipV="1">
              <a:off x="3956760" y="2227680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207"/>
            <p:cNvSpPr/>
            <p:nvPr/>
          </p:nvSpPr>
          <p:spPr>
            <a:xfrm>
              <a:off x="4059720" y="2336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208"/>
            <p:cNvSpPr/>
            <p:nvPr/>
          </p:nvSpPr>
          <p:spPr>
            <a:xfrm>
              <a:off x="4124520" y="2353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209"/>
            <p:cNvSpPr/>
            <p:nvPr/>
          </p:nvSpPr>
          <p:spPr>
            <a:xfrm>
              <a:off x="3082680" y="2321640"/>
              <a:ext cx="360" cy="396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210"/>
            <p:cNvSpPr/>
            <p:nvPr/>
          </p:nvSpPr>
          <p:spPr>
            <a:xfrm>
              <a:off x="2502360" y="2629800"/>
              <a:ext cx="325440" cy="1080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211"/>
            <p:cNvSpPr/>
            <p:nvPr/>
          </p:nvSpPr>
          <p:spPr>
            <a:xfrm>
              <a:off x="4851720" y="2629800"/>
              <a:ext cx="331560" cy="3528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212"/>
            <p:cNvSpPr/>
            <p:nvPr/>
          </p:nvSpPr>
          <p:spPr>
            <a:xfrm>
              <a:off x="2759400" y="2594520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213"/>
            <p:cNvSpPr/>
            <p:nvPr/>
          </p:nvSpPr>
          <p:spPr>
            <a:xfrm>
              <a:off x="2676960" y="2408760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214"/>
            <p:cNvSpPr/>
            <p:nvPr/>
          </p:nvSpPr>
          <p:spPr>
            <a:xfrm>
              <a:off x="4938840" y="2306160"/>
              <a:ext cx="360" cy="8424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215"/>
            <p:cNvSpPr/>
            <p:nvPr/>
          </p:nvSpPr>
          <p:spPr>
            <a:xfrm>
              <a:off x="4961160" y="231480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216"/>
            <p:cNvSpPr/>
            <p:nvPr/>
          </p:nvSpPr>
          <p:spPr>
            <a:xfrm>
              <a:off x="4054680" y="2452680"/>
              <a:ext cx="135000" cy="504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217"/>
            <p:cNvSpPr/>
            <p:nvPr/>
          </p:nvSpPr>
          <p:spPr>
            <a:xfrm>
              <a:off x="4064040" y="2358000"/>
              <a:ext cx="360" cy="838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218"/>
            <p:cNvSpPr/>
            <p:nvPr/>
          </p:nvSpPr>
          <p:spPr>
            <a:xfrm>
              <a:off x="2934000" y="2379960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219"/>
            <p:cNvSpPr/>
            <p:nvPr/>
          </p:nvSpPr>
          <p:spPr>
            <a:xfrm>
              <a:off x="3103920" y="2321640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201"/>
            <p:cNvSpPr/>
            <p:nvPr/>
          </p:nvSpPr>
          <p:spPr>
            <a:xfrm>
              <a:off x="2851695" y="219346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206"/>
            <p:cNvSpPr/>
            <p:nvPr/>
          </p:nvSpPr>
          <p:spPr>
            <a:xfrm flipH="1" flipV="1">
              <a:off x="3939615" y="2222758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212"/>
            <p:cNvSpPr/>
            <p:nvPr/>
          </p:nvSpPr>
          <p:spPr>
            <a:xfrm>
              <a:off x="2742255" y="2591584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CustomShape 213"/>
            <p:cNvSpPr/>
            <p:nvPr/>
          </p:nvSpPr>
          <p:spPr>
            <a:xfrm>
              <a:off x="2659815" y="2404818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215"/>
            <p:cNvSpPr/>
            <p:nvPr/>
          </p:nvSpPr>
          <p:spPr>
            <a:xfrm>
              <a:off x="4944015" y="231035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218"/>
            <p:cNvSpPr/>
            <p:nvPr/>
          </p:nvSpPr>
          <p:spPr>
            <a:xfrm>
              <a:off x="2916855" y="2375862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219"/>
            <p:cNvSpPr/>
            <p:nvPr/>
          </p:nvSpPr>
          <p:spPr>
            <a:xfrm>
              <a:off x="3086775" y="2317227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75" name="Picture 174" descr="Logo-Siomin-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77079" y="4374139"/>
            <a:ext cx="386715" cy="386715"/>
          </a:xfrm>
          <a:prstGeom prst="rect">
            <a:avLst/>
          </a:prstGeom>
          <a:noFill/>
        </p:spPr>
      </p:pic>
      <p:cxnSp>
        <p:nvCxnSpPr>
          <p:cNvPr id="182" name="Elbow Connector 181"/>
          <p:cNvCxnSpPr>
            <a:stCxn id="76" idx="2"/>
          </p:cNvCxnSpPr>
          <p:nvPr/>
        </p:nvCxnSpPr>
        <p:spPr>
          <a:xfrm rot="5400000">
            <a:off x="8484870" y="7419340"/>
            <a:ext cx="433705" cy="1466215"/>
          </a:xfrm>
          <a:prstGeom prst="bentConnector2">
            <a:avLst/>
          </a:prstGeom>
          <a:ln w="254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84"/>
          <p:cNvCxnSpPr/>
          <p:nvPr/>
        </p:nvCxnSpPr>
        <p:spPr>
          <a:xfrm rot="5400000" flipH="1" flipV="1">
            <a:off x="9597684" y="3405764"/>
            <a:ext cx="589280" cy="2120900"/>
          </a:xfrm>
          <a:prstGeom prst="bentConnector4">
            <a:avLst>
              <a:gd name="adj1" fmla="val -40409"/>
              <a:gd name="adj2" fmla="val 66647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9941911" y="4060064"/>
            <a:ext cx="0" cy="1284332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 Box 188"/>
          <p:cNvSpPr txBox="1"/>
          <p:nvPr/>
        </p:nvSpPr>
        <p:spPr>
          <a:xfrm>
            <a:off x="10560496" y="5049895"/>
            <a:ext cx="840295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7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EXPORTACIÓN</a:t>
            </a:r>
            <a:endParaRPr lang="es-ES_tradnl" altLang="es-ES" sz="7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Arial" panose="02080604020202020204" pitchFamily="34" charset="0"/>
              <a:sym typeface="+mn-ea"/>
            </a:endParaRPr>
          </a:p>
        </p:txBody>
      </p:sp>
      <p:cxnSp>
        <p:nvCxnSpPr>
          <p:cNvPr id="193" name="Elbow Connector 192"/>
          <p:cNvCxnSpPr>
            <a:endCxn id="307" idx="1"/>
          </p:cNvCxnSpPr>
          <p:nvPr/>
        </p:nvCxnSpPr>
        <p:spPr>
          <a:xfrm rot="16200000" flipH="1">
            <a:off x="4076556" y="3318654"/>
            <a:ext cx="868968" cy="259080"/>
          </a:xfrm>
          <a:prstGeom prst="bent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22" descr="Log Tricolor"/>
          <p:cNvPicPr>
            <a:picLocks noChangeAspect="1" noChangeArrowheads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082" y="2408457"/>
            <a:ext cx="200660" cy="25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stCxn id="137" idx="0"/>
          </p:cNvCxnSpPr>
          <p:nvPr/>
        </p:nvCxnSpPr>
        <p:spPr>
          <a:xfrm flipH="1" flipV="1">
            <a:off x="10082209" y="4048230"/>
            <a:ext cx="1" cy="1376575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Multidocument 237"/>
          <p:cNvSpPr/>
          <p:nvPr/>
        </p:nvSpPr>
        <p:spPr>
          <a:xfrm>
            <a:off x="4064635" y="1490980"/>
            <a:ext cx="575945" cy="575945"/>
          </a:xfrm>
          <a:prstGeom prst="flowChartMultidocument">
            <a:avLst/>
          </a:prstGeom>
          <a:blipFill rotWithShape="1">
            <a:blip r:embed="rId7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altLang="en-US"/>
          </a:p>
        </p:txBody>
      </p:sp>
      <p:sp>
        <p:nvSpPr>
          <p:cNvPr id="239" name="Flowchart: Multidocument 238"/>
          <p:cNvSpPr/>
          <p:nvPr/>
        </p:nvSpPr>
        <p:spPr>
          <a:xfrm>
            <a:off x="5121275" y="1488440"/>
            <a:ext cx="575945" cy="575945"/>
          </a:xfrm>
          <a:prstGeom prst="flowChartMultidocument">
            <a:avLst/>
          </a:prstGeom>
          <a:blipFill rotWithShape="1">
            <a:blip r:embed="rId7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altLang="en-US"/>
          </a:p>
        </p:txBody>
      </p:sp>
      <p:sp>
        <p:nvSpPr>
          <p:cNvPr id="241" name="Text Box 240"/>
          <p:cNvSpPr txBox="1"/>
          <p:nvPr/>
        </p:nvSpPr>
        <p:spPr>
          <a:xfrm>
            <a:off x="3941148" y="2150745"/>
            <a:ext cx="881973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10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PMDT</a:t>
            </a:r>
          </a:p>
          <a:p>
            <a:pPr algn="ctr"/>
            <a:r>
              <a:rPr lang="es-ES_tradnl" altLang="es-E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MODULO </a:t>
            </a:r>
          </a:p>
          <a:p>
            <a:pPr algn="ctr"/>
            <a:r>
              <a:rPr lang="es-ES_tradnl" altLang="es-ES" sz="10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LOGÍSTICA</a:t>
            </a:r>
          </a:p>
          <a:p>
            <a:pPr algn="ctr"/>
            <a:r>
              <a:rPr lang="es-ES_tradnl" altLang="es-E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RFT</a:t>
            </a:r>
            <a:endParaRPr lang="es-ES_tradnl" altLang="es-ES" sz="10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URW Gothic" panose="00000500000000000000" charset="0"/>
              <a:cs typeface="URW Gothic" panose="00000500000000000000" charset="0"/>
              <a:sym typeface="+mn-ea"/>
            </a:endParaRPr>
          </a:p>
        </p:txBody>
      </p:sp>
      <p:sp>
        <p:nvSpPr>
          <p:cNvPr id="242" name="Text Box 241"/>
          <p:cNvSpPr txBox="1"/>
          <p:nvPr/>
        </p:nvSpPr>
        <p:spPr>
          <a:xfrm>
            <a:off x="4885072" y="2213610"/>
            <a:ext cx="1047082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1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Fletamento</a:t>
            </a:r>
          </a:p>
          <a:p>
            <a:pPr algn="ctr"/>
            <a:r>
              <a:rPr lang="es-ES_tradnl" altLang="es-ES" sz="10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MÓDULO SFB</a:t>
            </a:r>
            <a:endParaRPr lang="es-ES_tradnl" altLang="es-ES" sz="10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URW Gothic" panose="00000500000000000000" charset="0"/>
              <a:cs typeface="URW Gothic" panose="00000500000000000000" charset="0"/>
              <a:sym typeface="+mn-ea"/>
            </a:endParaRPr>
          </a:p>
        </p:txBody>
      </p:sp>
      <p:sp>
        <p:nvSpPr>
          <p:cNvPr id="243" name="Text Box 242"/>
          <p:cNvSpPr txBox="1"/>
          <p:nvPr/>
        </p:nvSpPr>
        <p:spPr>
          <a:xfrm>
            <a:off x="4909820" y="1169035"/>
            <a:ext cx="200215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altLang="es-ES" sz="1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OPERACIONES Y LOGISTICA</a:t>
            </a:r>
          </a:p>
        </p:txBody>
      </p:sp>
      <p:sp>
        <p:nvSpPr>
          <p:cNvPr id="247" name="Text Box 246"/>
          <p:cNvSpPr txBox="1"/>
          <p:nvPr/>
        </p:nvSpPr>
        <p:spPr>
          <a:xfrm>
            <a:off x="6177597" y="1650167"/>
            <a:ext cx="1931670" cy="8694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171450" indent="-171450" algn="l">
              <a:buFont typeface="Arial" panose="02080604020202020204" pitchFamily="34" charset="0"/>
              <a:buChar char="•"/>
            </a:pPr>
            <a:r>
              <a:rPr lang="es-ES_tradnl" altLang="es-ES" sz="10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MODULO ACEPTACIÓN </a:t>
            </a:r>
            <a:r>
              <a:rPr lang="es-ES_tradnl" altLang="es-ES" sz="1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DE </a:t>
            </a:r>
            <a:r>
              <a:rPr lang="es-ES_tradnl" altLang="es-ES" sz="10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TANQUEROS</a:t>
            </a:r>
            <a:r>
              <a:rPr lang="es-ES_tradnl" altLang="es-E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.</a:t>
            </a:r>
          </a:p>
          <a:p>
            <a:pPr marL="171450" indent="-171450" algn="l">
              <a:buFont typeface="Arial" panose="02080604020202020204" pitchFamily="34" charset="0"/>
              <a:buChar char="•"/>
            </a:pPr>
            <a:endParaRPr lang="es-ES_tradnl" altLang="es-ES" sz="10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URW Gothic" panose="00000500000000000000" charset="0"/>
              <a:cs typeface="URW Gothic" panose="00000500000000000000" charset="0"/>
              <a:sym typeface="+mn-ea"/>
            </a:endParaRPr>
          </a:p>
          <a:p>
            <a:pPr marL="171450" indent="-171450" algn="l">
              <a:buFont typeface="Arial" panose="02080604020202020204" pitchFamily="34" charset="0"/>
              <a:buChar char="•"/>
            </a:pPr>
            <a:r>
              <a:rPr lang="es-ES_tradnl" altLang="es-ES" sz="1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MODULO DE GESTIÓN DE TANQUEROS </a:t>
            </a:r>
          </a:p>
        </p:txBody>
      </p:sp>
      <p:sp>
        <p:nvSpPr>
          <p:cNvPr id="254" name="Text Box 253"/>
          <p:cNvSpPr txBox="1"/>
          <p:nvPr/>
        </p:nvSpPr>
        <p:spPr>
          <a:xfrm>
            <a:off x="7430433" y="3573016"/>
            <a:ext cx="101663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altLang="es-ES" sz="1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PDV MARINA</a:t>
            </a:r>
          </a:p>
        </p:txBody>
      </p:sp>
      <p:grpSp>
        <p:nvGrpSpPr>
          <p:cNvPr id="255" name="Group 190"/>
          <p:cNvGrpSpPr/>
          <p:nvPr/>
        </p:nvGrpSpPr>
        <p:grpSpPr>
          <a:xfrm>
            <a:off x="8225234" y="4797152"/>
            <a:ext cx="1327150" cy="290195"/>
            <a:chOff x="2502360" y="2193460"/>
            <a:chExt cx="2680920" cy="471620"/>
          </a:xfrm>
        </p:grpSpPr>
        <p:sp>
          <p:nvSpPr>
            <p:cNvPr id="256" name="CustomShape 191"/>
            <p:cNvSpPr/>
            <p:nvPr/>
          </p:nvSpPr>
          <p:spPr>
            <a:xfrm>
              <a:off x="3678120" y="2443320"/>
              <a:ext cx="360" cy="1440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192"/>
            <p:cNvSpPr/>
            <p:nvPr/>
          </p:nvSpPr>
          <p:spPr>
            <a:xfrm>
              <a:off x="3137400" y="2452680"/>
              <a:ext cx="127080" cy="504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193"/>
            <p:cNvSpPr/>
            <p:nvPr/>
          </p:nvSpPr>
          <p:spPr>
            <a:xfrm>
              <a:off x="2815560" y="2452680"/>
              <a:ext cx="278640" cy="504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CustomShape 194"/>
            <p:cNvSpPr/>
            <p:nvPr/>
          </p:nvSpPr>
          <p:spPr>
            <a:xfrm>
              <a:off x="3114720" y="2358000"/>
              <a:ext cx="115200" cy="6804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195"/>
            <p:cNvSpPr/>
            <p:nvPr/>
          </p:nvSpPr>
          <p:spPr>
            <a:xfrm>
              <a:off x="2988360" y="2336760"/>
              <a:ext cx="86040" cy="8496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196"/>
            <p:cNvSpPr/>
            <p:nvPr/>
          </p:nvSpPr>
          <p:spPr>
            <a:xfrm>
              <a:off x="3043800" y="2292480"/>
              <a:ext cx="35280" cy="1620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197"/>
            <p:cNvSpPr/>
            <p:nvPr/>
          </p:nvSpPr>
          <p:spPr>
            <a:xfrm>
              <a:off x="3119400" y="2292480"/>
              <a:ext cx="88200" cy="180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CustomShape 198"/>
            <p:cNvSpPr/>
            <p:nvPr/>
          </p:nvSpPr>
          <p:spPr>
            <a:xfrm>
              <a:off x="2846520" y="2379960"/>
              <a:ext cx="46440" cy="4608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199"/>
            <p:cNvSpPr/>
            <p:nvPr/>
          </p:nvSpPr>
          <p:spPr>
            <a:xfrm>
              <a:off x="2945880" y="2397240"/>
              <a:ext cx="10080" cy="432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CustomShape 200"/>
            <p:cNvSpPr/>
            <p:nvPr/>
          </p:nvSpPr>
          <p:spPr>
            <a:xfrm>
              <a:off x="2929320" y="2196000"/>
              <a:ext cx="360" cy="14940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201"/>
            <p:cNvSpPr/>
            <p:nvPr/>
          </p:nvSpPr>
          <p:spPr>
            <a:xfrm>
              <a:off x="2868840" y="219600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202"/>
            <p:cNvSpPr/>
            <p:nvPr/>
          </p:nvSpPr>
          <p:spPr>
            <a:xfrm>
              <a:off x="3574080" y="2431080"/>
              <a:ext cx="360" cy="2736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203"/>
            <p:cNvSpPr/>
            <p:nvPr/>
          </p:nvSpPr>
          <p:spPr>
            <a:xfrm>
              <a:off x="4234320" y="2452680"/>
              <a:ext cx="26640" cy="504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04"/>
            <p:cNvSpPr/>
            <p:nvPr/>
          </p:nvSpPr>
          <p:spPr>
            <a:xfrm>
              <a:off x="4127400" y="2372040"/>
              <a:ext cx="360" cy="4824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205"/>
            <p:cNvSpPr/>
            <p:nvPr/>
          </p:nvSpPr>
          <p:spPr>
            <a:xfrm flipH="1" flipV="1">
              <a:off x="3891240" y="2216520"/>
              <a:ext cx="461160" cy="346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206"/>
            <p:cNvSpPr/>
            <p:nvPr/>
          </p:nvSpPr>
          <p:spPr>
            <a:xfrm flipH="1" flipV="1">
              <a:off x="3956760" y="2227680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207"/>
            <p:cNvSpPr/>
            <p:nvPr/>
          </p:nvSpPr>
          <p:spPr>
            <a:xfrm>
              <a:off x="4059720" y="2336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CustomShape 208"/>
            <p:cNvSpPr/>
            <p:nvPr/>
          </p:nvSpPr>
          <p:spPr>
            <a:xfrm>
              <a:off x="4124520" y="2353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209"/>
            <p:cNvSpPr/>
            <p:nvPr/>
          </p:nvSpPr>
          <p:spPr>
            <a:xfrm>
              <a:off x="3082680" y="2321640"/>
              <a:ext cx="360" cy="396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210"/>
            <p:cNvSpPr/>
            <p:nvPr/>
          </p:nvSpPr>
          <p:spPr>
            <a:xfrm>
              <a:off x="2502360" y="2629800"/>
              <a:ext cx="325440" cy="1080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211"/>
            <p:cNvSpPr/>
            <p:nvPr/>
          </p:nvSpPr>
          <p:spPr>
            <a:xfrm>
              <a:off x="4851720" y="2629800"/>
              <a:ext cx="331560" cy="3528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CustomShape 212"/>
            <p:cNvSpPr/>
            <p:nvPr/>
          </p:nvSpPr>
          <p:spPr>
            <a:xfrm>
              <a:off x="2759400" y="2594520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CustomShape 213"/>
            <p:cNvSpPr/>
            <p:nvPr/>
          </p:nvSpPr>
          <p:spPr>
            <a:xfrm>
              <a:off x="2676960" y="2408760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" name="CustomShape 214"/>
            <p:cNvSpPr/>
            <p:nvPr/>
          </p:nvSpPr>
          <p:spPr>
            <a:xfrm>
              <a:off x="4938840" y="2306160"/>
              <a:ext cx="360" cy="8424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CustomShape 215"/>
            <p:cNvSpPr/>
            <p:nvPr/>
          </p:nvSpPr>
          <p:spPr>
            <a:xfrm>
              <a:off x="4961160" y="231480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" name="CustomShape 216"/>
            <p:cNvSpPr/>
            <p:nvPr/>
          </p:nvSpPr>
          <p:spPr>
            <a:xfrm>
              <a:off x="4054680" y="2452680"/>
              <a:ext cx="135000" cy="504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CustomShape 217"/>
            <p:cNvSpPr/>
            <p:nvPr/>
          </p:nvSpPr>
          <p:spPr>
            <a:xfrm>
              <a:off x="4064040" y="2358000"/>
              <a:ext cx="360" cy="838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CustomShape 218"/>
            <p:cNvSpPr/>
            <p:nvPr/>
          </p:nvSpPr>
          <p:spPr>
            <a:xfrm>
              <a:off x="2934000" y="2379960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219"/>
            <p:cNvSpPr/>
            <p:nvPr/>
          </p:nvSpPr>
          <p:spPr>
            <a:xfrm>
              <a:off x="3103920" y="2321640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201"/>
            <p:cNvSpPr/>
            <p:nvPr/>
          </p:nvSpPr>
          <p:spPr>
            <a:xfrm>
              <a:off x="2851695" y="219346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Line 206"/>
            <p:cNvSpPr/>
            <p:nvPr/>
          </p:nvSpPr>
          <p:spPr>
            <a:xfrm flipH="1" flipV="1">
              <a:off x="3939615" y="2222758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212"/>
            <p:cNvSpPr/>
            <p:nvPr/>
          </p:nvSpPr>
          <p:spPr>
            <a:xfrm>
              <a:off x="2742255" y="2591584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13"/>
            <p:cNvSpPr/>
            <p:nvPr/>
          </p:nvSpPr>
          <p:spPr>
            <a:xfrm>
              <a:off x="2659815" y="2404818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15"/>
            <p:cNvSpPr/>
            <p:nvPr/>
          </p:nvSpPr>
          <p:spPr>
            <a:xfrm>
              <a:off x="4944015" y="231035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18"/>
            <p:cNvSpPr/>
            <p:nvPr/>
          </p:nvSpPr>
          <p:spPr>
            <a:xfrm>
              <a:off x="2916855" y="2375862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19"/>
            <p:cNvSpPr/>
            <p:nvPr/>
          </p:nvSpPr>
          <p:spPr>
            <a:xfrm>
              <a:off x="3086775" y="2317227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3" name="Text Box 26"/>
          <p:cNvSpPr txBox="1"/>
          <p:nvPr/>
        </p:nvSpPr>
        <p:spPr>
          <a:xfrm>
            <a:off x="5231904" y="3193231"/>
            <a:ext cx="9245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s-ES_tradnl" altLang="es-ES" sz="7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FLOTA CONTROLADA</a:t>
            </a:r>
            <a:endParaRPr lang="es-ES_tradnl" altLang="es-ES" sz="7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Arial" panose="02080604020202020204" pitchFamily="34" charset="0"/>
              <a:sym typeface="+mn-ea"/>
            </a:endParaRPr>
          </a:p>
        </p:txBody>
      </p:sp>
      <p:cxnSp>
        <p:nvCxnSpPr>
          <p:cNvPr id="244" name="Elbow Connector 133"/>
          <p:cNvCxnSpPr/>
          <p:nvPr/>
        </p:nvCxnSpPr>
        <p:spPr>
          <a:xfrm rot="16200000" flipH="1">
            <a:off x="4930213" y="3376613"/>
            <a:ext cx="747396" cy="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 Box 188"/>
          <p:cNvSpPr txBox="1"/>
          <p:nvPr/>
        </p:nvSpPr>
        <p:spPr>
          <a:xfrm>
            <a:off x="8457578" y="5090822"/>
            <a:ext cx="850900" cy="198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IMPORTACIÓN</a:t>
            </a:r>
          </a:p>
        </p:txBody>
      </p:sp>
      <p:sp>
        <p:nvSpPr>
          <p:cNvPr id="305" name="269 Rectángulo redondeado"/>
          <p:cNvSpPr/>
          <p:nvPr/>
        </p:nvSpPr>
        <p:spPr bwMode="auto">
          <a:xfrm>
            <a:off x="6155353" y="4048229"/>
            <a:ext cx="1380807" cy="532899"/>
          </a:xfrm>
          <a:prstGeom prst="roundRect">
            <a:avLst/>
          </a:prstGeom>
          <a:noFill/>
          <a:ln w="317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ES_tradnl" sz="10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SGGMAR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ES_tradnl" sz="10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RHINAV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ES_tradnl" sz="10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SAO </a:t>
            </a:r>
            <a:endParaRPr kumimoji="0" lang="es-VE" sz="1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622610" y="4567496"/>
            <a:ext cx="2314868" cy="201681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1800" b="1" strike="noStrike" spc="-1">
                <a:solidFill>
                  <a:srgbClr val="FFFFFF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</a:t>
            </a:r>
          </a:p>
        </p:txBody>
      </p:sp>
      <p:pic>
        <p:nvPicPr>
          <p:cNvPr id="309" name="Imagen 2_0"/>
          <p:cNvPicPr/>
          <p:nvPr/>
        </p:nvPicPr>
        <p:blipFill>
          <a:blip r:embed="rId15"/>
          <a:stretch>
            <a:fillRect/>
          </a:stretch>
        </p:blipFill>
        <p:spPr>
          <a:xfrm>
            <a:off x="2065666" y="5141208"/>
            <a:ext cx="498906" cy="337050"/>
          </a:xfrm>
          <a:prstGeom prst="rect">
            <a:avLst/>
          </a:prstGeom>
          <a:ln w="9360">
            <a:noFill/>
          </a:ln>
        </p:spPr>
      </p:pic>
      <p:pic>
        <p:nvPicPr>
          <p:cNvPr id="312" name="Picture 14_0" descr="TRANSP_MARINO-removebg-preview"/>
          <p:cNvPicPr/>
          <p:nvPr/>
        </p:nvPicPr>
        <p:blipFill>
          <a:blip r:embed="rId16"/>
          <a:stretch>
            <a:fillRect/>
          </a:stretch>
        </p:blipFill>
        <p:spPr>
          <a:xfrm>
            <a:off x="1472006" y="6095457"/>
            <a:ext cx="994415" cy="503166"/>
          </a:xfrm>
          <a:prstGeom prst="rect">
            <a:avLst/>
          </a:prstGeom>
          <a:ln>
            <a:noFill/>
          </a:ln>
        </p:spPr>
      </p:pic>
      <p:sp>
        <p:nvSpPr>
          <p:cNvPr id="313" name="Line 10"/>
          <p:cNvSpPr/>
          <p:nvPr/>
        </p:nvSpPr>
        <p:spPr>
          <a:xfrm>
            <a:off x="611742" y="5731567"/>
            <a:ext cx="2325736" cy="0"/>
          </a:xfrm>
          <a:prstGeom prst="line">
            <a:avLst/>
          </a:prstGeom>
          <a:ln w="2556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1"/>
          <p:cNvSpPr/>
          <p:nvPr/>
        </p:nvSpPr>
        <p:spPr>
          <a:xfrm>
            <a:off x="1275025" y="5351606"/>
            <a:ext cx="1388717" cy="15418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" sz="1000" b="1" strike="noStrike" spc="-1" dirty="0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Usuario</a:t>
            </a:r>
            <a:r>
              <a:rPr lang="es-ES_tradnl" sz="1000" b="1" strike="noStrike" spc="-1" dirty="0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 Externos</a:t>
            </a:r>
            <a:endParaRPr lang="es-VE" sz="1000" b="0" strike="noStrike" spc="-1" dirty="0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315" name="CustomShape 12"/>
          <p:cNvSpPr/>
          <p:nvPr/>
        </p:nvSpPr>
        <p:spPr>
          <a:xfrm>
            <a:off x="1422761" y="5953432"/>
            <a:ext cx="1285811" cy="25123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" sz="10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Usuario</a:t>
            </a:r>
            <a:r>
              <a:rPr lang="es-ES_tradnl" sz="10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 a bordo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pic>
        <p:nvPicPr>
          <p:cNvPr id="316" name="Imagen 199_3"/>
          <p:cNvPicPr/>
          <p:nvPr/>
        </p:nvPicPr>
        <p:blipFill>
          <a:blip r:embed="rId9"/>
          <a:stretch>
            <a:fillRect/>
          </a:stretch>
        </p:blipFill>
        <p:spPr>
          <a:xfrm>
            <a:off x="1254456" y="4917652"/>
            <a:ext cx="504679" cy="371925"/>
          </a:xfrm>
          <a:prstGeom prst="rect">
            <a:avLst/>
          </a:prstGeom>
          <a:ln w="9360">
            <a:noFill/>
          </a:ln>
        </p:spPr>
      </p:pic>
      <p:pic>
        <p:nvPicPr>
          <p:cNvPr id="317" name="Picture 141_1"/>
          <p:cNvPicPr/>
          <p:nvPr/>
        </p:nvPicPr>
        <p:blipFill>
          <a:blip r:embed="rId17"/>
          <a:stretch>
            <a:fillRect/>
          </a:stretch>
        </p:blipFill>
        <p:spPr>
          <a:xfrm>
            <a:off x="2040195" y="4746339"/>
            <a:ext cx="225170" cy="222329"/>
          </a:xfrm>
          <a:prstGeom prst="rect">
            <a:avLst/>
          </a:prstGeom>
          <a:ln w="9360">
            <a:noFill/>
          </a:ln>
        </p:spPr>
      </p:pic>
      <p:sp>
        <p:nvSpPr>
          <p:cNvPr id="318" name="CustomShape 18"/>
          <p:cNvSpPr/>
          <p:nvPr/>
        </p:nvSpPr>
        <p:spPr>
          <a:xfrm>
            <a:off x="1267553" y="4569668"/>
            <a:ext cx="1292943" cy="25123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" sz="1000" b="1" strike="noStrike" spc="-1" dirty="0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Usuario</a:t>
            </a:r>
            <a:r>
              <a:rPr lang="es-ES_tradnl" sz="1000" b="1" strike="noStrike" spc="-1" dirty="0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 Internos</a:t>
            </a:r>
            <a:endParaRPr lang="es-VE" sz="1000" b="0" strike="noStrike" spc="-1" dirty="0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321" name="CustomShape 24"/>
          <p:cNvSpPr/>
          <p:nvPr/>
        </p:nvSpPr>
        <p:spPr>
          <a:xfrm rot="16200000">
            <a:off x="-210734" y="5387875"/>
            <a:ext cx="2043671" cy="375283"/>
          </a:xfrm>
          <a:prstGeom prst="rect">
            <a:avLst/>
          </a:prstGeom>
          <a:gradFill rotWithShape="0">
            <a:gsLst>
              <a:gs pos="0">
                <a:srgbClr val="710000"/>
              </a:gs>
              <a:gs pos="100000">
                <a:srgbClr val="A1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1100" b="1" strike="noStrike" spc="-1" dirty="0">
                <a:solidFill>
                  <a:srgbClr val="FFFFFF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PDV </a:t>
            </a:r>
            <a:r>
              <a:rPr lang="es-ES_tradnl" sz="1100" b="1" strike="noStrike" spc="-1" dirty="0" smtClean="0">
                <a:solidFill>
                  <a:srgbClr val="FFFFFF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MARINA</a:t>
            </a:r>
            <a:endParaRPr lang="es-ES_tradnl" sz="1100" b="1" strike="noStrike" spc="-1" dirty="0">
              <a:solidFill>
                <a:srgbClr val="FFFFFF"/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</p:txBody>
      </p:sp>
      <p:sp>
        <p:nvSpPr>
          <p:cNvPr id="326" name="Curved Up Arrow 51"/>
          <p:cNvSpPr/>
          <p:nvPr/>
        </p:nvSpPr>
        <p:spPr>
          <a:xfrm rot="1898955" flipV="1">
            <a:off x="10042977" y="969713"/>
            <a:ext cx="1738138" cy="736156"/>
          </a:xfrm>
          <a:prstGeom prst="curvedUpArrow">
            <a:avLst/>
          </a:prstGeom>
          <a:noFill/>
          <a:ln w="1905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2" name="Picture 3077_1"/>
          <p:cNvPicPr/>
          <p:nvPr/>
        </p:nvPicPr>
        <p:blipFill>
          <a:blip r:embed="rId18"/>
          <a:stretch>
            <a:fillRect/>
          </a:stretch>
        </p:blipFill>
        <p:spPr>
          <a:xfrm>
            <a:off x="2297289" y="4769971"/>
            <a:ext cx="277811" cy="267529"/>
          </a:xfrm>
          <a:prstGeom prst="rect">
            <a:avLst/>
          </a:prstGeom>
          <a:ln>
            <a:noFill/>
          </a:ln>
        </p:spPr>
      </p:pic>
      <p:cxnSp>
        <p:nvCxnSpPr>
          <p:cNvPr id="324" name="Elbow Connector 134"/>
          <p:cNvCxnSpPr>
            <a:endCxn id="203" idx="1"/>
          </p:cNvCxnSpPr>
          <p:nvPr/>
        </p:nvCxnSpPr>
        <p:spPr>
          <a:xfrm flipV="1">
            <a:off x="2955925" y="5430059"/>
            <a:ext cx="1397511" cy="301511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Elbow Connector 133"/>
          <p:cNvCxnSpPr/>
          <p:nvPr/>
        </p:nvCxnSpPr>
        <p:spPr>
          <a:xfrm rot="16200000" flipH="1">
            <a:off x="9713353" y="3297572"/>
            <a:ext cx="783828" cy="25646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772" y="1059585"/>
            <a:ext cx="1280459" cy="777873"/>
          </a:xfrm>
          <a:prstGeom prst="rect">
            <a:avLst/>
          </a:prstGeom>
        </p:spPr>
      </p:pic>
      <p:sp>
        <p:nvSpPr>
          <p:cNvPr id="327" name="269 Rectángulo redondeado"/>
          <p:cNvSpPr/>
          <p:nvPr/>
        </p:nvSpPr>
        <p:spPr bwMode="auto">
          <a:xfrm>
            <a:off x="4258889" y="4048229"/>
            <a:ext cx="1981127" cy="532899"/>
          </a:xfrm>
          <a:prstGeom prst="roundRect">
            <a:avLst/>
          </a:prstGeom>
          <a:noFill/>
          <a:ln w="317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ES_tradnl" sz="10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MÓDULO DE GESTIÓN DE PERSONAL A BORDO</a:t>
            </a:r>
            <a:endParaRPr kumimoji="0" lang="es-VE" sz="1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</a:endParaRPr>
          </a:p>
        </p:txBody>
      </p:sp>
      <p:pic>
        <p:nvPicPr>
          <p:cNvPr id="328" name="Imagen 21_2"/>
          <p:cNvPicPr/>
          <p:nvPr/>
        </p:nvPicPr>
        <p:blipFill>
          <a:blip r:embed="rId19"/>
          <a:stretch>
            <a:fillRect/>
          </a:stretch>
        </p:blipFill>
        <p:spPr>
          <a:xfrm>
            <a:off x="2971800" y="5270512"/>
            <a:ext cx="364680" cy="398160"/>
          </a:xfrm>
          <a:prstGeom prst="rect">
            <a:avLst/>
          </a:prstGeom>
          <a:ln>
            <a:noFill/>
          </a:ln>
        </p:spPr>
      </p:pic>
      <p:sp>
        <p:nvSpPr>
          <p:cNvPr id="330" name="AutoShape 6"/>
          <p:cNvSpPr/>
          <p:nvPr/>
        </p:nvSpPr>
        <p:spPr>
          <a:xfrm>
            <a:off x="253596" y="568438"/>
            <a:ext cx="3472180" cy="897891"/>
          </a:xfrm>
          <a:prstGeom prst="roundRect">
            <a:avLst>
              <a:gd name="adj" fmla="val 50000"/>
            </a:avLst>
          </a:prstGeom>
          <a:solidFill>
            <a:srgbClr val="228B22"/>
          </a:solidFill>
          <a:ln w="9525">
            <a:noFill/>
          </a:ln>
        </p:spPr>
        <p:txBody>
          <a:bodyPr lIns="89985" tIns="44992" rIns="89985" bIns="44992" anchor="ctr" anchorCtr="0"/>
          <a:lstStyle/>
          <a:p>
            <a:pPr algn="ctr" defTabSz="449580">
              <a:spcBef>
                <a:spcPts val="75"/>
              </a:spcBef>
              <a:spcAft>
                <a:spcPts val="75"/>
              </a:spcAft>
              <a:buSzPct val="100000"/>
              <a:tabLst>
                <a:tab pos="0" algn="l"/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  <a:tab pos="6739255" algn="l"/>
                <a:tab pos="7188200" algn="l"/>
                <a:tab pos="7637780" algn="l"/>
                <a:tab pos="8086725" algn="l"/>
                <a:tab pos="8536305" algn="l"/>
                <a:tab pos="8985250" algn="l"/>
                <a:tab pos="9434830" algn="l"/>
                <a:tab pos="9883775" algn="l"/>
                <a:tab pos="10333355" algn="l"/>
                <a:tab pos="10782300" algn="l"/>
              </a:tabLst>
            </a:pPr>
            <a:r>
              <a:rPr lang="es-VE" altLang="es-VE" sz="1400" dirty="0">
                <a:solidFill>
                  <a:srgbClr val="FFFFFF"/>
                </a:solidFill>
                <a:latin typeface="Arial" panose="02080604020202020204" pitchFamily="34" charset="0"/>
              </a:rPr>
              <a:t>Arquitectura Tecnológica Integrada</a:t>
            </a:r>
          </a:p>
          <a:p>
            <a:pPr algn="ctr" defTabSz="449580">
              <a:spcBef>
                <a:spcPts val="75"/>
              </a:spcBef>
              <a:spcAft>
                <a:spcPts val="75"/>
              </a:spcAft>
              <a:buSzPct val="100000"/>
              <a:tabLst>
                <a:tab pos="0" algn="l"/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  <a:tab pos="3594100" algn="l"/>
                <a:tab pos="4043680" algn="l"/>
                <a:tab pos="4492625" algn="l"/>
                <a:tab pos="4942205" algn="l"/>
                <a:tab pos="5391150" algn="l"/>
                <a:tab pos="5840730" algn="l"/>
                <a:tab pos="6289675" algn="l"/>
                <a:tab pos="6739255" algn="l"/>
                <a:tab pos="7188200" algn="l"/>
                <a:tab pos="7637780" algn="l"/>
                <a:tab pos="8086725" algn="l"/>
                <a:tab pos="8536305" algn="l"/>
                <a:tab pos="8985250" algn="l"/>
                <a:tab pos="9434830" algn="l"/>
                <a:tab pos="9883775" algn="l"/>
                <a:tab pos="10333355" algn="l"/>
                <a:tab pos="10782300" algn="l"/>
              </a:tabLst>
            </a:pPr>
            <a:r>
              <a:rPr lang="es-VE" altLang="es-VE" sz="1400" b="1" dirty="0">
                <a:solidFill>
                  <a:srgbClr val="FFFFFF"/>
                </a:solidFill>
                <a:latin typeface="Arial" panose="02080604020202020204" pitchFamily="34" charset="0"/>
              </a:rPr>
              <a:t>Proyecto </a:t>
            </a:r>
            <a:r>
              <a:rPr lang="es-VE" altLang="es-VE" sz="1400" b="1" dirty="0" smtClean="0">
                <a:solidFill>
                  <a:srgbClr val="FFFFFF"/>
                </a:solidFill>
                <a:latin typeface="Arial" panose="02080604020202020204" pitchFamily="34" charset="0"/>
              </a:rPr>
              <a:t>SIGETMAR</a:t>
            </a:r>
            <a:endParaRPr lang="es-VE" altLang="es-VE" sz="1400" b="1" dirty="0">
              <a:solidFill>
                <a:srgbClr val="FFFFFF"/>
              </a:solidFill>
              <a:latin typeface="Arial" panose="02080604020202020204" pitchFamily="34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4295800" y="4653136"/>
            <a:ext cx="3305190" cy="1553845"/>
            <a:chOff x="9411970" y="1557020"/>
            <a:chExt cx="2112060" cy="1553845"/>
          </a:xfrm>
        </p:grpSpPr>
        <p:sp>
          <p:nvSpPr>
            <p:cNvPr id="195" name="Text Box 10"/>
            <p:cNvSpPr txBox="1"/>
            <p:nvPr/>
          </p:nvSpPr>
          <p:spPr>
            <a:xfrm>
              <a:off x="9600565" y="1701165"/>
              <a:ext cx="1537970" cy="275590"/>
            </a:xfrm>
            <a:prstGeom prst="rect">
              <a:avLst/>
            </a:prstGeom>
            <a:noFill/>
            <a:ln w="12700" cmpd="sng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altLang="en-US" sz="1200">
                  <a:latin typeface="+mj-ea"/>
                  <a:cs typeface="+mj-ea"/>
                </a:rPr>
                <a:t>Nube PDVSA</a:t>
              </a:r>
            </a:p>
          </p:txBody>
        </p:sp>
        <p:sp>
          <p:nvSpPr>
            <p:cNvPr id="197" name="object 16"/>
            <p:cNvSpPr txBox="1"/>
            <p:nvPr/>
          </p:nvSpPr>
          <p:spPr>
            <a:xfrm>
              <a:off x="10313720" y="2403914"/>
              <a:ext cx="1177290" cy="2279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_tradnl" sz="1400" spc="-5" dirty="0">
                  <a:solidFill>
                    <a:schemeClr val="tx1"/>
                  </a:solidFill>
                  <a:latin typeface="Arial MT"/>
                  <a:cs typeface="Arial MT"/>
                </a:rPr>
                <a:t>Aplicaciones</a:t>
              </a:r>
            </a:p>
          </p:txBody>
        </p:sp>
        <p:pic>
          <p:nvPicPr>
            <p:cNvPr id="198" name="Picture 65" descr="layers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411970" y="2034540"/>
              <a:ext cx="1007745" cy="1007745"/>
            </a:xfrm>
            <a:prstGeom prst="rect">
              <a:avLst/>
            </a:prstGeom>
          </p:spPr>
        </p:pic>
        <p:sp>
          <p:nvSpPr>
            <p:cNvPr id="199" name="Text Box 70"/>
            <p:cNvSpPr txBox="1"/>
            <p:nvPr/>
          </p:nvSpPr>
          <p:spPr>
            <a:xfrm>
              <a:off x="10274935" y="2122805"/>
              <a:ext cx="43307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en-US" sz="1200"/>
                <a:t>BD</a:t>
              </a:r>
            </a:p>
          </p:txBody>
        </p:sp>
        <p:sp>
          <p:nvSpPr>
            <p:cNvPr id="202" name="object 16"/>
            <p:cNvSpPr txBox="1"/>
            <p:nvPr/>
          </p:nvSpPr>
          <p:spPr>
            <a:xfrm>
              <a:off x="10346740" y="2709349"/>
              <a:ext cx="1177290" cy="2279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_tradnl" sz="1400" spc="-5" dirty="0">
                  <a:solidFill>
                    <a:schemeClr val="tx1"/>
                  </a:solidFill>
                  <a:latin typeface="Arial MT"/>
                  <a:cs typeface="Arial MT"/>
                </a:rPr>
                <a:t>Capa Web</a:t>
              </a:r>
            </a:p>
          </p:txBody>
        </p:sp>
        <p:sp>
          <p:nvSpPr>
            <p:cNvPr id="203" name="Rectangles 77"/>
            <p:cNvSpPr/>
            <p:nvPr/>
          </p:nvSpPr>
          <p:spPr>
            <a:xfrm>
              <a:off x="9448800" y="1557020"/>
              <a:ext cx="1841500" cy="1553845"/>
            </a:xfrm>
            <a:prstGeom prst="rect">
              <a:avLst/>
            </a:prstGeom>
            <a:noFill/>
            <a:ln w="12700" cmpd="sng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8184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CustomShape 1"/>
          <p:cNvSpPr/>
          <p:nvPr/>
        </p:nvSpPr>
        <p:spPr>
          <a:xfrm>
            <a:off x="549720" y="2868120"/>
            <a:ext cx="2410920" cy="1107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1800" b="1" strike="noStrike" spc="-1">
                <a:solidFill>
                  <a:srgbClr val="FFFFFF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</a:t>
            </a:r>
          </a:p>
        </p:txBody>
      </p:sp>
      <p:sp>
        <p:nvSpPr>
          <p:cNvPr id="1047" name="CustomShape 2"/>
          <p:cNvSpPr/>
          <p:nvPr/>
        </p:nvSpPr>
        <p:spPr>
          <a:xfrm>
            <a:off x="6405840" y="5555160"/>
            <a:ext cx="1108800" cy="743040"/>
          </a:xfrm>
          <a:prstGeom prst="cloud">
            <a:avLst/>
          </a:prstGeom>
          <a:solidFill>
            <a:schemeClr val="bg1"/>
          </a:solidFill>
          <a:ln w="3240"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3"/>
          <p:cNvSpPr/>
          <p:nvPr/>
        </p:nvSpPr>
        <p:spPr>
          <a:xfrm>
            <a:off x="507600" y="3977280"/>
            <a:ext cx="2453760" cy="21211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1800" b="1" strike="noStrike" spc="-1">
                <a:solidFill>
                  <a:srgbClr val="FFFFFF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</a:t>
            </a:r>
          </a:p>
        </p:txBody>
      </p:sp>
      <p:pic>
        <p:nvPicPr>
          <p:cNvPr id="1049" name="Picture 7_1" descr="SAP-HANA-Cloud-Services-DBaaS-and-DWaaS"/>
          <p:cNvPicPr/>
          <p:nvPr/>
        </p:nvPicPr>
        <p:blipFill>
          <a:blip r:embed="rId2"/>
          <a:stretch>
            <a:fillRect/>
          </a:stretch>
        </p:blipFill>
        <p:spPr>
          <a:xfrm>
            <a:off x="10798200" y="5763600"/>
            <a:ext cx="793800" cy="524880"/>
          </a:xfrm>
          <a:prstGeom prst="rect">
            <a:avLst/>
          </a:prstGeom>
          <a:ln>
            <a:noFill/>
          </a:ln>
        </p:spPr>
      </p:pic>
      <p:pic>
        <p:nvPicPr>
          <p:cNvPr id="1050" name="Imagen 2_0"/>
          <p:cNvPicPr/>
          <p:nvPr/>
        </p:nvPicPr>
        <p:blipFill>
          <a:blip r:embed="rId3"/>
          <a:stretch>
            <a:fillRect/>
          </a:stretch>
        </p:blipFill>
        <p:spPr>
          <a:xfrm>
            <a:off x="2010240" y="4368600"/>
            <a:ext cx="528840" cy="528840"/>
          </a:xfrm>
          <a:prstGeom prst="rect">
            <a:avLst/>
          </a:prstGeom>
          <a:ln w="9360">
            <a:noFill/>
          </a:ln>
        </p:spPr>
      </p:pic>
      <p:sp>
        <p:nvSpPr>
          <p:cNvPr id="1051" name="CustomShape 4"/>
          <p:cNvSpPr/>
          <p:nvPr/>
        </p:nvSpPr>
        <p:spPr>
          <a:xfrm>
            <a:off x="1229760" y="2628720"/>
            <a:ext cx="1290240" cy="2577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_tradnl" sz="1100" b="1" strike="noStrike" spc="-1">
                <a:solidFill>
                  <a:srgbClr val="F8CBAD"/>
                </a:solidFill>
                <a:latin typeface="URW Gothic" panose="00000500000000000000" charset="0"/>
                <a:ea typeface="Microsoft YaHei" charset="-122"/>
                <a:cs typeface="URW Gothic" panose="00000500000000000000" charset="0"/>
              </a:rPr>
              <a:t>SIGET -MAR</a:t>
            </a:r>
          </a:p>
        </p:txBody>
      </p:sp>
      <p:pic>
        <p:nvPicPr>
          <p:cNvPr id="1052" name="Imagen 199_0"/>
          <p:cNvPicPr/>
          <p:nvPr/>
        </p:nvPicPr>
        <p:blipFill>
          <a:blip r:embed="rId4"/>
          <a:stretch>
            <a:fillRect/>
          </a:stretch>
        </p:blipFill>
        <p:spPr>
          <a:xfrm>
            <a:off x="1367280" y="4340520"/>
            <a:ext cx="556920" cy="556920"/>
          </a:xfrm>
          <a:prstGeom prst="rect">
            <a:avLst/>
          </a:prstGeom>
          <a:ln w="9360">
            <a:noFill/>
          </a:ln>
        </p:spPr>
      </p:pic>
      <p:pic>
        <p:nvPicPr>
          <p:cNvPr id="1053" name="Picture 14_0" descr="TRANSP_MARINO-removebg-preview"/>
          <p:cNvPicPr/>
          <p:nvPr/>
        </p:nvPicPr>
        <p:blipFill>
          <a:blip r:embed="rId5"/>
          <a:stretch>
            <a:fillRect/>
          </a:stretch>
        </p:blipFill>
        <p:spPr>
          <a:xfrm>
            <a:off x="1407960" y="5308920"/>
            <a:ext cx="1054080" cy="789480"/>
          </a:xfrm>
          <a:prstGeom prst="rect">
            <a:avLst/>
          </a:prstGeom>
          <a:ln>
            <a:noFill/>
          </a:ln>
        </p:spPr>
      </p:pic>
      <p:pic>
        <p:nvPicPr>
          <p:cNvPr id="1055" name="Picture 145_1"/>
          <p:cNvPicPr/>
          <p:nvPr/>
        </p:nvPicPr>
        <p:blipFill>
          <a:blip r:embed="rId6"/>
          <a:srcRect l="10136" t="16246" r="11488" b="17932"/>
          <a:stretch>
            <a:fillRect/>
          </a:stretch>
        </p:blipFill>
        <p:spPr>
          <a:xfrm>
            <a:off x="4643640" y="2169000"/>
            <a:ext cx="735480" cy="569520"/>
          </a:xfrm>
          <a:prstGeom prst="rect">
            <a:avLst/>
          </a:prstGeom>
          <a:ln>
            <a:noFill/>
          </a:ln>
        </p:spPr>
      </p:pic>
      <p:pic>
        <p:nvPicPr>
          <p:cNvPr id="1056" name="Picture 146_1"/>
          <p:cNvPicPr/>
          <p:nvPr/>
        </p:nvPicPr>
        <p:blipFill>
          <a:blip r:embed="rId6"/>
          <a:srcRect l="10136" t="16246" r="11488" b="17932"/>
          <a:stretch>
            <a:fillRect/>
          </a:stretch>
        </p:blipFill>
        <p:spPr>
          <a:xfrm>
            <a:off x="4587840" y="3423240"/>
            <a:ext cx="735840" cy="569520"/>
          </a:xfrm>
          <a:prstGeom prst="rect">
            <a:avLst/>
          </a:prstGeom>
          <a:ln>
            <a:noFill/>
          </a:ln>
        </p:spPr>
      </p:pic>
      <p:pic>
        <p:nvPicPr>
          <p:cNvPr id="1057" name="Picture 147_1"/>
          <p:cNvPicPr/>
          <p:nvPr/>
        </p:nvPicPr>
        <p:blipFill>
          <a:blip r:embed="rId7"/>
          <a:srcRect l="16310" t="16534" r="17266" b="7190"/>
          <a:stretch>
            <a:fillRect/>
          </a:stretch>
        </p:blipFill>
        <p:spPr>
          <a:xfrm>
            <a:off x="4691880" y="4340520"/>
            <a:ext cx="574920" cy="520200"/>
          </a:xfrm>
          <a:prstGeom prst="rect">
            <a:avLst/>
          </a:prstGeom>
          <a:ln>
            <a:noFill/>
          </a:ln>
        </p:spPr>
      </p:pic>
      <p:pic>
        <p:nvPicPr>
          <p:cNvPr id="1058" name="Picture 319_1"/>
          <p:cNvPicPr/>
          <p:nvPr/>
        </p:nvPicPr>
        <p:blipFill>
          <a:blip r:embed="rId6"/>
          <a:srcRect l="10136" t="16246" r="11488" b="17932"/>
          <a:stretch>
            <a:fillRect/>
          </a:stretch>
        </p:blipFill>
        <p:spPr>
          <a:xfrm>
            <a:off x="8800560" y="3406680"/>
            <a:ext cx="735480" cy="569160"/>
          </a:xfrm>
          <a:prstGeom prst="rect">
            <a:avLst/>
          </a:prstGeom>
          <a:ln>
            <a:noFill/>
          </a:ln>
        </p:spPr>
      </p:pic>
      <p:pic>
        <p:nvPicPr>
          <p:cNvPr id="1059" name="Picture 320_1"/>
          <p:cNvPicPr/>
          <p:nvPr/>
        </p:nvPicPr>
        <p:blipFill>
          <a:blip r:embed="rId6"/>
          <a:srcRect l="10136" t="16246" r="11488" b="17932"/>
          <a:stretch>
            <a:fillRect/>
          </a:stretch>
        </p:blipFill>
        <p:spPr>
          <a:xfrm>
            <a:off x="8835120" y="2169000"/>
            <a:ext cx="735480" cy="569520"/>
          </a:xfrm>
          <a:prstGeom prst="rect">
            <a:avLst/>
          </a:prstGeom>
          <a:ln>
            <a:noFill/>
          </a:ln>
        </p:spPr>
      </p:pic>
      <p:sp>
        <p:nvSpPr>
          <p:cNvPr id="1060" name="CustomShape 6"/>
          <p:cNvSpPr/>
          <p:nvPr/>
        </p:nvSpPr>
        <p:spPr>
          <a:xfrm>
            <a:off x="4126680" y="1540440"/>
            <a:ext cx="179316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_tradnl" sz="1000" b="1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CLOUD SERVICE 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</a:pPr>
            <a:r>
              <a:rPr lang="es-ES_tradnl" sz="1000" b="1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ZONA 1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061" name="CustomShape 7"/>
          <p:cNvSpPr/>
          <p:nvPr/>
        </p:nvSpPr>
        <p:spPr>
          <a:xfrm>
            <a:off x="8349615" y="1540510"/>
            <a:ext cx="1551305" cy="396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_tradnl" sz="1000" b="1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CLOUD SERVICE ZONA 2</a:t>
            </a:r>
          </a:p>
        </p:txBody>
      </p:sp>
      <p:sp>
        <p:nvSpPr>
          <p:cNvPr id="1062" name="CustomShape 8"/>
          <p:cNvSpPr/>
          <p:nvPr/>
        </p:nvSpPr>
        <p:spPr>
          <a:xfrm>
            <a:off x="8574840" y="3282120"/>
            <a:ext cx="124956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BACKEND SERVICE </a:t>
            </a:r>
          </a:p>
        </p:txBody>
      </p:sp>
      <p:sp>
        <p:nvSpPr>
          <p:cNvPr id="1063" name="CustomShape 9"/>
          <p:cNvSpPr/>
          <p:nvPr/>
        </p:nvSpPr>
        <p:spPr>
          <a:xfrm>
            <a:off x="5910480" y="2543400"/>
            <a:ext cx="2360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4" name="Picture 280_1" descr="Office-Icon-Pdvsa-Caracas"/>
          <p:cNvPicPr/>
          <p:nvPr/>
        </p:nvPicPr>
        <p:blipFill>
          <a:blip r:embed="rId8"/>
          <a:stretch>
            <a:fillRect/>
          </a:stretch>
        </p:blipFill>
        <p:spPr>
          <a:xfrm>
            <a:off x="10027800" y="55288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1065" name="Imagen 21_2"/>
          <p:cNvPicPr/>
          <p:nvPr/>
        </p:nvPicPr>
        <p:blipFill>
          <a:blip r:embed="rId9"/>
          <a:stretch>
            <a:fillRect/>
          </a:stretch>
        </p:blipFill>
        <p:spPr>
          <a:xfrm>
            <a:off x="3113280" y="5504400"/>
            <a:ext cx="364680" cy="398160"/>
          </a:xfrm>
          <a:prstGeom prst="rect">
            <a:avLst/>
          </a:prstGeom>
          <a:ln>
            <a:noFill/>
          </a:ln>
        </p:spPr>
      </p:pic>
      <p:pic>
        <p:nvPicPr>
          <p:cNvPr id="1066" name="Imagen 21_3"/>
          <p:cNvPicPr/>
          <p:nvPr/>
        </p:nvPicPr>
        <p:blipFill>
          <a:blip r:embed="rId9"/>
          <a:stretch>
            <a:fillRect/>
          </a:stretch>
        </p:blipFill>
        <p:spPr>
          <a:xfrm flipH="1">
            <a:off x="9506880" y="5509800"/>
            <a:ext cx="331200" cy="397800"/>
          </a:xfrm>
          <a:prstGeom prst="rect">
            <a:avLst/>
          </a:prstGeom>
          <a:ln>
            <a:noFill/>
          </a:ln>
        </p:spPr>
      </p:pic>
      <p:sp>
        <p:nvSpPr>
          <p:cNvPr id="1067" name="Line 10"/>
          <p:cNvSpPr/>
          <p:nvPr/>
        </p:nvSpPr>
        <p:spPr>
          <a:xfrm>
            <a:off x="507600" y="5076720"/>
            <a:ext cx="2465280" cy="0"/>
          </a:xfrm>
          <a:prstGeom prst="line">
            <a:avLst/>
          </a:prstGeom>
          <a:ln w="2556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CustomShape 11"/>
          <p:cNvSpPr/>
          <p:nvPr/>
        </p:nvSpPr>
        <p:spPr>
          <a:xfrm>
            <a:off x="1199160" y="4141800"/>
            <a:ext cx="14720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" sz="10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Usuario</a:t>
            </a:r>
            <a:r>
              <a:rPr lang="es-ES_tradnl" sz="10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 Externos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069" name="CustomShape 12"/>
          <p:cNvSpPr/>
          <p:nvPr/>
        </p:nvSpPr>
        <p:spPr>
          <a:xfrm>
            <a:off x="1355760" y="5086080"/>
            <a:ext cx="136296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" sz="10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Usuario</a:t>
            </a:r>
            <a:r>
              <a:rPr lang="es-ES_tradnl" sz="10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 a bordo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070" name="CustomShape 13"/>
          <p:cNvSpPr/>
          <p:nvPr/>
        </p:nvSpPr>
        <p:spPr>
          <a:xfrm>
            <a:off x="6519545" y="5751195"/>
            <a:ext cx="840105" cy="36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_tradnl" sz="900" b="1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INTERNET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</a:pPr>
            <a:r>
              <a:rPr lang="es-ES_tradnl" sz="900" b="1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VPN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071" name="CustomShape 14"/>
          <p:cNvSpPr/>
          <p:nvPr/>
        </p:nvSpPr>
        <p:spPr>
          <a:xfrm flipV="1">
            <a:off x="7515720" y="5912640"/>
            <a:ext cx="663480" cy="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2" name="Imagen 119_1"/>
          <p:cNvPicPr/>
          <p:nvPr/>
        </p:nvPicPr>
        <p:blipFill>
          <a:blip r:embed="rId10"/>
          <a:stretch>
            <a:fillRect/>
          </a:stretch>
        </p:blipFill>
        <p:spPr>
          <a:xfrm>
            <a:off x="8180280" y="5780880"/>
            <a:ext cx="265320" cy="265320"/>
          </a:xfrm>
          <a:prstGeom prst="rect">
            <a:avLst/>
          </a:prstGeom>
          <a:ln>
            <a:noFill/>
          </a:ln>
        </p:spPr>
      </p:pic>
      <p:sp>
        <p:nvSpPr>
          <p:cNvPr id="1073" name="CustomShape 15"/>
          <p:cNvSpPr/>
          <p:nvPr/>
        </p:nvSpPr>
        <p:spPr>
          <a:xfrm>
            <a:off x="7965720" y="5982480"/>
            <a:ext cx="656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" sz="1000" b="0" strike="noStrike" spc="-1">
                <a:solidFill>
                  <a:srgbClr val="7C7C7C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Firewall</a:t>
            </a:r>
          </a:p>
        </p:txBody>
      </p:sp>
      <p:sp>
        <p:nvSpPr>
          <p:cNvPr id="1074" name="CustomShape 16"/>
          <p:cNvSpPr/>
          <p:nvPr/>
        </p:nvSpPr>
        <p:spPr>
          <a:xfrm>
            <a:off x="8447400" y="5914080"/>
            <a:ext cx="1579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5" name="Imagen 199_3"/>
          <p:cNvPicPr/>
          <p:nvPr/>
        </p:nvPicPr>
        <p:blipFill>
          <a:blip r:embed="rId4"/>
          <a:stretch>
            <a:fillRect/>
          </a:stretch>
        </p:blipFill>
        <p:spPr>
          <a:xfrm>
            <a:off x="1191240" y="3141720"/>
            <a:ext cx="534960" cy="583560"/>
          </a:xfrm>
          <a:prstGeom prst="rect">
            <a:avLst/>
          </a:prstGeom>
          <a:ln w="9360">
            <a:noFill/>
          </a:ln>
        </p:spPr>
      </p:pic>
      <p:pic>
        <p:nvPicPr>
          <p:cNvPr id="1076" name="Picture 141_1"/>
          <p:cNvPicPr/>
          <p:nvPr/>
        </p:nvPicPr>
        <p:blipFill>
          <a:blip r:embed="rId11"/>
          <a:stretch>
            <a:fillRect/>
          </a:stretch>
        </p:blipFill>
        <p:spPr>
          <a:xfrm>
            <a:off x="2010240" y="3192120"/>
            <a:ext cx="238680" cy="348840"/>
          </a:xfrm>
          <a:prstGeom prst="rect">
            <a:avLst/>
          </a:prstGeom>
          <a:ln w="9360">
            <a:noFill/>
          </a:ln>
        </p:spPr>
      </p:pic>
      <p:sp>
        <p:nvSpPr>
          <p:cNvPr id="1077" name="CustomShape 17"/>
          <p:cNvSpPr/>
          <p:nvPr/>
        </p:nvSpPr>
        <p:spPr>
          <a:xfrm>
            <a:off x="4053240" y="2112120"/>
            <a:ext cx="1856160" cy="86076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18"/>
          <p:cNvSpPr/>
          <p:nvPr/>
        </p:nvSpPr>
        <p:spPr>
          <a:xfrm>
            <a:off x="1191240" y="2914920"/>
            <a:ext cx="137052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" sz="10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Usuario</a:t>
            </a:r>
            <a:r>
              <a:rPr lang="es-ES_tradnl" sz="10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 Internos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079" name="CustomShape 19"/>
          <p:cNvSpPr/>
          <p:nvPr/>
        </p:nvSpPr>
        <p:spPr>
          <a:xfrm rot="16200000">
            <a:off x="153720" y="4332960"/>
            <a:ext cx="1107360" cy="397800"/>
          </a:xfrm>
          <a:prstGeom prst="rect">
            <a:avLst/>
          </a:prstGeom>
          <a:gradFill rotWithShape="0">
            <a:gsLst>
              <a:gs pos="0">
                <a:srgbClr val="710000"/>
              </a:gs>
              <a:gs pos="100000">
                <a:srgbClr val="A1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1000" b="1" strike="noStrike" spc="-1">
                <a:solidFill>
                  <a:srgbClr val="FFFFFF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TERMINALES MARÍTIMOS </a:t>
            </a:r>
          </a:p>
        </p:txBody>
      </p:sp>
      <p:sp>
        <p:nvSpPr>
          <p:cNvPr id="1080" name="CustomShape 20"/>
          <p:cNvSpPr/>
          <p:nvPr/>
        </p:nvSpPr>
        <p:spPr>
          <a:xfrm rot="16200000">
            <a:off x="191160" y="5384160"/>
            <a:ext cx="1021680" cy="408600"/>
          </a:xfrm>
          <a:prstGeom prst="rect">
            <a:avLst/>
          </a:prstGeom>
          <a:gradFill rotWithShape="0">
            <a:gsLst>
              <a:gs pos="0">
                <a:srgbClr val="710000"/>
              </a:gs>
              <a:gs pos="100000">
                <a:srgbClr val="A1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1000" b="1" strike="noStrike" spc="-1">
                <a:solidFill>
                  <a:srgbClr val="FFFFFF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FLOTA DE BUQUES</a:t>
            </a:r>
          </a:p>
        </p:txBody>
      </p:sp>
      <p:sp>
        <p:nvSpPr>
          <p:cNvPr id="1081" name="CustomShape 21"/>
          <p:cNvSpPr/>
          <p:nvPr/>
        </p:nvSpPr>
        <p:spPr>
          <a:xfrm>
            <a:off x="6738840" y="1540440"/>
            <a:ext cx="714960" cy="694080"/>
          </a:xfrm>
          <a:prstGeom prst="flowChartConnector">
            <a:avLst/>
          </a:prstGeom>
          <a:gradFill rotWithShape="0"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>
            <a:solidFill>
              <a:srgbClr val="6DAC43"/>
            </a:solidFill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1082" name="CustomShape 22"/>
          <p:cNvSpPr/>
          <p:nvPr/>
        </p:nvSpPr>
        <p:spPr>
          <a:xfrm>
            <a:off x="4332605" y="3282315"/>
            <a:ext cx="1149985" cy="19621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BACKEND SERVICE 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083" name="CustomShape 23"/>
          <p:cNvSpPr/>
          <p:nvPr/>
        </p:nvSpPr>
        <p:spPr>
          <a:xfrm>
            <a:off x="6562440" y="1746720"/>
            <a:ext cx="10818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PUBLIC LOAD BALANCER</a:t>
            </a:r>
          </a:p>
        </p:txBody>
      </p:sp>
      <p:sp>
        <p:nvSpPr>
          <p:cNvPr id="1084" name="CustomShape 24"/>
          <p:cNvSpPr/>
          <p:nvPr/>
        </p:nvSpPr>
        <p:spPr>
          <a:xfrm rot="16200000">
            <a:off x="153720" y="3224160"/>
            <a:ext cx="1107360" cy="397800"/>
          </a:xfrm>
          <a:prstGeom prst="rect">
            <a:avLst/>
          </a:prstGeom>
          <a:gradFill rotWithShape="0">
            <a:gsLst>
              <a:gs pos="0">
                <a:srgbClr val="710000"/>
              </a:gs>
              <a:gs pos="100000">
                <a:srgbClr val="A1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1000" b="1" strike="noStrike" spc="-1">
                <a:solidFill>
                  <a:srgbClr val="FFFFFF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PDV MARINA</a:t>
            </a:r>
          </a:p>
        </p:txBody>
      </p:sp>
      <p:sp>
        <p:nvSpPr>
          <p:cNvPr id="1085" name="CustomShape 25"/>
          <p:cNvSpPr/>
          <p:nvPr/>
        </p:nvSpPr>
        <p:spPr>
          <a:xfrm>
            <a:off x="8272080" y="2112840"/>
            <a:ext cx="1856160" cy="86076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26"/>
          <p:cNvSpPr/>
          <p:nvPr/>
        </p:nvSpPr>
        <p:spPr>
          <a:xfrm>
            <a:off x="4063320" y="3282120"/>
            <a:ext cx="1856160" cy="7200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7" name="CustomShape 27"/>
          <p:cNvSpPr/>
          <p:nvPr/>
        </p:nvSpPr>
        <p:spPr>
          <a:xfrm>
            <a:off x="8258760" y="3282120"/>
            <a:ext cx="1856160" cy="7200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28"/>
          <p:cNvSpPr/>
          <p:nvPr/>
        </p:nvSpPr>
        <p:spPr>
          <a:xfrm>
            <a:off x="4036680" y="4078080"/>
            <a:ext cx="6717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SubNet DB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089" name="CustomShape 29"/>
          <p:cNvSpPr/>
          <p:nvPr/>
        </p:nvSpPr>
        <p:spPr>
          <a:xfrm>
            <a:off x="4070880" y="4078080"/>
            <a:ext cx="1856160" cy="86112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0" name="Picture 32_1"/>
          <p:cNvPicPr/>
          <p:nvPr/>
        </p:nvPicPr>
        <p:blipFill>
          <a:blip r:embed="rId7"/>
          <a:srcRect l="16310" t="16534" r="17266" b="7190"/>
          <a:stretch>
            <a:fillRect/>
          </a:stretch>
        </p:blipFill>
        <p:spPr>
          <a:xfrm>
            <a:off x="8892720" y="4340520"/>
            <a:ext cx="574920" cy="520200"/>
          </a:xfrm>
          <a:prstGeom prst="rect">
            <a:avLst/>
          </a:prstGeom>
          <a:ln>
            <a:noFill/>
          </a:ln>
        </p:spPr>
      </p:pic>
      <p:sp>
        <p:nvSpPr>
          <p:cNvPr id="1091" name="CustomShape 30"/>
          <p:cNvSpPr/>
          <p:nvPr/>
        </p:nvSpPr>
        <p:spPr>
          <a:xfrm>
            <a:off x="8239680" y="4082040"/>
            <a:ext cx="6721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SubNet DB</a:t>
            </a:r>
          </a:p>
        </p:txBody>
      </p:sp>
      <p:sp>
        <p:nvSpPr>
          <p:cNvPr id="1092" name="CustomShape 31"/>
          <p:cNvSpPr/>
          <p:nvPr/>
        </p:nvSpPr>
        <p:spPr>
          <a:xfrm>
            <a:off x="8271720" y="4078080"/>
            <a:ext cx="1856160" cy="86112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35"/>
          <p:cNvSpPr/>
          <p:nvPr/>
        </p:nvSpPr>
        <p:spPr>
          <a:xfrm>
            <a:off x="479376" y="2060848"/>
            <a:ext cx="2787535" cy="70643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171450" indent="-171450">
              <a:lnSpc>
                <a:spcPct val="100000"/>
              </a:lnSpc>
              <a:buFont typeface="Arial" pitchFamily="34" charset="0"/>
              <a:buChar char="•"/>
              <a:tabLst>
                <a:tab pos="0" algn="l"/>
              </a:tabLst>
            </a:pPr>
            <a:r>
              <a:rPr lang="es-ES_tradnl" sz="1000" b="0" strike="noStrike" spc="-1" dirty="0">
                <a:solidFill>
                  <a:srgbClr val="80808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Confiabilidad de la flota propia PDV </a:t>
            </a:r>
            <a:r>
              <a:rPr lang="es-ES_tradnl" sz="1000" b="0" strike="noStrike" spc="-1" dirty="0" smtClean="0">
                <a:solidFill>
                  <a:srgbClr val="80808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Marina</a:t>
            </a:r>
          </a:p>
          <a:p>
            <a:pPr marL="171450" indent="-171450">
              <a:lnSpc>
                <a:spcPct val="100000"/>
              </a:lnSpc>
              <a:buFont typeface="Arial" pitchFamily="34" charset="0"/>
              <a:buChar char="•"/>
              <a:tabLst>
                <a:tab pos="0" algn="l"/>
              </a:tabLst>
            </a:pPr>
            <a:r>
              <a:rPr lang="es-ES_tradnl" sz="1000" spc="-1" dirty="0" smtClean="0">
                <a:solidFill>
                  <a:srgbClr val="80808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Indicadores de Gestión</a:t>
            </a:r>
          </a:p>
          <a:p>
            <a:pPr marL="171450" indent="-171450">
              <a:lnSpc>
                <a:spcPct val="100000"/>
              </a:lnSpc>
              <a:buFont typeface="Arial" pitchFamily="34" charset="0"/>
              <a:buChar char="•"/>
              <a:tabLst>
                <a:tab pos="0" algn="l"/>
              </a:tabLst>
            </a:pPr>
            <a:r>
              <a:rPr lang="es-ES_tradnl" sz="1000" b="0" strike="noStrike" spc="-1" dirty="0" smtClean="0">
                <a:solidFill>
                  <a:srgbClr val="80808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Inteligencia de Negocios.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VE" sz="1000" b="0" strike="noStrike" spc="-1" dirty="0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097" name="CustomShape 36"/>
          <p:cNvSpPr/>
          <p:nvPr/>
        </p:nvSpPr>
        <p:spPr>
          <a:xfrm>
            <a:off x="3696480" y="1440000"/>
            <a:ext cx="6890760" cy="375804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37"/>
          <p:cNvSpPr/>
          <p:nvPr/>
        </p:nvSpPr>
        <p:spPr>
          <a:xfrm>
            <a:off x="4215960" y="1278360"/>
            <a:ext cx="9108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VPC Production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099" name="CustomShape 38"/>
          <p:cNvSpPr/>
          <p:nvPr/>
        </p:nvSpPr>
        <p:spPr>
          <a:xfrm>
            <a:off x="4053240" y="2691000"/>
            <a:ext cx="185652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SIGET - MAR PDVSA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00" name="CustomShape 39"/>
          <p:cNvSpPr/>
          <p:nvPr/>
        </p:nvSpPr>
        <p:spPr>
          <a:xfrm>
            <a:off x="8274600" y="2730960"/>
            <a:ext cx="185652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SIGET - MAR PDVSA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01" name="CustomShape 40"/>
          <p:cNvSpPr/>
          <p:nvPr/>
        </p:nvSpPr>
        <p:spPr>
          <a:xfrm>
            <a:off x="6756480" y="4163400"/>
            <a:ext cx="714600" cy="694080"/>
          </a:xfrm>
          <a:prstGeom prst="flowChartConnector">
            <a:avLst/>
          </a:prstGeom>
          <a:gradFill rotWithShape="0"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>
            <a:solidFill>
              <a:srgbClr val="6DAC43"/>
            </a:solidFill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1102" name="CustomShape 41"/>
          <p:cNvSpPr/>
          <p:nvPr/>
        </p:nvSpPr>
        <p:spPr>
          <a:xfrm rot="16200000">
            <a:off x="5748480" y="1122480"/>
            <a:ext cx="222480" cy="1755720"/>
          </a:xfrm>
          <a:prstGeom prst="bentConnector2">
            <a:avLst/>
          </a:prstGeom>
          <a:noFill/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42"/>
          <p:cNvSpPr/>
          <p:nvPr/>
        </p:nvSpPr>
        <p:spPr>
          <a:xfrm>
            <a:off x="7455600" y="1888200"/>
            <a:ext cx="1744560" cy="223200"/>
          </a:xfrm>
          <a:prstGeom prst="bentConnector2">
            <a:avLst/>
          </a:prstGeom>
          <a:noFill/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43"/>
          <p:cNvSpPr/>
          <p:nvPr/>
        </p:nvSpPr>
        <p:spPr>
          <a:xfrm>
            <a:off x="6581880" y="4365000"/>
            <a:ext cx="10814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PUBLIC LOAD BALANCER</a:t>
            </a:r>
          </a:p>
        </p:txBody>
      </p:sp>
      <p:sp>
        <p:nvSpPr>
          <p:cNvPr id="1105" name="CustomShape 44"/>
          <p:cNvSpPr/>
          <p:nvPr/>
        </p:nvSpPr>
        <p:spPr>
          <a:xfrm flipV="1">
            <a:off x="2879640" y="5920560"/>
            <a:ext cx="354492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Line 45"/>
          <p:cNvSpPr/>
          <p:nvPr/>
        </p:nvSpPr>
        <p:spPr>
          <a:xfrm flipH="1">
            <a:off x="7093440" y="2235240"/>
            <a:ext cx="3960" cy="298800"/>
          </a:xfrm>
          <a:prstGeom prst="line">
            <a:avLst/>
          </a:prstGeom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46"/>
          <p:cNvSpPr/>
          <p:nvPr/>
        </p:nvSpPr>
        <p:spPr>
          <a:xfrm>
            <a:off x="5897160" y="3439800"/>
            <a:ext cx="2360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CustomShape 47"/>
          <p:cNvSpPr/>
          <p:nvPr/>
        </p:nvSpPr>
        <p:spPr>
          <a:xfrm rot="5400000">
            <a:off x="6754680" y="3801240"/>
            <a:ext cx="721800" cy="1800"/>
          </a:xfrm>
          <a:prstGeom prst="bentConnector2">
            <a:avLst/>
          </a:prstGeom>
          <a:noFill/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Line 48"/>
          <p:cNvSpPr/>
          <p:nvPr/>
        </p:nvSpPr>
        <p:spPr>
          <a:xfrm flipH="1" flipV="1">
            <a:off x="5928120" y="4509360"/>
            <a:ext cx="828000" cy="1800"/>
          </a:xfrm>
          <a:prstGeom prst="line">
            <a:avLst/>
          </a:prstGeom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Line 49"/>
          <p:cNvSpPr/>
          <p:nvPr/>
        </p:nvSpPr>
        <p:spPr>
          <a:xfrm flipH="1">
            <a:off x="7472160" y="4509360"/>
            <a:ext cx="799200" cy="1800"/>
          </a:xfrm>
          <a:prstGeom prst="line">
            <a:avLst/>
          </a:prstGeom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50"/>
          <p:cNvSpPr/>
          <p:nvPr/>
        </p:nvSpPr>
        <p:spPr>
          <a:xfrm>
            <a:off x="3479760" y="1213200"/>
            <a:ext cx="7351200" cy="425556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51"/>
          <p:cNvSpPr/>
          <p:nvPr/>
        </p:nvSpPr>
        <p:spPr>
          <a:xfrm>
            <a:off x="4236480" y="1029240"/>
            <a:ext cx="91080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Region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13" name="CustomShape 52"/>
          <p:cNvSpPr/>
          <p:nvPr/>
        </p:nvSpPr>
        <p:spPr>
          <a:xfrm>
            <a:off x="4226040" y="895320"/>
            <a:ext cx="1893960" cy="19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Provider Cloud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14" name="CustomShape 53"/>
          <p:cNvSpPr/>
          <p:nvPr/>
        </p:nvSpPr>
        <p:spPr>
          <a:xfrm>
            <a:off x="3959640" y="3128040"/>
            <a:ext cx="105192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SubNet Backend</a:t>
            </a:r>
          </a:p>
        </p:txBody>
      </p:sp>
      <p:sp>
        <p:nvSpPr>
          <p:cNvPr id="1115" name="CustomShape 54"/>
          <p:cNvSpPr/>
          <p:nvPr/>
        </p:nvSpPr>
        <p:spPr>
          <a:xfrm>
            <a:off x="8184600" y="3118320"/>
            <a:ext cx="105192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SubNet Backend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16" name="CustomShape 55"/>
          <p:cNvSpPr/>
          <p:nvPr/>
        </p:nvSpPr>
        <p:spPr>
          <a:xfrm>
            <a:off x="3933360" y="1958400"/>
            <a:ext cx="105156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SubNet FrontEnd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17" name="CustomShape 56"/>
          <p:cNvSpPr/>
          <p:nvPr/>
        </p:nvSpPr>
        <p:spPr>
          <a:xfrm>
            <a:off x="8164800" y="1958400"/>
            <a:ext cx="105156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SubNet FrontEnd</a:t>
            </a:r>
          </a:p>
        </p:txBody>
      </p:sp>
      <p:sp>
        <p:nvSpPr>
          <p:cNvPr id="1118" name="CustomShape 57"/>
          <p:cNvSpPr/>
          <p:nvPr/>
        </p:nvSpPr>
        <p:spPr>
          <a:xfrm>
            <a:off x="2557440" y="6006240"/>
            <a:ext cx="108144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ES_tradnl" sz="700" b="1" strike="noStrike" spc="-1">
                <a:solidFill>
                  <a:srgbClr val="40404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HTTPS</a:t>
            </a:r>
            <a:endParaRPr lang="es-VE" sz="7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pic>
        <p:nvPicPr>
          <p:cNvPr id="1119" name="Picture 3077_1"/>
          <p:cNvPicPr/>
          <p:nvPr/>
        </p:nvPicPr>
        <p:blipFill>
          <a:blip r:embed="rId12"/>
          <a:stretch>
            <a:fillRect/>
          </a:stretch>
        </p:blipFill>
        <p:spPr>
          <a:xfrm>
            <a:off x="2282760" y="3229200"/>
            <a:ext cx="294480" cy="419760"/>
          </a:xfrm>
          <a:prstGeom prst="rect">
            <a:avLst/>
          </a:prstGeom>
          <a:ln>
            <a:noFill/>
          </a:ln>
        </p:spPr>
      </p:pic>
      <p:sp>
        <p:nvSpPr>
          <p:cNvPr id="1036" name="CustomShape 4"/>
          <p:cNvSpPr/>
          <p:nvPr/>
        </p:nvSpPr>
        <p:spPr>
          <a:xfrm rot="18143999" flipV="1">
            <a:off x="10901045" y="5131435"/>
            <a:ext cx="401320" cy="8864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3"/>
          <p:cNvSpPr/>
          <p:nvPr/>
        </p:nvSpPr>
        <p:spPr>
          <a:xfrm>
            <a:off x="887792" y="260648"/>
            <a:ext cx="10896840" cy="751104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174625" algn="ctr">
              <a:lnSpc>
                <a:spcPct val="80000"/>
              </a:lnSpc>
              <a:spcBef>
                <a:spcPts val="4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100" b="1" strike="noStrike" spc="-1" dirty="0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SOLUCIÓN TECNOLÓGICA PARA LOS PROCESOS DE OPERACIONES PARA EL TRANSPORTE MARÍTIMO</a:t>
            </a:r>
            <a:endParaRPr lang="es-VE" sz="110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74625" algn="ctr">
              <a:lnSpc>
                <a:spcPct val="80000"/>
              </a:lnSpc>
              <a:spcBef>
                <a:spcPts val="4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200" strike="noStrike" spc="-1" dirty="0" smtClean="0">
                <a:solidFill>
                  <a:srgbClr val="0070C0"/>
                </a:solidFill>
                <a:latin typeface="URW Gothic" panose="00000500000000000000" charset="0"/>
                <a:cs typeface="URW Gothic" panose="00000500000000000000" charset="0"/>
              </a:rPr>
              <a:t>Sistema Integrado de Gestión del Transporte Marítimo </a:t>
            </a:r>
            <a:r>
              <a:rPr lang="es-VE" sz="1200" b="1" strike="noStrike" spc="-1" dirty="0" smtClean="0">
                <a:solidFill>
                  <a:srgbClr val="0070C0"/>
                </a:solidFill>
                <a:latin typeface="URW Gothic" panose="00000500000000000000" charset="0"/>
                <a:cs typeface="URW Gothic" panose="00000500000000000000" charset="0"/>
              </a:rPr>
              <a:t>(</a:t>
            </a:r>
            <a:r>
              <a:rPr lang="es-VE" sz="1600" b="1" strike="noStrike" spc="-1" dirty="0" smtClean="0">
                <a:solidFill>
                  <a:srgbClr val="0070C0"/>
                </a:solidFill>
                <a:latin typeface="URW Gothic" panose="00000500000000000000" charset="0"/>
                <a:cs typeface="URW Gothic" panose="00000500000000000000" charset="0"/>
              </a:rPr>
              <a:t>SIGETMAR)</a:t>
            </a:r>
          </a:p>
          <a:p>
            <a:pPr marL="174625" algn="ctr">
              <a:lnSpc>
                <a:spcPct val="80000"/>
              </a:lnSpc>
              <a:spcBef>
                <a:spcPts val="4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600" b="1" spc="-1" dirty="0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ARQUITECTURA TECNOLÓGICA</a:t>
            </a:r>
            <a:endParaRPr lang="es-VE" sz="160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CustomShape 1"/>
          <p:cNvSpPr/>
          <p:nvPr/>
        </p:nvSpPr>
        <p:spPr>
          <a:xfrm>
            <a:off x="920115" y="656885"/>
            <a:ext cx="1065744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 dirty="0" smtClean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ALCANCE DETALLADO</a:t>
            </a:r>
            <a:endParaRPr lang="es-VE" sz="2000" b="1" strike="noStrike" spc="-1" dirty="0">
              <a:solidFill>
                <a:srgbClr val="FF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21" name="CustomShape 2"/>
          <p:cNvSpPr/>
          <p:nvPr/>
        </p:nvSpPr>
        <p:spPr>
          <a:xfrm>
            <a:off x="5760000" y="308880"/>
            <a:ext cx="6450840" cy="5346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</a:t>
            </a:r>
          </a:p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360000" y="1201103"/>
            <a:ext cx="11247120" cy="4892193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Se propone un sistema Integrado de gestión para la VP Comercio Internacional –Dirección </a:t>
            </a:r>
            <a:r>
              <a:rPr lang="es-VE" sz="1600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Gcia</a:t>
            </a: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. de Operaciones y PDV Marina Gestión y Control de flota</a:t>
            </a:r>
            <a:r>
              <a:rPr lang="es-ES_tradnl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, orientado a una arquitectura de nube</a:t>
            </a:r>
            <a:r>
              <a:rPr 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, otorgando oportunidades </a:t>
            </a:r>
            <a:r>
              <a:rPr lang="es-VE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de </a:t>
            </a:r>
            <a:r>
              <a:rPr 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actualización y mejoras  la plataforma tecnológica de Informática y telecomunicaciones .</a:t>
            </a: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Dicho sistema contempla los siguientes módulos:</a:t>
            </a:r>
          </a:p>
          <a:p>
            <a:pPr marL="800100" lvl="1" indent="-34290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+mj-lt"/>
              <a:buAutoNum type="arabicPeriod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Logística (PMDT, RFT)</a:t>
            </a:r>
          </a:p>
          <a:p>
            <a:pPr marL="800100" lvl="1" indent="-34290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+mj-lt"/>
              <a:buAutoNum type="arabicPeriod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Fletamento (UM, tanqueros)</a:t>
            </a:r>
          </a:p>
          <a:p>
            <a:pPr marL="800100" lvl="1" indent="-34290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+mj-lt"/>
              <a:buAutoNum type="arabicPeriod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Aceptación de Taqueros</a:t>
            </a:r>
          </a:p>
          <a:p>
            <a:pPr marL="800100" lvl="1" indent="-34290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+mj-lt"/>
              <a:buAutoNum type="arabicPeriod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Gestión de Tanqueros</a:t>
            </a:r>
          </a:p>
          <a:p>
            <a:pPr marL="800100" lvl="1" indent="-34290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+mj-lt"/>
              <a:buAutoNum type="arabicPeriod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Reclamos</a:t>
            </a:r>
          </a:p>
          <a:p>
            <a:pPr marL="800100" lvl="1" indent="-34290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+mj-lt"/>
              <a:buAutoNum type="arabicPeriod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Demoras</a:t>
            </a:r>
          </a:p>
          <a:p>
            <a:pPr marL="800100" lvl="1" indent="-34290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+mj-lt"/>
              <a:buAutoNum type="arabicPeriod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Módulo de Gestión de Personal a Bordo para PDV Marina</a:t>
            </a:r>
          </a:p>
          <a:p>
            <a:pPr marL="742950" lvl="1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endParaRPr lang="es-VE" sz="1600" spc="-1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endParaRPr lang="es-VE" sz="1600" b="0" strike="noStrike" spc="-1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CustomShape 1"/>
          <p:cNvSpPr/>
          <p:nvPr/>
        </p:nvSpPr>
        <p:spPr>
          <a:xfrm>
            <a:off x="920115" y="656885"/>
            <a:ext cx="1065744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pc="-1" dirty="0" smtClean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AVANCE DE ATIVIDADES</a:t>
            </a:r>
            <a:endParaRPr lang="es-VE" sz="2000" b="1" strike="noStrike" spc="-1" dirty="0">
              <a:solidFill>
                <a:srgbClr val="FF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21" name="CustomShape 2"/>
          <p:cNvSpPr/>
          <p:nvPr/>
        </p:nvSpPr>
        <p:spPr>
          <a:xfrm>
            <a:off x="5760000" y="308880"/>
            <a:ext cx="6450840" cy="5346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</a:t>
            </a:r>
          </a:p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360000" y="1044735"/>
            <a:ext cx="11247120" cy="4910455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Se realizó el análisis y la caracterización de los procesos del negocio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, </a:t>
            </a:r>
            <a:r>
              <a:rPr lang="es-VE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Levantamiento de indicadores, oportunidades de mejora de las tecnológicas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 de las Gerencias correspondientes a PDV Marina.</a:t>
            </a: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Inventario de requerimientos de equipos informáticos y </a:t>
            </a:r>
            <a:r>
              <a:rPr lang="es-ES_tradnl" sz="1600" b="0" strike="noStrike" spc="-1" dirty="0" err="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telecomunicaiones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 para la Gerencia de PDV Marina (flota y gerencias de apoyo).</a:t>
            </a: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Se realiza proceso validación de la contratación de servicio de comunicación satelital a la flota propia (en el marco del proyecto VST – PDVSA).</a:t>
            </a: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Activación de mesa de trabajo para la atención a la plataforma tecnológica de PDV Marina:</a:t>
            </a:r>
          </a:p>
          <a:p>
            <a:pPr marL="742950" lvl="1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Actualización (tablas de valoración) del </a:t>
            </a:r>
            <a:r>
              <a:rPr lang="es-ES_tradnl" sz="1600" b="1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Sistema SGGMAR (gananciales del personal a bordo).</a:t>
            </a:r>
          </a:p>
          <a:p>
            <a:pPr marL="742950" lvl="1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Actualización (personal </a:t>
            </a:r>
            <a:r>
              <a:rPr lang="es-ES_tradnl" sz="1600" spc="-1" dirty="0" err="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especilizado</a:t>
            </a:r>
            <a:r>
              <a:rPr lang="es-ES_tradnl" sz="16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) del </a:t>
            </a:r>
            <a:r>
              <a:rPr lang="es-ES_tradnl" sz="1600" b="1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Sistema RHINAV(Administración del personal marítimo).</a:t>
            </a:r>
          </a:p>
          <a:p>
            <a:pPr marL="742950" lvl="1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SAP NOMINA PR4</a:t>
            </a:r>
            <a:r>
              <a:rPr lang="es-ES_tradnl" sz="16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: Continuar con configuración de la Nomina. (</a:t>
            </a:r>
            <a:r>
              <a:rPr lang="es-ES_tradnl" sz="1600" spc="-1" dirty="0" err="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Articuar</a:t>
            </a:r>
            <a:r>
              <a:rPr lang="es-ES_tradnl" sz="16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 con las actividades que se realizan el marco del proyecto SAP Hana).</a:t>
            </a:r>
          </a:p>
          <a:p>
            <a:pPr marL="742950" lvl="1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SIGET</a:t>
            </a:r>
            <a:r>
              <a:rPr lang="es-ES_tradnl" sz="16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: Continuar con configuración de la Nomina. (en proceso de notificación y seguimiento).</a:t>
            </a:r>
          </a:p>
          <a:p>
            <a:pPr marL="742950" lvl="1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FILIP</a:t>
            </a:r>
            <a:r>
              <a:rPr lang="es-ES_tradnl" sz="16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  <a:sym typeface="+mn-ea"/>
              </a:rPr>
              <a:t>: Operativo, pero falta de acceso al personal. (en proceso de notificación y seguimiento).</a:t>
            </a:r>
            <a:endParaRPr lang="es-ES_tradnl" sz="1600" b="0" strike="noStrike" spc="-1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383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CustomShape 1"/>
          <p:cNvSpPr/>
          <p:nvPr/>
        </p:nvSpPr>
        <p:spPr>
          <a:xfrm>
            <a:off x="633095" y="872150"/>
            <a:ext cx="1065744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AVANCE DE ACTIVIDADES </a:t>
            </a:r>
          </a:p>
        </p:txBody>
      </p:sp>
      <p:sp>
        <p:nvSpPr>
          <p:cNvPr id="1121" name="CustomShape 2"/>
          <p:cNvSpPr/>
          <p:nvPr/>
        </p:nvSpPr>
        <p:spPr>
          <a:xfrm>
            <a:off x="5760000" y="308880"/>
            <a:ext cx="6450840" cy="5346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</a:t>
            </a:r>
          </a:p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360000" y="1475265"/>
            <a:ext cx="11247120" cy="417449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indent="0" algn="ctr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None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i="1" u="sng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Contratación Proyecto </a:t>
            </a:r>
            <a:r>
              <a:rPr lang="es-ES_tradnl" sz="1600" b="1" i="1" u="sng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SIGET-MAR: </a:t>
            </a:r>
          </a:p>
          <a:p>
            <a:pPr indent="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None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i="1" strike="noStrike" spc="-1" dirty="0" smtClean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 </a:t>
            </a:r>
            <a:r>
              <a:rPr lang="es-ES_tradnl" sz="1600" b="1" i="1" spc="-1" dirty="0" smtClean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Estatus de proceso de </a:t>
            </a:r>
            <a:r>
              <a:rPr lang="es-ES_tradnl" sz="1600" b="1" i="1" strike="noStrike" spc="-1" dirty="0" smtClean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Procura </a:t>
            </a:r>
            <a:r>
              <a:rPr lang="es-ES_tradnl" sz="1600" b="1" i="1" strike="noStrike" spc="-1" dirty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de equipo de radio banda marina para flota propia y personal de </a:t>
            </a:r>
            <a:r>
              <a:rPr lang="es-ES_tradnl" sz="1600" b="1" i="1" strike="noStrike" spc="-1" dirty="0" smtClean="0">
                <a:solidFill>
                  <a:srgbClr val="FF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tierra:</a:t>
            </a:r>
            <a:endParaRPr lang="es-ES_tradnl" sz="1600" b="1" i="1" strike="noStrike" spc="-1" dirty="0">
              <a:solidFill>
                <a:srgbClr val="FF0000"/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Especificaciones Técnicas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: 90% Pendiente por insumo del levantamiento.</a:t>
            </a: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Cómputos Métricos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: 90% En proceso creación del documento</a:t>
            </a: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Justificación Operacional: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 80 %</a:t>
            </a: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Plan de Trabajo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: 20% En proceso creación del documento</a:t>
            </a: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Certificación de Disponibilidad Presupuestaria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: 0% En proceso de verificación</a:t>
            </a:r>
          </a:p>
          <a:p>
            <a:pPr marL="285750" indent="-28575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Requerimiento Operacional: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 90%</a:t>
            </a:r>
          </a:p>
          <a:p>
            <a:pPr indent="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None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endParaRPr lang="es-ES_tradnl" sz="1600" b="0" strike="noStrike" spc="-1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DejaVu Sans" panose="020B0603030804020204"/>
              <a:cs typeface="URW Gothic" panose="00000500000000000000" charset="0"/>
            </a:endParaRPr>
          </a:p>
          <a:p>
            <a:pPr indent="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None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Inventario de equipos para la </a:t>
            </a:r>
            <a:r>
              <a:rPr lang="es-ES_tradnl" sz="1600" b="1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plataforma </a:t>
            </a:r>
            <a:r>
              <a:rPr lang="es-ES_tradnl" sz="1600" b="1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PDV Marina CRP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: 100%</a:t>
            </a:r>
          </a:p>
          <a:p>
            <a:pPr indent="0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SzPct val="45000"/>
              <a:buNone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sz="1600" b="1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Inventario de equipos y requerimientos de la plataforma informática para la flota propia:</a:t>
            </a:r>
            <a:r>
              <a:rPr lang="es-ES_tradnl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 100%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 de texto 5"/>
          <p:cNvSpPr txBox="1"/>
          <p:nvPr/>
        </p:nvSpPr>
        <p:spPr>
          <a:xfrm>
            <a:off x="801067" y="724634"/>
            <a:ext cx="882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VE" altLang="es-ES_tradnl" sz="2000" b="1" spc="-1" dirty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Plan de trabajo </a:t>
            </a:r>
            <a:r>
              <a:rPr lang="es-VE" altLang="es-ES_tradnl" sz="2000" b="1" spc="-1" dirty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Fase </a:t>
            </a:r>
            <a:r>
              <a:rPr lang="es-VE" altLang="es-ES_tradnl" sz="2000" b="1" spc="-1" dirty="0" smtClean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I SIGETMAR</a:t>
            </a:r>
            <a:endParaRPr lang="es-ES_tradnl" altLang="es-VE" sz="2000" b="1" spc="-1" dirty="0">
              <a:solidFill>
                <a:srgbClr val="FF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graphicFrame>
        <p:nvGraphicFramePr>
          <p:cNvPr id="2" name="Marcador de posición de contenido 1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9410903"/>
              </p:ext>
            </p:extLst>
          </p:nvPr>
        </p:nvGraphicFramePr>
        <p:xfrm>
          <a:off x="791210" y="1395095"/>
          <a:ext cx="10515600" cy="3273177"/>
        </p:xfrm>
        <a:graphic>
          <a:graphicData uri="http://schemas.openxmlformats.org/drawingml/2006/table">
            <a:tbl>
              <a:tblPr/>
              <a:tblGrid>
                <a:gridCol w="5407025"/>
                <a:gridCol w="639445"/>
                <a:gridCol w="638175"/>
                <a:gridCol w="638175"/>
                <a:gridCol w="638810"/>
                <a:gridCol w="638175"/>
                <a:gridCol w="638810"/>
                <a:gridCol w="638810"/>
                <a:gridCol w="638175"/>
              </a:tblGrid>
              <a:tr h="236855">
                <a:tc rowSpan="2"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 dirty="0" err="1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Actividades</a:t>
                      </a:r>
                      <a:endParaRPr sz="1100" b="1" i="0" dirty="0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Meses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36855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1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2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3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4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5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6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7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 fontAlgn="ctr"/>
                      <a:r>
                        <a:rPr sz="1100" b="1" i="0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</a:rPr>
                        <a:t>8 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02433"/>
                    </a:solidFill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 dirty="0" err="1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Procura</a:t>
                      </a:r>
                      <a:r>
                        <a:rPr sz="11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de </a:t>
                      </a:r>
                      <a:r>
                        <a:rPr lang="es-VE" sz="1100" b="0" i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equipos</a:t>
                      </a:r>
                      <a:r>
                        <a:rPr lang="es-VE" sz="1100" b="0" i="0" baseline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de radio para comunicación VHF</a:t>
                      </a:r>
                      <a:endParaRPr sz="1100" b="0" i="0" dirty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lang="es-VE" sz="1100" b="0" i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Documentación Básica</a:t>
                      </a:r>
                      <a:r>
                        <a:rPr lang="es-VE" sz="1100" b="0" i="0" baseline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del proyecto</a:t>
                      </a:r>
                      <a:endParaRPr sz="1100" b="0" i="0" dirty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9492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lang="es-VE" sz="1100" b="0" i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D</a:t>
                      </a:r>
                      <a:r>
                        <a:rPr sz="1100" b="0" i="0" dirty="0" err="1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iseño</a:t>
                      </a:r>
                      <a:r>
                        <a:rPr sz="1100" b="0" i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</a:t>
                      </a:r>
                      <a:r>
                        <a:rPr lang="es-VE" sz="1100" b="0" i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y  arquitectura de la solución</a:t>
                      </a:r>
                      <a:endParaRPr sz="1100" b="0" i="0" dirty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lang="es-VE" sz="1100" b="0" i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Mantenimiento</a:t>
                      </a:r>
                      <a:r>
                        <a:rPr lang="es-VE" sz="1100" b="0" i="0" baseline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de los sistema </a:t>
                      </a:r>
                      <a:endParaRPr sz="1100" b="0" i="0" dirty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lang="es-VE" sz="1100" b="0" i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Mejoras de los</a:t>
                      </a:r>
                      <a:r>
                        <a:rPr lang="es-VE" sz="1100" b="0" i="0" baseline="0" dirty="0" smtClean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sistema de la plataforma informática</a:t>
                      </a:r>
                      <a:endParaRPr sz="1100" b="0" i="0" dirty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 dirty="0" err="1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Proceso</a:t>
                      </a:r>
                      <a:r>
                        <a:rPr sz="1100" b="0" i="0" dirty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de </a:t>
                      </a:r>
                      <a:r>
                        <a:rPr sz="1100" b="0" i="0" dirty="0" err="1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implementación</a:t>
                      </a:r>
                      <a:endParaRPr sz="1100" b="0" i="0" dirty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Pruebas y certificación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525" indent="0"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Transferencia de conocimientos (capacitación)</a:t>
                      </a: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indent="0" algn="l" fontAlgn="ctr"/>
                      <a:endParaRPr sz="1100" b="0" i="0" dirty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9842" marR="9842" marT="9842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CustomShape 1"/>
          <p:cNvSpPr/>
          <p:nvPr/>
        </p:nvSpPr>
        <p:spPr>
          <a:xfrm>
            <a:off x="8517600" y="308880"/>
            <a:ext cx="3693600" cy="75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64795" indent="-264795" algn="r">
              <a:lnSpc>
                <a:spcPct val="80000"/>
              </a:lnSpc>
              <a:buClr>
                <a:srgbClr val="C00000"/>
              </a:buClr>
              <a:buFont typeface="StarSymbol"/>
              <a:buAutoNum type="alphaUcParenR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30" name="CustomShape 2"/>
          <p:cNvSpPr/>
          <p:nvPr/>
        </p:nvSpPr>
        <p:spPr>
          <a:xfrm>
            <a:off x="107395" y="478730"/>
            <a:ext cx="1132740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FF0000"/>
                </a:solidFill>
                <a:latin typeface="Calibri" panose="020F0502020204030204"/>
              </a:rPr>
              <a:t>INVENTARIO DE FLOTA</a:t>
            </a:r>
            <a:r>
              <a:rPr lang="es-ES_tradnl" altLang="es-VE" sz="2000" b="1" strike="noStrike" spc="-1">
                <a:solidFill>
                  <a:srgbClr val="FF0000"/>
                </a:solidFill>
                <a:latin typeface="Calibri" panose="020F0502020204030204"/>
              </a:rPr>
              <a:t> BUQUE</a:t>
            </a:r>
          </a:p>
        </p:txBody>
      </p:sp>
      <p:graphicFrame>
        <p:nvGraphicFramePr>
          <p:cNvPr id="128" name="Table 3"/>
          <p:cNvGraphicFramePr/>
          <p:nvPr>
            <p:extLst>
              <p:ext uri="{D42A27DB-BD31-4B8C-83A1-F6EECF244321}">
                <p14:modId xmlns:p14="http://schemas.microsoft.com/office/powerpoint/2010/main" val="485375713"/>
              </p:ext>
            </p:extLst>
          </p:nvPr>
        </p:nvGraphicFramePr>
        <p:xfrm>
          <a:off x="468630" y="956300"/>
          <a:ext cx="11335385" cy="3192780"/>
        </p:xfrm>
        <a:graphic>
          <a:graphicData uri="http://schemas.openxmlformats.org/drawingml/2006/table">
            <a:tbl>
              <a:tblPr/>
              <a:tblGrid>
                <a:gridCol w="1544320"/>
                <a:gridCol w="1593215"/>
                <a:gridCol w="1221740"/>
                <a:gridCol w="1247140"/>
                <a:gridCol w="1623695"/>
                <a:gridCol w="1085215"/>
                <a:gridCol w="1376680"/>
                <a:gridCol w="1643380"/>
              </a:tblGrid>
              <a:tr h="412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 dirty="0">
                          <a:solidFill>
                            <a:srgbClr val="000000"/>
                          </a:solidFill>
                          <a:latin typeface="URW Gothic" panose="00000500000000000000" charset="0"/>
                          <a:cs typeface="URW Gothic" panose="00000500000000000000" charset="0"/>
                        </a:rPr>
                        <a:t>FLOTA BUQUE TANQUE</a:t>
                      </a: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URW Gothic" panose="00000500000000000000" charset="0"/>
                          <a:cs typeface="URW Gothic" panose="00000500000000000000" charset="0"/>
                        </a:rPr>
                        <a:t>ESTADO DEL BUQUE</a:t>
                      </a: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URW Gothic" panose="00000500000000000000" charset="0"/>
                          <a:cs typeface="URW Gothic" panose="00000500000000000000" charset="0"/>
                        </a:rPr>
                        <a:t>BATERIAS DE RESPETO DE RADIO VHF</a:t>
                      </a: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URW Gothic" panose="00000500000000000000" charset="0"/>
                          <a:cs typeface="URW Gothic" panose="00000500000000000000" charset="0"/>
                        </a:rPr>
                        <a:t>BATERIAS DE RESPETO DE RADIO UHF</a:t>
                      </a: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URW Gothic" panose="00000500000000000000" charset="0"/>
                          <a:cs typeface="URW Gothic" panose="00000500000000000000" charset="0"/>
                        </a:rPr>
                        <a:t>CARGADORES DE BATERIAS DE RADIO VHF/UHF EXTRAS </a:t>
                      </a: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URW Gothic" panose="00000500000000000000" charset="0"/>
                          <a:cs typeface="URW Gothic" panose="00000500000000000000" charset="0"/>
                        </a:rPr>
                        <a:t>MANOS LIBRES DE RADIO UHF </a:t>
                      </a: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URW Gothic" panose="00000500000000000000" charset="0"/>
                          <a:cs typeface="URW Gothic" panose="00000500000000000000" charset="0"/>
                        </a:rPr>
                        <a:t>RADIO PORTATIL BANDA MARINA UHF </a:t>
                      </a: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URW Gothic" panose="00000500000000000000" charset="0"/>
                          <a:cs typeface="URW Gothic" panose="00000500000000000000" charset="0"/>
                        </a:rPr>
                        <a:t>RADIO PORTÁTIL BANDA MARINA VHF EMERGENCIA</a:t>
                      </a: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TEREPAIMA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OPERATIVO 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6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8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8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PARAMACONI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YARE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TAMANACO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OREO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KIRA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RIO APURE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OPERATIVO 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6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8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8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</a:tr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RIO CARONI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 dirty="0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 dirty="0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ORINOCO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 dirty="0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 dirty="0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1" name="Table 3"/>
          <p:cNvGraphicFramePr/>
          <p:nvPr>
            <p:extLst>
              <p:ext uri="{D42A27DB-BD31-4B8C-83A1-F6EECF244321}">
                <p14:modId xmlns:p14="http://schemas.microsoft.com/office/powerpoint/2010/main" val="3216826653"/>
              </p:ext>
            </p:extLst>
          </p:nvPr>
        </p:nvGraphicFramePr>
        <p:xfrm>
          <a:off x="468630" y="4193500"/>
          <a:ext cx="11323320" cy="2115820"/>
        </p:xfrm>
        <a:graphic>
          <a:graphicData uri="http://schemas.openxmlformats.org/drawingml/2006/table">
            <a:tbl>
              <a:tblPr/>
              <a:tblGrid>
                <a:gridCol w="1595755"/>
                <a:gridCol w="1540510"/>
                <a:gridCol w="1220470"/>
                <a:gridCol w="1262380"/>
                <a:gridCol w="1621155"/>
                <a:gridCol w="1083945"/>
                <a:gridCol w="1400810"/>
                <a:gridCol w="1598295"/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 dirty="0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MANUELA SAENZ</a:t>
                      </a:r>
                      <a:endParaRPr lang="es-VE" sz="900" b="0" strike="noStrike" spc="-1" dirty="0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41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LUISA CACERES DE ARISMENDI 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NEGRA HIPOLITA 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3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TESEO 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OPERATIVO 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 dirty="0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6</a:t>
                      </a:r>
                      <a:endParaRPr lang="es-VE" sz="900" b="0" strike="noStrike" spc="-1" dirty="0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8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8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C99"/>
                    </a:solidFill>
                  </a:tcPr>
                </a:tc>
              </a:tr>
              <a:tr h="278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HERO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 dirty="0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 dirty="0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ZEUS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i="1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NEREO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NO OPERATIVO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0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2</a:t>
                      </a:r>
                      <a:endParaRPr lang="es-VE" sz="900" b="0" strike="noStrike" spc="-1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900" b="0" strike="noStrike" spc="-1" dirty="0">
                          <a:solidFill>
                            <a:srgbClr val="333333"/>
                          </a:solidFill>
                          <a:latin typeface="Calibri" panose="020F0502020204030204"/>
                        </a:rPr>
                        <a:t>1</a:t>
                      </a:r>
                      <a:endParaRPr lang="es-VE" sz="900" b="0" strike="noStrike" spc="-1" dirty="0">
                        <a:latin typeface="Arial" panose="020B0604020202020204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Imagen 55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160" cy="6846480"/>
          </a:xfrm>
          <a:prstGeom prst="rect">
            <a:avLst/>
          </a:prstGeom>
          <a:ln w="0">
            <a:noFill/>
          </a:ln>
        </p:spPr>
      </p:pic>
      <p:pic>
        <p:nvPicPr>
          <p:cNvPr id="556" name="Imagen 555"/>
          <p:cNvPicPr/>
          <p:nvPr/>
        </p:nvPicPr>
        <p:blipFill>
          <a:blip r:embed="rId3"/>
          <a:stretch>
            <a:fillRect/>
          </a:stretch>
        </p:blipFill>
        <p:spPr>
          <a:xfrm>
            <a:off x="4718520" y="3241440"/>
            <a:ext cx="2391840" cy="299520"/>
          </a:xfrm>
          <a:prstGeom prst="rect">
            <a:avLst/>
          </a:prstGeom>
          <a:ln w="0">
            <a:noFill/>
          </a:ln>
        </p:spPr>
      </p:pic>
      <p:pic>
        <p:nvPicPr>
          <p:cNvPr id="557" name="Imagen 556"/>
          <p:cNvPicPr/>
          <p:nvPr/>
        </p:nvPicPr>
        <p:blipFill>
          <a:blip r:embed="rId4"/>
          <a:stretch>
            <a:fillRect/>
          </a:stretch>
        </p:blipFill>
        <p:spPr>
          <a:xfrm>
            <a:off x="5304240" y="0"/>
            <a:ext cx="4774320" cy="3060360"/>
          </a:xfrm>
          <a:prstGeom prst="rect">
            <a:avLst/>
          </a:prstGeom>
          <a:ln w="0">
            <a:noFill/>
          </a:ln>
        </p:spPr>
      </p:pic>
      <p:sp>
        <p:nvSpPr>
          <p:cNvPr id="558" name="Rectángulo 557"/>
          <p:cNvSpPr/>
          <p:nvPr/>
        </p:nvSpPr>
        <p:spPr>
          <a:xfrm>
            <a:off x="2422393" y="2951280"/>
            <a:ext cx="6881495" cy="2346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t">
            <a:spAutoFit/>
          </a:bodyPr>
          <a:lstStyle/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3600" b="1" strike="noStrike" spc="-1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PROCESO GENERAL</a:t>
            </a:r>
            <a:endParaRPr lang="es-VE" sz="36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endParaRPr lang="es-VE" sz="36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ES" sz="3600" b="1" strike="noStrike" spc="-1">
                <a:solidFill>
                  <a:srgbClr val="7F7F7F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VICEPRESIDENCIA DE </a:t>
            </a:r>
            <a:endParaRPr lang="es-VE" sz="36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ES" sz="3600" b="1" strike="noStrike" spc="-1">
                <a:solidFill>
                  <a:srgbClr val="7F7F7F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COMERCIO INTERNACIONAL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Picture 113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160" cy="6846480"/>
          </a:xfrm>
          <a:prstGeom prst="rect">
            <a:avLst/>
          </a:prstGeom>
          <a:ln>
            <a:noFill/>
          </a:ln>
        </p:spPr>
      </p:pic>
      <p:pic>
        <p:nvPicPr>
          <p:cNvPr id="1132" name="Picture 11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18520" y="3241440"/>
            <a:ext cx="2391840" cy="299520"/>
          </a:xfrm>
          <a:prstGeom prst="rect">
            <a:avLst/>
          </a:prstGeom>
          <a:ln>
            <a:noFill/>
          </a:ln>
        </p:spPr>
      </p:pic>
      <p:pic>
        <p:nvPicPr>
          <p:cNvPr id="1133" name="Picture 1132"/>
          <p:cNvPicPr/>
          <p:nvPr/>
        </p:nvPicPr>
        <p:blipFill>
          <a:blip r:embed="rId4"/>
          <a:stretch>
            <a:fillRect/>
          </a:stretch>
        </p:blipFill>
        <p:spPr>
          <a:xfrm>
            <a:off x="5304240" y="0"/>
            <a:ext cx="4774320" cy="3060360"/>
          </a:xfrm>
          <a:prstGeom prst="rect">
            <a:avLst/>
          </a:prstGeom>
          <a:ln>
            <a:noFill/>
          </a:ln>
        </p:spPr>
      </p:pic>
      <p:sp>
        <p:nvSpPr>
          <p:cNvPr id="1134" name="CustomShape 1"/>
          <p:cNvSpPr/>
          <p:nvPr/>
        </p:nvSpPr>
        <p:spPr>
          <a:xfrm>
            <a:off x="574478" y="2708920"/>
            <a:ext cx="10297144" cy="273113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6000" b="1" strike="noStrike" spc="-1" dirty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PROCESO</a:t>
            </a:r>
            <a:endParaRPr lang="es-VE" sz="6000" b="0" strike="noStrike" spc="-1" dirty="0">
              <a:latin typeface="URW Gothic" panose="00000500000000000000" charset="0"/>
              <a:cs typeface="URW Gothic" panose="00000500000000000000" charset="0"/>
            </a:endParaRP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ES" sz="36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Recuperación y Optimización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de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la </a:t>
            </a:r>
            <a:r>
              <a:rPr lang="en-US" sz="36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plataforma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URW Gothic" panose="00000500000000000000" charset="0"/>
              <a:cs typeface="URW Gothic" panose="00000500000000000000" charset="0"/>
              <a:sym typeface="+mn-ea"/>
            </a:endParaRP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n-US" sz="36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tecnol</a:t>
            </a:r>
            <a:r>
              <a:rPr lang="es-ES_tradnl" altLang="en-US" sz="36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ó</a:t>
            </a:r>
            <a:r>
              <a:rPr lang="en-US" sz="36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gica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6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para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600" dirty="0" err="1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las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600" dirty="0" err="1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Operaciones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en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T</a:t>
            </a:r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erminales de Embarques Marítimos.</a:t>
            </a:r>
            <a:endParaRPr lang="es-VE" sz="5400" b="0" strike="noStrike" spc="-1" dirty="0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35" name="CustomShape 2"/>
          <p:cNvSpPr/>
          <p:nvPr/>
        </p:nvSpPr>
        <p:spPr>
          <a:xfrm>
            <a:off x="288720" y="6244200"/>
            <a:ext cx="3582670" cy="4152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VE" sz="2100" b="1" strike="noStrike" spc="-1">
                <a:solidFill>
                  <a:srgbClr val="C9211E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Consultor AIT:</a:t>
            </a:r>
            <a:r>
              <a:rPr lang="es-VE" sz="2100" b="0" strike="noStrike" spc="-1">
                <a:solidFill>
                  <a:srgbClr val="000000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 Yeselen Ron</a:t>
            </a:r>
            <a:endParaRPr lang="es-VE" sz="21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47328" y="5255376"/>
            <a:ext cx="12140832" cy="981936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449580" algn="ctr"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Sistema </a:t>
            </a:r>
            <a:r>
              <a:rPr lang="es-VE" sz="2800" b="1" spc="-1" dirty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Integrado de Gestión </a:t>
            </a: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para los Terminales de Embarques</a:t>
            </a:r>
          </a:p>
          <a:p>
            <a:pPr marL="449580" algn="ctr"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(SIGET-EMB)</a:t>
            </a:r>
            <a:endParaRPr lang="es-VE" sz="2800" b="1" spc="-1" dirty="0">
              <a:solidFill>
                <a:srgbClr val="C9211E"/>
              </a:solidFill>
              <a:latin typeface="URW Gothic" panose="00000500000000000000" charset="0"/>
              <a:ea typeface="Times New Roman" panose="02020603050405020304"/>
              <a:cs typeface="URW Gothic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 rot="5400000">
            <a:off x="5938200" y="5659835"/>
            <a:ext cx="509400" cy="576000"/>
          </a:xfrm>
          <a:custGeom>
            <a:avLst/>
            <a:gdLst/>
            <a:ahLst/>
            <a:cxnLst/>
            <a:rect l="0" t="0" r="r" b="b"/>
            <a:pathLst>
              <a:path w="1417" h="1601">
                <a:moveTo>
                  <a:pt x="1416" y="400"/>
                </a:moveTo>
                <a:lnTo>
                  <a:pt x="449" y="400"/>
                </a:lnTo>
                <a:lnTo>
                  <a:pt x="449" y="0"/>
                </a:lnTo>
                <a:lnTo>
                  <a:pt x="0" y="800"/>
                </a:lnTo>
                <a:lnTo>
                  <a:pt x="449" y="1600"/>
                </a:lnTo>
                <a:lnTo>
                  <a:pt x="449" y="1200"/>
                </a:lnTo>
                <a:lnTo>
                  <a:pt x="1416" y="1200"/>
                </a:lnTo>
                <a:lnTo>
                  <a:pt x="1416" y="400"/>
                </a:lnTo>
              </a:path>
            </a:pathLst>
          </a:custGeom>
          <a:solidFill>
            <a:srgbClr val="EEECE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37" name="CustomShape 2"/>
          <p:cNvSpPr/>
          <p:nvPr/>
        </p:nvSpPr>
        <p:spPr>
          <a:xfrm>
            <a:off x="2325240" y="2921675"/>
            <a:ext cx="7727760" cy="1417680"/>
          </a:xfrm>
          <a:custGeom>
            <a:avLst/>
            <a:gdLst/>
            <a:ahLst/>
            <a:cxnLst/>
            <a:rect l="0" t="0" r="r" b="b"/>
            <a:pathLst>
              <a:path w="21468" h="3940">
                <a:moveTo>
                  <a:pt x="656" y="0"/>
                </a:moveTo>
                <a:lnTo>
                  <a:pt x="657" y="0"/>
                </a:lnTo>
                <a:cubicBezTo>
                  <a:pt x="541" y="0"/>
                  <a:pt x="428" y="30"/>
                  <a:pt x="328" y="88"/>
                </a:cubicBezTo>
                <a:cubicBezTo>
                  <a:pt x="228" y="146"/>
                  <a:pt x="146" y="228"/>
                  <a:pt x="88" y="328"/>
                </a:cubicBezTo>
                <a:cubicBezTo>
                  <a:pt x="30" y="428"/>
                  <a:pt x="0" y="541"/>
                  <a:pt x="0" y="657"/>
                </a:cubicBezTo>
                <a:lnTo>
                  <a:pt x="0" y="3282"/>
                </a:lnTo>
                <a:lnTo>
                  <a:pt x="0" y="3283"/>
                </a:lnTo>
                <a:cubicBezTo>
                  <a:pt x="0" y="3398"/>
                  <a:pt x="30" y="3511"/>
                  <a:pt x="88" y="3611"/>
                </a:cubicBezTo>
                <a:cubicBezTo>
                  <a:pt x="146" y="3711"/>
                  <a:pt x="228" y="3793"/>
                  <a:pt x="328" y="3851"/>
                </a:cubicBezTo>
                <a:cubicBezTo>
                  <a:pt x="428" y="3909"/>
                  <a:pt x="541" y="3939"/>
                  <a:pt x="657" y="3939"/>
                </a:cubicBezTo>
                <a:lnTo>
                  <a:pt x="20810" y="3939"/>
                </a:lnTo>
                <a:lnTo>
                  <a:pt x="20811" y="3939"/>
                </a:lnTo>
                <a:cubicBezTo>
                  <a:pt x="20926" y="3939"/>
                  <a:pt x="21039" y="3909"/>
                  <a:pt x="21139" y="3851"/>
                </a:cubicBezTo>
                <a:cubicBezTo>
                  <a:pt x="21239" y="3793"/>
                  <a:pt x="21321" y="3711"/>
                  <a:pt x="21379" y="3611"/>
                </a:cubicBezTo>
                <a:cubicBezTo>
                  <a:pt x="21437" y="3511"/>
                  <a:pt x="21467" y="3398"/>
                  <a:pt x="21467" y="3283"/>
                </a:cubicBezTo>
                <a:lnTo>
                  <a:pt x="21467" y="656"/>
                </a:lnTo>
                <a:lnTo>
                  <a:pt x="21467" y="657"/>
                </a:lnTo>
                <a:lnTo>
                  <a:pt x="21467" y="657"/>
                </a:lnTo>
                <a:cubicBezTo>
                  <a:pt x="21467" y="541"/>
                  <a:pt x="21437" y="428"/>
                  <a:pt x="21379" y="328"/>
                </a:cubicBezTo>
                <a:cubicBezTo>
                  <a:pt x="21321" y="228"/>
                  <a:pt x="21239" y="146"/>
                  <a:pt x="21139" y="88"/>
                </a:cubicBezTo>
                <a:cubicBezTo>
                  <a:pt x="21039" y="30"/>
                  <a:pt x="20926" y="0"/>
                  <a:pt x="20811" y="0"/>
                </a:cubicBezTo>
                <a:lnTo>
                  <a:pt x="656" y="0"/>
                </a:lnTo>
              </a:path>
            </a:pathLst>
          </a:custGeom>
          <a:solidFill>
            <a:srgbClr val="99CCFF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62640" tIns="31320" rIns="62640" bIns="3132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PROCESOS MEDULARES TERMINALES</a:t>
            </a:r>
          </a:p>
        </p:txBody>
      </p:sp>
      <p:sp>
        <p:nvSpPr>
          <p:cNvPr id="1138" name="CustomShape 3"/>
          <p:cNvSpPr/>
          <p:nvPr/>
        </p:nvSpPr>
        <p:spPr>
          <a:xfrm>
            <a:off x="2290710" y="1023970"/>
            <a:ext cx="7718760" cy="3695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2640" tIns="31320" rIns="62640" bIns="31320">
            <a:sp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MAPA DE PROCESOS</a:t>
            </a:r>
            <a:r>
              <a:rPr lang="es-ES_tradnl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 GESTIÓN </a:t>
            </a:r>
            <a:r>
              <a:rPr lang="es-VE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TERMINALES</a:t>
            </a:r>
          </a:p>
        </p:txBody>
      </p:sp>
      <p:sp>
        <p:nvSpPr>
          <p:cNvPr id="1139" name="CustomShape 4"/>
          <p:cNvSpPr/>
          <p:nvPr/>
        </p:nvSpPr>
        <p:spPr>
          <a:xfrm>
            <a:off x="10146665" y="1532890"/>
            <a:ext cx="1745615" cy="592455"/>
          </a:xfrm>
          <a:custGeom>
            <a:avLst/>
            <a:gdLst/>
            <a:ahLst/>
            <a:cxnLst/>
            <a:rect l="0" t="0" r="r" b="b"/>
            <a:pathLst>
              <a:path w="4535" h="1417">
                <a:moveTo>
                  <a:pt x="236" y="0"/>
                </a:moveTo>
                <a:lnTo>
                  <a:pt x="236" y="0"/>
                </a:lnTo>
                <a:cubicBezTo>
                  <a:pt x="195" y="0"/>
                  <a:pt x="154" y="11"/>
                  <a:pt x="118" y="32"/>
                </a:cubicBezTo>
                <a:cubicBezTo>
                  <a:pt x="82" y="52"/>
                  <a:pt x="52" y="82"/>
                  <a:pt x="32" y="118"/>
                </a:cubicBezTo>
                <a:cubicBezTo>
                  <a:pt x="11" y="154"/>
                  <a:pt x="0" y="195"/>
                  <a:pt x="0" y="236"/>
                </a:cubicBezTo>
                <a:lnTo>
                  <a:pt x="0" y="1180"/>
                </a:lnTo>
                <a:lnTo>
                  <a:pt x="0" y="1180"/>
                </a:lnTo>
                <a:cubicBezTo>
                  <a:pt x="0" y="1221"/>
                  <a:pt x="11" y="1262"/>
                  <a:pt x="32" y="1298"/>
                </a:cubicBezTo>
                <a:cubicBezTo>
                  <a:pt x="52" y="1334"/>
                  <a:pt x="82" y="1364"/>
                  <a:pt x="118" y="1384"/>
                </a:cubicBezTo>
                <a:cubicBezTo>
                  <a:pt x="154" y="1405"/>
                  <a:pt x="195" y="1416"/>
                  <a:pt x="236" y="1416"/>
                </a:cubicBezTo>
                <a:lnTo>
                  <a:pt x="4298" y="1416"/>
                </a:lnTo>
                <a:lnTo>
                  <a:pt x="4298" y="1416"/>
                </a:lnTo>
                <a:cubicBezTo>
                  <a:pt x="4339" y="1416"/>
                  <a:pt x="4380" y="1405"/>
                  <a:pt x="4416" y="1384"/>
                </a:cubicBezTo>
                <a:cubicBezTo>
                  <a:pt x="4452" y="1364"/>
                  <a:pt x="4482" y="1334"/>
                  <a:pt x="4502" y="1298"/>
                </a:cubicBezTo>
                <a:cubicBezTo>
                  <a:pt x="4523" y="1262"/>
                  <a:pt x="4534" y="1221"/>
                  <a:pt x="4534" y="1180"/>
                </a:cubicBezTo>
                <a:lnTo>
                  <a:pt x="4534" y="236"/>
                </a:lnTo>
                <a:lnTo>
                  <a:pt x="4534" y="236"/>
                </a:lnTo>
                <a:lnTo>
                  <a:pt x="4534" y="236"/>
                </a:lnTo>
                <a:cubicBezTo>
                  <a:pt x="4534" y="195"/>
                  <a:pt x="4523" y="154"/>
                  <a:pt x="4502" y="118"/>
                </a:cubicBezTo>
                <a:cubicBezTo>
                  <a:pt x="4482" y="82"/>
                  <a:pt x="4452" y="52"/>
                  <a:pt x="4416" y="32"/>
                </a:cubicBezTo>
                <a:cubicBezTo>
                  <a:pt x="4380" y="11"/>
                  <a:pt x="4339" y="0"/>
                  <a:pt x="4298" y="0"/>
                </a:cubicBezTo>
                <a:lnTo>
                  <a:pt x="236" y="0"/>
                </a:lnTo>
              </a:path>
            </a:pathLst>
          </a:custGeom>
          <a:solidFill>
            <a:srgbClr val="A5002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62640" tIns="31320" rIns="62640" bIns="31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1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SALIDA</a:t>
            </a:r>
          </a:p>
        </p:txBody>
      </p:sp>
      <p:sp>
        <p:nvSpPr>
          <p:cNvPr id="1140" name="CustomShape 5"/>
          <p:cNvSpPr/>
          <p:nvPr/>
        </p:nvSpPr>
        <p:spPr>
          <a:xfrm>
            <a:off x="492125" y="1531620"/>
            <a:ext cx="1767840" cy="678815"/>
          </a:xfrm>
          <a:custGeom>
            <a:avLst/>
            <a:gdLst/>
            <a:ahLst/>
            <a:cxnLst/>
            <a:rect l="0" t="0" r="r" b="b"/>
            <a:pathLst>
              <a:path w="4535" h="1417">
                <a:moveTo>
                  <a:pt x="236" y="0"/>
                </a:moveTo>
                <a:lnTo>
                  <a:pt x="236" y="0"/>
                </a:lnTo>
                <a:cubicBezTo>
                  <a:pt x="195" y="0"/>
                  <a:pt x="154" y="11"/>
                  <a:pt x="118" y="32"/>
                </a:cubicBezTo>
                <a:cubicBezTo>
                  <a:pt x="82" y="52"/>
                  <a:pt x="52" y="82"/>
                  <a:pt x="32" y="118"/>
                </a:cubicBezTo>
                <a:cubicBezTo>
                  <a:pt x="11" y="154"/>
                  <a:pt x="0" y="195"/>
                  <a:pt x="0" y="236"/>
                </a:cubicBezTo>
                <a:lnTo>
                  <a:pt x="0" y="1180"/>
                </a:lnTo>
                <a:lnTo>
                  <a:pt x="0" y="1180"/>
                </a:lnTo>
                <a:cubicBezTo>
                  <a:pt x="0" y="1221"/>
                  <a:pt x="11" y="1262"/>
                  <a:pt x="32" y="1298"/>
                </a:cubicBezTo>
                <a:cubicBezTo>
                  <a:pt x="52" y="1334"/>
                  <a:pt x="82" y="1364"/>
                  <a:pt x="118" y="1384"/>
                </a:cubicBezTo>
                <a:cubicBezTo>
                  <a:pt x="154" y="1405"/>
                  <a:pt x="195" y="1416"/>
                  <a:pt x="236" y="1416"/>
                </a:cubicBezTo>
                <a:lnTo>
                  <a:pt x="4298" y="1416"/>
                </a:lnTo>
                <a:lnTo>
                  <a:pt x="4298" y="1416"/>
                </a:lnTo>
                <a:cubicBezTo>
                  <a:pt x="4339" y="1416"/>
                  <a:pt x="4380" y="1405"/>
                  <a:pt x="4416" y="1384"/>
                </a:cubicBezTo>
                <a:cubicBezTo>
                  <a:pt x="4452" y="1364"/>
                  <a:pt x="4482" y="1334"/>
                  <a:pt x="4502" y="1298"/>
                </a:cubicBezTo>
                <a:cubicBezTo>
                  <a:pt x="4523" y="1262"/>
                  <a:pt x="4534" y="1221"/>
                  <a:pt x="4534" y="1180"/>
                </a:cubicBezTo>
                <a:lnTo>
                  <a:pt x="4534" y="236"/>
                </a:lnTo>
                <a:lnTo>
                  <a:pt x="4534" y="236"/>
                </a:lnTo>
                <a:lnTo>
                  <a:pt x="4534" y="236"/>
                </a:lnTo>
                <a:cubicBezTo>
                  <a:pt x="4534" y="195"/>
                  <a:pt x="4523" y="154"/>
                  <a:pt x="4502" y="118"/>
                </a:cubicBezTo>
                <a:cubicBezTo>
                  <a:pt x="4482" y="82"/>
                  <a:pt x="4452" y="52"/>
                  <a:pt x="4416" y="32"/>
                </a:cubicBezTo>
                <a:cubicBezTo>
                  <a:pt x="4380" y="11"/>
                  <a:pt x="4339" y="0"/>
                  <a:pt x="4298" y="0"/>
                </a:cubicBezTo>
                <a:lnTo>
                  <a:pt x="236" y="0"/>
                </a:lnTo>
              </a:path>
            </a:pathLst>
          </a:custGeom>
          <a:solidFill>
            <a:srgbClr val="A5002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62640" tIns="31320" rIns="62640" bIns="31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100" b="1" strike="noStrike" spc="-1" dirty="0" smtClean="0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ENTRADAS</a:t>
            </a:r>
            <a:endParaRPr lang="es-VE" sz="1100" b="1" strike="noStrike" spc="-1" dirty="0">
              <a:solidFill>
                <a:srgbClr val="FFFFFF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41" name="CustomShape 6"/>
          <p:cNvSpPr/>
          <p:nvPr/>
        </p:nvSpPr>
        <p:spPr>
          <a:xfrm>
            <a:off x="2475720" y="3364475"/>
            <a:ext cx="7472160" cy="84924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42" name="CustomShape 7"/>
          <p:cNvSpPr/>
          <p:nvPr/>
        </p:nvSpPr>
        <p:spPr>
          <a:xfrm>
            <a:off x="10146665" y="2164080"/>
            <a:ext cx="1754505" cy="3601085"/>
          </a:xfrm>
          <a:prstGeom prst="rect">
            <a:avLst/>
          </a:prstGeom>
          <a:solidFill>
            <a:srgbClr val="C0C0C0"/>
          </a:solidFill>
          <a:ln w="936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2640" tIns="31320" rIns="62640" bIns="31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1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BUQUES</a:t>
            </a:r>
            <a:endParaRPr lang="es-VE" sz="11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1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DESPACHO Y RECEPCIÓN DE BUQUES</a:t>
            </a:r>
            <a:endParaRPr lang="es-VE" sz="11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grpSp>
        <p:nvGrpSpPr>
          <p:cNvPr id="1144" name="Group 9"/>
          <p:cNvGrpSpPr/>
          <p:nvPr/>
        </p:nvGrpSpPr>
        <p:grpSpPr>
          <a:xfrm>
            <a:off x="2590165" y="3484245"/>
            <a:ext cx="1647825" cy="594995"/>
            <a:chOff x="2590200" y="3985560"/>
            <a:chExt cx="1982880" cy="595440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1145" name="Group 10"/>
            <p:cNvGrpSpPr/>
            <p:nvPr/>
          </p:nvGrpSpPr>
          <p:grpSpPr>
            <a:xfrm>
              <a:off x="2590200" y="3985560"/>
              <a:ext cx="1982880" cy="595440"/>
              <a:chOff x="2590200" y="3985560"/>
              <a:chExt cx="1982880" cy="595440"/>
            </a:xfrm>
            <a:grpFill/>
          </p:grpSpPr>
          <p:pic>
            <p:nvPicPr>
              <p:cNvPr id="1146" name="141 Cheurón 4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200" y="3985560"/>
                <a:ext cx="1982880" cy="595440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147" name="CustomShape 11"/>
              <p:cNvSpPr/>
              <p:nvPr/>
            </p:nvSpPr>
            <p:spPr>
              <a:xfrm>
                <a:off x="3031560" y="4015440"/>
                <a:ext cx="1104120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1148" name="CustomShape 12"/>
            <p:cNvSpPr/>
            <p:nvPr/>
          </p:nvSpPr>
          <p:spPr>
            <a:xfrm>
              <a:off x="3030840" y="4015440"/>
              <a:ext cx="1105560" cy="5058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440" tIns="5400" rIns="0" bIns="5400" anchor="ctr">
              <a:noAutofit/>
            </a:bodyPr>
            <a:lstStyle/>
            <a:p>
              <a:pPr algn="ctr">
                <a:lnSpc>
                  <a:spcPct val="100000"/>
                </a:lnSpc>
                <a:spcAft>
                  <a:spcPts val="265"/>
                </a:spcAft>
                <a:tabLst>
                  <a:tab pos="0" algn="l"/>
                  <a:tab pos="533400" algn="l"/>
                  <a:tab pos="1066165" algn="l"/>
                  <a:tab pos="1600200" algn="l"/>
                  <a:tab pos="2133600" algn="l"/>
                  <a:tab pos="2666365" algn="l"/>
                  <a:tab pos="3200400" algn="l"/>
                  <a:tab pos="3733800" algn="l"/>
                  <a:tab pos="4266565" algn="l"/>
                  <a:tab pos="4800600" algn="l"/>
                  <a:tab pos="5334000" algn="l"/>
                  <a:tab pos="5866765" algn="l"/>
                  <a:tab pos="6400800" algn="l"/>
                  <a:tab pos="6934200" algn="l"/>
                  <a:tab pos="7466965" algn="l"/>
                  <a:tab pos="8001000" algn="l"/>
                  <a:tab pos="8534400" algn="l"/>
                  <a:tab pos="9067165" algn="l"/>
                  <a:tab pos="9601200" algn="l"/>
                  <a:tab pos="10134600" algn="l"/>
                  <a:tab pos="10667365" algn="l"/>
                </a:tabLst>
              </a:pPr>
              <a:r>
                <a:rPr lang="es-VE" sz="1000" b="1" strike="noStrike" spc="-1">
                  <a:solidFill>
                    <a:srgbClr val="FFFFFF"/>
                  </a:solidFill>
                  <a:latin typeface="URW Gothic" panose="00000500000000000000" charset="0"/>
                  <a:ea typeface="URW Gothic" panose="00000500000000000000"/>
                  <a:cs typeface="URW Gothic" panose="00000500000000000000" charset="0"/>
                </a:rPr>
                <a:t>Programación  y Almacenaje</a:t>
              </a:r>
            </a:p>
          </p:txBody>
        </p:sp>
      </p:grpSp>
      <p:grpSp>
        <p:nvGrpSpPr>
          <p:cNvPr id="1149" name="Group 13"/>
          <p:cNvGrpSpPr/>
          <p:nvPr/>
        </p:nvGrpSpPr>
        <p:grpSpPr>
          <a:xfrm>
            <a:off x="4466590" y="3484880"/>
            <a:ext cx="1647825" cy="594995"/>
            <a:chOff x="4378680" y="3985560"/>
            <a:chExt cx="1985040" cy="595440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1150" name="Group 14"/>
            <p:cNvGrpSpPr/>
            <p:nvPr/>
          </p:nvGrpSpPr>
          <p:grpSpPr>
            <a:xfrm>
              <a:off x="4378680" y="3985560"/>
              <a:ext cx="1985040" cy="595440"/>
              <a:chOff x="4378680" y="3985560"/>
              <a:chExt cx="1985040" cy="595440"/>
            </a:xfrm>
            <a:grpFill/>
          </p:grpSpPr>
          <p:pic>
            <p:nvPicPr>
              <p:cNvPr id="1151" name="144 Cheurón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8680" y="3985560"/>
                <a:ext cx="1985040" cy="595440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152" name="CustomShape 15"/>
              <p:cNvSpPr/>
              <p:nvPr/>
            </p:nvSpPr>
            <p:spPr>
              <a:xfrm>
                <a:off x="4821120" y="4015440"/>
                <a:ext cx="1107360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1153" name="CustomShape 16"/>
            <p:cNvSpPr/>
            <p:nvPr/>
          </p:nvSpPr>
          <p:spPr>
            <a:xfrm>
              <a:off x="4689133" y="4015427"/>
              <a:ext cx="1370328" cy="50583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240" tIns="6120" rIns="0" bIns="6120" anchor="ctr">
              <a:noAutofit/>
            </a:bodyPr>
            <a:lstStyle/>
            <a:p>
              <a:pPr algn="ctr">
                <a:lnSpc>
                  <a:spcPct val="100000"/>
                </a:lnSpc>
                <a:spcAft>
                  <a:spcPts val="350"/>
                </a:spcAft>
                <a:tabLst>
                  <a:tab pos="0" algn="l"/>
                  <a:tab pos="622300" algn="l"/>
                  <a:tab pos="1243965" algn="l"/>
                  <a:tab pos="1866900" algn="l"/>
                  <a:tab pos="2488565" algn="l"/>
                  <a:tab pos="3110865" algn="l"/>
                  <a:tab pos="3733800" algn="l"/>
                  <a:tab pos="4355465" algn="l"/>
                  <a:tab pos="4978400" algn="l"/>
                  <a:tab pos="5600700" algn="l"/>
                  <a:tab pos="6222365" algn="l"/>
                  <a:tab pos="6845300" algn="l"/>
                  <a:tab pos="7466965" algn="l"/>
                  <a:tab pos="8089900" algn="l"/>
                  <a:tab pos="8712200" algn="l"/>
                  <a:tab pos="9333865" algn="l"/>
                  <a:tab pos="9956800" algn="l"/>
                  <a:tab pos="10578465" algn="l"/>
                </a:tabLst>
              </a:pPr>
              <a:r>
                <a:rPr lang="es-VE" sz="1000" b="1" strike="noStrike" spc="-1">
                  <a:solidFill>
                    <a:srgbClr val="FFFFFF"/>
                  </a:solidFill>
                  <a:latin typeface="URW Gothic" panose="00000500000000000000" charset="0"/>
                  <a:ea typeface="URW Gothic" panose="00000500000000000000"/>
                  <a:cs typeface="URW Gothic" panose="00000500000000000000" charset="0"/>
                </a:rPr>
                <a:t>Documentación</a:t>
              </a:r>
            </a:p>
          </p:txBody>
        </p:sp>
      </p:grpSp>
      <p:grpSp>
        <p:nvGrpSpPr>
          <p:cNvPr id="1154" name="Group 17"/>
          <p:cNvGrpSpPr/>
          <p:nvPr/>
        </p:nvGrpSpPr>
        <p:grpSpPr>
          <a:xfrm>
            <a:off x="6343015" y="3485515"/>
            <a:ext cx="1647825" cy="593090"/>
            <a:chOff x="6235200" y="3987720"/>
            <a:chExt cx="1983240" cy="593640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1155" name="Group 18"/>
            <p:cNvGrpSpPr/>
            <p:nvPr/>
          </p:nvGrpSpPr>
          <p:grpSpPr>
            <a:xfrm>
              <a:off x="6235200" y="3987720"/>
              <a:ext cx="1983240" cy="593640"/>
              <a:chOff x="6235200" y="3987720"/>
              <a:chExt cx="1983240" cy="593640"/>
            </a:xfrm>
            <a:grpFill/>
          </p:grpSpPr>
          <p:pic>
            <p:nvPicPr>
              <p:cNvPr id="1156" name="147 Cheurón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5200" y="3987720"/>
                <a:ext cx="1983240" cy="593640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157" name="CustomShape 19"/>
              <p:cNvSpPr/>
              <p:nvPr/>
            </p:nvSpPr>
            <p:spPr>
              <a:xfrm>
                <a:off x="6679440" y="4018680"/>
                <a:ext cx="110556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1158" name="CustomShape 20"/>
            <p:cNvSpPr/>
            <p:nvPr/>
          </p:nvSpPr>
          <p:spPr>
            <a:xfrm>
              <a:off x="6679440" y="4018680"/>
              <a:ext cx="110556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240" tIns="6120" rIns="0" bIns="6120" anchor="ctr">
              <a:noAutofit/>
            </a:bodyPr>
            <a:lstStyle/>
            <a:p>
              <a:pPr algn="ctr">
                <a:lnSpc>
                  <a:spcPct val="100000"/>
                </a:lnSpc>
                <a:spcAft>
                  <a:spcPts val="350"/>
                </a:spcAft>
                <a:tabLst>
                  <a:tab pos="0" algn="l"/>
                  <a:tab pos="622300" algn="l"/>
                  <a:tab pos="1243965" algn="l"/>
                  <a:tab pos="1866900" algn="l"/>
                  <a:tab pos="2488565" algn="l"/>
                  <a:tab pos="3110865" algn="l"/>
                  <a:tab pos="3733800" algn="l"/>
                  <a:tab pos="4355465" algn="l"/>
                  <a:tab pos="4978400" algn="l"/>
                  <a:tab pos="5600700" algn="l"/>
                  <a:tab pos="6222365" algn="l"/>
                  <a:tab pos="6845300" algn="l"/>
                  <a:tab pos="7466965" algn="l"/>
                  <a:tab pos="8089900" algn="l"/>
                  <a:tab pos="8712200" algn="l"/>
                  <a:tab pos="9333865" algn="l"/>
                  <a:tab pos="9956800" algn="l"/>
                  <a:tab pos="10578465" algn="l"/>
                </a:tabLst>
              </a:pPr>
              <a:r>
                <a:rPr lang="es-VE" sz="1000" b="1" strike="noStrike" spc="-1">
                  <a:solidFill>
                    <a:srgbClr val="FFFFFF"/>
                  </a:solidFill>
                  <a:latin typeface="URW Gothic" panose="00000500000000000000" charset="0"/>
                  <a:ea typeface="URW Gothic" panose="00000500000000000000"/>
                  <a:cs typeface="URW Gothic" panose="00000500000000000000" charset="0"/>
                </a:rPr>
                <a:t>Embarque</a:t>
              </a:r>
            </a:p>
          </p:txBody>
        </p:sp>
      </p:grpSp>
      <p:grpSp>
        <p:nvGrpSpPr>
          <p:cNvPr id="1159" name="Group 21"/>
          <p:cNvGrpSpPr/>
          <p:nvPr/>
        </p:nvGrpSpPr>
        <p:grpSpPr>
          <a:xfrm>
            <a:off x="8219440" y="3482975"/>
            <a:ext cx="1647825" cy="595630"/>
            <a:chOff x="8029800" y="3985560"/>
            <a:chExt cx="1983240" cy="595440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1160" name="Group 22"/>
            <p:cNvGrpSpPr/>
            <p:nvPr/>
          </p:nvGrpSpPr>
          <p:grpSpPr>
            <a:xfrm>
              <a:off x="8029800" y="3985560"/>
              <a:ext cx="1983240" cy="595440"/>
              <a:chOff x="8029800" y="3985560"/>
              <a:chExt cx="1983240" cy="595440"/>
            </a:xfrm>
            <a:grpFill/>
          </p:grpSpPr>
          <p:pic>
            <p:nvPicPr>
              <p:cNvPr id="1161" name="151 Cheurón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9800" y="3985560"/>
                <a:ext cx="1983240" cy="595440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162" name="CustomShape 23"/>
              <p:cNvSpPr/>
              <p:nvPr/>
            </p:nvSpPr>
            <p:spPr>
              <a:xfrm>
                <a:off x="8473320" y="4015440"/>
                <a:ext cx="1103400" cy="5058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1163" name="CustomShape 24"/>
            <p:cNvSpPr/>
            <p:nvPr/>
          </p:nvSpPr>
          <p:spPr>
            <a:xfrm>
              <a:off x="8472240" y="4015440"/>
              <a:ext cx="1105920" cy="5058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240" tIns="6120" rIns="0" bIns="6120" anchor="ctr">
              <a:noAutofit/>
            </a:bodyPr>
            <a:lstStyle/>
            <a:p>
              <a:pPr algn="ctr">
                <a:lnSpc>
                  <a:spcPct val="100000"/>
                </a:lnSpc>
                <a:spcAft>
                  <a:spcPts val="350"/>
                </a:spcAft>
                <a:tabLst>
                  <a:tab pos="0" algn="l"/>
                  <a:tab pos="622300" algn="l"/>
                  <a:tab pos="1243965" algn="l"/>
                  <a:tab pos="1866900" algn="l"/>
                  <a:tab pos="2488565" algn="l"/>
                  <a:tab pos="3110865" algn="l"/>
                  <a:tab pos="3733800" algn="l"/>
                  <a:tab pos="4355465" algn="l"/>
                  <a:tab pos="4978400" algn="l"/>
                  <a:tab pos="5600700" algn="l"/>
                  <a:tab pos="6222365" algn="l"/>
                  <a:tab pos="6845300" algn="l"/>
                  <a:tab pos="7466965" algn="l"/>
                  <a:tab pos="8089900" algn="l"/>
                  <a:tab pos="8712200" algn="l"/>
                  <a:tab pos="9333865" algn="l"/>
                  <a:tab pos="9956800" algn="l"/>
                  <a:tab pos="10578465" algn="l"/>
                </a:tabLst>
              </a:pPr>
              <a:r>
                <a:rPr lang="es-VE" sz="1000" b="1" strike="noStrike" spc="-1">
                  <a:solidFill>
                    <a:srgbClr val="FFFFFF"/>
                  </a:solidFill>
                  <a:latin typeface="URW Gothic" panose="00000500000000000000" charset="0"/>
                  <a:ea typeface="URW Gothic" panose="00000500000000000000"/>
                  <a:cs typeface="URW Gothic" panose="00000500000000000000" charset="0"/>
                </a:rPr>
                <a:t>Despacho</a:t>
              </a:r>
            </a:p>
          </p:txBody>
        </p:sp>
      </p:grpSp>
      <p:sp>
        <p:nvSpPr>
          <p:cNvPr id="1143" name="CustomShape 8"/>
          <p:cNvSpPr/>
          <p:nvPr/>
        </p:nvSpPr>
        <p:spPr>
          <a:xfrm>
            <a:off x="2325240" y="4477235"/>
            <a:ext cx="7755840" cy="1288800"/>
          </a:xfrm>
          <a:prstGeom prst="rect">
            <a:avLst/>
          </a:prstGeom>
          <a:solidFill>
            <a:srgbClr val="F2D58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164" name="153 Diagrama 2"/>
          <p:cNvPicPr/>
          <p:nvPr/>
        </p:nvPicPr>
        <p:blipFill>
          <a:blip r:embed="rId6"/>
          <a:stretch>
            <a:fillRect/>
          </a:stretch>
        </p:blipFill>
        <p:spPr>
          <a:xfrm>
            <a:off x="2697840" y="4515755"/>
            <a:ext cx="1577160" cy="201960"/>
          </a:xfrm>
          <a:prstGeom prst="rect">
            <a:avLst/>
          </a:prstGeom>
          <a:ln>
            <a:noFill/>
          </a:ln>
        </p:spPr>
      </p:pic>
      <p:sp>
        <p:nvSpPr>
          <p:cNvPr id="1165" name="CustomShape 25"/>
          <p:cNvSpPr/>
          <p:nvPr/>
        </p:nvSpPr>
        <p:spPr>
          <a:xfrm>
            <a:off x="2694240" y="4557530"/>
            <a:ext cx="1553040" cy="944640"/>
          </a:xfrm>
          <a:custGeom>
            <a:avLst/>
            <a:gdLst/>
            <a:ahLst/>
            <a:cxnLst/>
            <a:rect l="l" t="t" r="r" b="b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/>
            </a:solidFill>
            <a:round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040" tIns="44640" rIns="7560" bIns="66960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Reporte de Despacho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Reporte de Proceso de Atraque y desatraque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Reporte de Disponibilidad de almacenamiento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pic>
        <p:nvPicPr>
          <p:cNvPr id="1166" name="155 Diagrama 2"/>
          <p:cNvPicPr/>
          <p:nvPr/>
        </p:nvPicPr>
        <p:blipFill>
          <a:blip r:embed="rId6"/>
          <a:stretch>
            <a:fillRect/>
          </a:stretch>
        </p:blipFill>
        <p:spPr>
          <a:xfrm>
            <a:off x="4486680" y="4515755"/>
            <a:ext cx="1577160" cy="201960"/>
          </a:xfrm>
          <a:prstGeom prst="rect">
            <a:avLst/>
          </a:prstGeom>
          <a:ln>
            <a:noFill/>
          </a:ln>
        </p:spPr>
      </p:pic>
      <p:pic>
        <p:nvPicPr>
          <p:cNvPr id="1167" name="156 Diagrama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12680" y="4515755"/>
            <a:ext cx="1568520" cy="201960"/>
          </a:xfrm>
          <a:prstGeom prst="rect">
            <a:avLst/>
          </a:prstGeom>
          <a:ln>
            <a:noFill/>
          </a:ln>
        </p:spPr>
      </p:pic>
      <p:pic>
        <p:nvPicPr>
          <p:cNvPr id="1168" name="157 Diagrama 2"/>
          <p:cNvPicPr/>
          <p:nvPr/>
        </p:nvPicPr>
        <p:blipFill>
          <a:blip r:embed="rId7"/>
          <a:stretch>
            <a:fillRect/>
          </a:stretch>
        </p:blipFill>
        <p:spPr>
          <a:xfrm>
            <a:off x="8135640" y="4515755"/>
            <a:ext cx="1568520" cy="201960"/>
          </a:xfrm>
          <a:prstGeom prst="rect">
            <a:avLst/>
          </a:prstGeom>
          <a:ln>
            <a:noFill/>
          </a:ln>
        </p:spPr>
      </p:pic>
      <p:sp>
        <p:nvSpPr>
          <p:cNvPr id="1169" name="CustomShape 26"/>
          <p:cNvSpPr/>
          <p:nvPr/>
        </p:nvSpPr>
        <p:spPr>
          <a:xfrm>
            <a:off x="4512600" y="4557530"/>
            <a:ext cx="1553040" cy="944640"/>
          </a:xfrm>
          <a:custGeom>
            <a:avLst/>
            <a:gdLst/>
            <a:ahLst/>
            <a:cxnLst/>
            <a:rect l="l" t="t" r="r" b="b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/>
            </a:solidFill>
            <a:round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040" tIns="44640" rIns="7560" bIns="66960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Reporte de Documentos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Documentos a las partes interesadas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Archivo de documentos de las embarcaciones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Factura de Recobro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70" name="CustomShape 27"/>
          <p:cNvSpPr/>
          <p:nvPr/>
        </p:nvSpPr>
        <p:spPr>
          <a:xfrm>
            <a:off x="6406920" y="4557530"/>
            <a:ext cx="1551600" cy="944640"/>
          </a:xfrm>
          <a:custGeom>
            <a:avLst/>
            <a:gdLst/>
            <a:ahLst/>
            <a:cxnLst/>
            <a:rect l="l" t="t" r="r" b="b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/>
            </a:solidFill>
            <a:round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040" tIns="44640" rIns="7560" bIns="66960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Registro Hora-Hora arribo y zarpe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Reporte de proceso de despacho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71" name="CustomShape 28"/>
          <p:cNvSpPr/>
          <p:nvPr/>
        </p:nvSpPr>
        <p:spPr>
          <a:xfrm>
            <a:off x="8130240" y="4557530"/>
            <a:ext cx="1553040" cy="944640"/>
          </a:xfrm>
          <a:custGeom>
            <a:avLst/>
            <a:gdLst/>
            <a:ahLst/>
            <a:cxnLst/>
            <a:rect l="l" t="t" r="r" b="b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/>
            </a:solidFill>
            <a:round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040" tIns="44640" rIns="7560" bIns="66960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Aceptación o Rechazo de Buque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Reunión clave Sap Capitán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Hoja de Tiempo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Expediente de Buque</a:t>
            </a:r>
          </a:p>
        </p:txBody>
      </p:sp>
      <p:sp>
        <p:nvSpPr>
          <p:cNvPr id="1172" name="CustomShape 29"/>
          <p:cNvSpPr/>
          <p:nvPr/>
        </p:nvSpPr>
        <p:spPr>
          <a:xfrm>
            <a:off x="2325240" y="1532435"/>
            <a:ext cx="7755840" cy="1288800"/>
          </a:xfrm>
          <a:prstGeom prst="rect">
            <a:avLst/>
          </a:prstGeom>
          <a:solidFill>
            <a:srgbClr val="F2D58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173" name="162 Diagrama 2"/>
          <p:cNvPicPr/>
          <p:nvPr/>
        </p:nvPicPr>
        <p:blipFill>
          <a:blip r:embed="rId8"/>
          <a:stretch>
            <a:fillRect/>
          </a:stretch>
        </p:blipFill>
        <p:spPr>
          <a:xfrm>
            <a:off x="2697840" y="1516955"/>
            <a:ext cx="1577160" cy="206280"/>
          </a:xfrm>
          <a:prstGeom prst="rect">
            <a:avLst/>
          </a:prstGeom>
          <a:ln>
            <a:noFill/>
          </a:ln>
        </p:spPr>
      </p:pic>
      <p:sp>
        <p:nvSpPr>
          <p:cNvPr id="1174" name="CustomShape 30"/>
          <p:cNvSpPr/>
          <p:nvPr/>
        </p:nvSpPr>
        <p:spPr>
          <a:xfrm>
            <a:off x="2694240" y="1706920"/>
            <a:ext cx="1553040" cy="944640"/>
          </a:xfrm>
          <a:custGeom>
            <a:avLst/>
            <a:gdLst/>
            <a:ahLst/>
            <a:cxnLst/>
            <a:rect l="l" t="t" r="r" b="b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/>
            </a:solidFill>
            <a:round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040" tIns="44640" rIns="7560" bIns="66960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Recibe la nominación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Programación de Despacho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Coordina con las agencias navieras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pic>
        <p:nvPicPr>
          <p:cNvPr id="1175" name="164 Diagrama 2"/>
          <p:cNvPicPr/>
          <p:nvPr/>
        </p:nvPicPr>
        <p:blipFill>
          <a:blip r:embed="rId8"/>
          <a:stretch>
            <a:fillRect/>
          </a:stretch>
        </p:blipFill>
        <p:spPr>
          <a:xfrm>
            <a:off x="4486680" y="1516955"/>
            <a:ext cx="1577160" cy="206280"/>
          </a:xfrm>
          <a:prstGeom prst="rect">
            <a:avLst/>
          </a:prstGeom>
          <a:ln>
            <a:noFill/>
          </a:ln>
        </p:spPr>
      </p:pic>
      <p:pic>
        <p:nvPicPr>
          <p:cNvPr id="1176" name="173 Diagrama 2"/>
          <p:cNvPicPr/>
          <p:nvPr/>
        </p:nvPicPr>
        <p:blipFill>
          <a:blip r:embed="rId9"/>
          <a:stretch>
            <a:fillRect/>
          </a:stretch>
        </p:blipFill>
        <p:spPr>
          <a:xfrm>
            <a:off x="6209640" y="1516955"/>
            <a:ext cx="1771560" cy="206280"/>
          </a:xfrm>
          <a:prstGeom prst="rect">
            <a:avLst/>
          </a:prstGeom>
          <a:ln>
            <a:noFill/>
          </a:ln>
        </p:spPr>
      </p:pic>
      <p:pic>
        <p:nvPicPr>
          <p:cNvPr id="1177" name="174 Diagrama 2"/>
          <p:cNvPicPr/>
          <p:nvPr/>
        </p:nvPicPr>
        <p:blipFill>
          <a:blip r:embed="rId10"/>
          <a:stretch>
            <a:fillRect/>
          </a:stretch>
        </p:blipFill>
        <p:spPr>
          <a:xfrm>
            <a:off x="8135640" y="1516955"/>
            <a:ext cx="1568520" cy="206280"/>
          </a:xfrm>
          <a:prstGeom prst="rect">
            <a:avLst/>
          </a:prstGeom>
          <a:ln>
            <a:noFill/>
          </a:ln>
        </p:spPr>
      </p:pic>
      <p:sp>
        <p:nvSpPr>
          <p:cNvPr id="1178" name="CustomShape 31"/>
          <p:cNvSpPr/>
          <p:nvPr/>
        </p:nvSpPr>
        <p:spPr>
          <a:xfrm>
            <a:off x="4512600" y="1706920"/>
            <a:ext cx="1553040" cy="944640"/>
          </a:xfrm>
          <a:custGeom>
            <a:avLst/>
            <a:gdLst/>
            <a:ahLst/>
            <a:cxnLst/>
            <a:rect l="l" t="t" r="r" b="b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/>
            </a:solidFill>
            <a:round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040" tIns="44640" rIns="7560" bIns="66960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Traslada los datos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Documentos del Barco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Datos de medición tierra y de Buque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Observaciones y eventos no deseados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79" name="CustomShape 32"/>
          <p:cNvSpPr/>
          <p:nvPr/>
        </p:nvSpPr>
        <p:spPr>
          <a:xfrm>
            <a:off x="6235560" y="1706920"/>
            <a:ext cx="1790640" cy="944640"/>
          </a:xfrm>
          <a:custGeom>
            <a:avLst/>
            <a:gdLst/>
            <a:ahLst/>
            <a:cxnLst/>
            <a:rect l="l" t="t" r="r" b="b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/>
            </a:solidFill>
            <a:round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040" tIns="44640" rIns="7560" bIns="66960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Atraque y Desatraque</a:t>
            </a:r>
            <a:endParaRPr lang="es-VE" sz="8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Conexión de Brazos de Carga</a:t>
            </a:r>
            <a:endParaRPr lang="es-VE" sz="8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Alineación de válvulas</a:t>
            </a:r>
            <a:endParaRPr lang="es-VE" sz="8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Monitoreo de carga</a:t>
            </a:r>
            <a:endParaRPr lang="es-VE" sz="8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Establecer parámetros operacionales buques-tierra</a:t>
            </a:r>
          </a:p>
        </p:txBody>
      </p:sp>
      <p:sp>
        <p:nvSpPr>
          <p:cNvPr id="1180" name="CustomShape 33"/>
          <p:cNvSpPr/>
          <p:nvPr/>
        </p:nvSpPr>
        <p:spPr>
          <a:xfrm>
            <a:off x="8130240" y="1706920"/>
            <a:ext cx="1553040" cy="944640"/>
          </a:xfrm>
          <a:custGeom>
            <a:avLst/>
            <a:gdLst/>
            <a:ahLst/>
            <a:cxnLst/>
            <a:rect l="l" t="t" r="r" b="b"/>
            <a:pathLst>
              <a:path w="2852043" h="1712880">
                <a:moveTo>
                  <a:pt x="0" y="0"/>
                </a:moveTo>
                <a:lnTo>
                  <a:pt x="2852043" y="0"/>
                </a:lnTo>
                <a:lnTo>
                  <a:pt x="2852043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  <a:solidFill>
            <a:srgbClr val="EEECE1">
              <a:alpha val="90000"/>
            </a:srgbClr>
          </a:solidFill>
          <a:ln w="25560">
            <a:solidFill>
              <a:srgbClr val="EEECE1"/>
            </a:solidFill>
            <a:round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040" tIns="44640" rIns="7560" bIns="66960">
            <a:noAutofit/>
          </a:bodyPr>
          <a:lstStyle/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Reunión clave Sap </a:t>
            </a: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Capitán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Programación de crudo diaria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Plan de cargas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Inventarios</a:t>
            </a: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marL="114300" lvl="1" indent="-114300">
              <a:lnSpc>
                <a:spcPct val="90000"/>
              </a:lnSpc>
              <a:spcAft>
                <a:spcPts val="175"/>
              </a:spcAft>
              <a:buClr>
                <a:srgbClr val="000000"/>
              </a:buClr>
              <a:buFont typeface="Symbol" panose="05050102010706020507" charset="2"/>
              <a:buChar char="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9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81" name="CustomShape 34"/>
          <p:cNvSpPr/>
          <p:nvPr/>
        </p:nvSpPr>
        <p:spPr>
          <a:xfrm>
            <a:off x="489585" y="2247265"/>
            <a:ext cx="1756410" cy="3517900"/>
          </a:xfrm>
          <a:prstGeom prst="rect">
            <a:avLst/>
          </a:prstGeom>
          <a:solidFill>
            <a:srgbClr val="C0C0C0"/>
          </a:solidFill>
          <a:ln w="936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2640" tIns="31320" rIns="62640" bIns="31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GACETA OFICIAL DE LA REPÚBLICA BOLIVARIANA DE VENEZUELA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NORMAS PDVSA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NORMAS NACIONALES E INTERNACIONALES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FILIALES Y NEGOCIOS DE PDVSA, EYP, GAS,,MERCADO NACIONAL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VICEPRESIDENCIA DE COMERCIO Y SUMINISTRO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ORGANIZACIONES REGULATORIAS DEL ESTADO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SENIAT, INEA, MINISTERIO DE SALUD</a:t>
            </a:r>
            <a:endParaRPr lang="es-VE" sz="1000" b="0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182" name="CustomShape 35"/>
          <p:cNvSpPr/>
          <p:nvPr/>
        </p:nvSpPr>
        <p:spPr>
          <a:xfrm>
            <a:off x="8280000" y="308880"/>
            <a:ext cx="3930480" cy="53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64795" indent="-264795" algn="r">
              <a:lnSpc>
                <a:spcPct val="80000"/>
              </a:lnSpc>
              <a:buClr>
                <a:srgbClr val="C00000"/>
              </a:buClr>
              <a:buFont typeface="StarSymbol"/>
              <a:buAutoNum type="alphaUcParenR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Arial" panose="020B060402020202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Arial" panose="020B0604020202020204"/>
              </a:rPr>
              <a:t>Internacional</a:t>
            </a:r>
            <a:endParaRPr lang="es-VE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CustomShape 35"/>
          <p:cNvSpPr/>
          <p:nvPr/>
        </p:nvSpPr>
        <p:spPr>
          <a:xfrm>
            <a:off x="8280000" y="308880"/>
            <a:ext cx="3930480" cy="53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64795" indent="-264795" algn="r">
              <a:lnSpc>
                <a:spcPct val="80000"/>
              </a:lnSpc>
              <a:buClr>
                <a:srgbClr val="C00000"/>
              </a:buClr>
              <a:buFont typeface="StarSymbol"/>
              <a:buAutoNum type="alphaUcParenR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Arial" panose="020B060402020202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Arial" panose="020B0604020202020204"/>
              </a:rPr>
              <a:t>Internacional</a:t>
            </a:r>
            <a:endParaRPr lang="es-VE" sz="1800" b="0" strike="noStrike" spc="-1">
              <a:latin typeface="Arial" panose="020B0604020202020204"/>
            </a:endParaRPr>
          </a:p>
        </p:txBody>
      </p:sp>
      <p:sp>
        <p:nvSpPr>
          <p:cNvPr id="72" name="CustomShape 31"/>
          <p:cNvSpPr/>
          <p:nvPr/>
        </p:nvSpPr>
        <p:spPr>
          <a:xfrm>
            <a:off x="10777680" y="4514400"/>
            <a:ext cx="34560" cy="20160"/>
          </a:xfrm>
          <a:custGeom>
            <a:avLst/>
            <a:gdLst/>
            <a:ahLst/>
            <a:cxnLst/>
            <a:rect l="l" t="t" r="r" b="b"/>
            <a:pathLst>
              <a:path w="94" h="47">
                <a:moveTo>
                  <a:pt x="0" y="47"/>
                </a:moveTo>
                <a:lnTo>
                  <a:pt x="47" y="0"/>
                </a:lnTo>
                <a:lnTo>
                  <a:pt x="94" y="47"/>
                </a:lnTo>
                <a:lnTo>
                  <a:pt x="47" y="31"/>
                </a:lnTo>
                <a:lnTo>
                  <a:pt x="0" y="47"/>
                </a:lnTo>
                <a:close/>
              </a:path>
            </a:pathLst>
          </a:custGeom>
          <a:solidFill>
            <a:srgbClr val="000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3"/>
          <p:cNvSpPr/>
          <p:nvPr/>
        </p:nvSpPr>
        <p:spPr>
          <a:xfrm>
            <a:off x="10776240" y="4516200"/>
            <a:ext cx="34920" cy="21960"/>
          </a:xfrm>
          <a:custGeom>
            <a:avLst/>
            <a:gdLst/>
            <a:ahLst/>
            <a:cxnLst/>
            <a:rect l="l" t="t" r="r" b="b"/>
            <a:pathLst>
              <a:path w="94" h="47">
                <a:moveTo>
                  <a:pt x="0" y="47"/>
                </a:moveTo>
                <a:lnTo>
                  <a:pt x="47" y="0"/>
                </a:lnTo>
                <a:lnTo>
                  <a:pt x="94" y="47"/>
                </a:lnTo>
                <a:lnTo>
                  <a:pt x="47" y="31"/>
                </a:lnTo>
                <a:lnTo>
                  <a:pt x="0" y="47"/>
                </a:lnTo>
                <a:close/>
              </a:path>
            </a:pathLst>
          </a:custGeom>
          <a:solidFill>
            <a:srgbClr val="000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637" name="Group 2636"/>
          <p:cNvGrpSpPr/>
          <p:nvPr/>
        </p:nvGrpSpPr>
        <p:grpSpPr>
          <a:xfrm>
            <a:off x="5542915" y="3107690"/>
            <a:ext cx="5677535" cy="2983230"/>
            <a:chOff x="7825" y="4894"/>
            <a:chExt cx="8941" cy="4698"/>
          </a:xfrm>
        </p:grpSpPr>
        <p:sp>
          <p:nvSpPr>
            <p:cNvPr id="46" name="CustomShape 5"/>
            <p:cNvSpPr/>
            <p:nvPr/>
          </p:nvSpPr>
          <p:spPr>
            <a:xfrm>
              <a:off x="9626" y="6945"/>
              <a:ext cx="760" cy="686"/>
            </a:xfrm>
            <a:custGeom>
              <a:avLst/>
              <a:gdLst/>
              <a:ahLst/>
              <a:cxnLst/>
              <a:rect l="l" t="t" r="r" b="b"/>
              <a:pathLst>
                <a:path w="951" h="887">
                  <a:moveTo>
                    <a:pt x="470" y="91"/>
                  </a:moveTo>
                  <a:lnTo>
                    <a:pt x="412" y="160"/>
                  </a:lnTo>
                  <a:lnTo>
                    <a:pt x="269" y="204"/>
                  </a:lnTo>
                  <a:lnTo>
                    <a:pt x="70" y="268"/>
                  </a:lnTo>
                  <a:lnTo>
                    <a:pt x="36" y="333"/>
                  </a:lnTo>
                  <a:lnTo>
                    <a:pt x="99" y="482"/>
                  </a:lnTo>
                  <a:lnTo>
                    <a:pt x="15" y="616"/>
                  </a:lnTo>
                  <a:lnTo>
                    <a:pt x="0" y="624"/>
                  </a:lnTo>
                  <a:lnTo>
                    <a:pt x="41" y="653"/>
                  </a:lnTo>
                  <a:lnTo>
                    <a:pt x="170" y="746"/>
                  </a:lnTo>
                  <a:lnTo>
                    <a:pt x="321" y="672"/>
                  </a:lnTo>
                  <a:lnTo>
                    <a:pt x="397" y="708"/>
                  </a:lnTo>
                  <a:lnTo>
                    <a:pt x="435" y="814"/>
                  </a:lnTo>
                  <a:lnTo>
                    <a:pt x="540" y="767"/>
                  </a:lnTo>
                  <a:lnTo>
                    <a:pt x="648" y="801"/>
                  </a:lnTo>
                  <a:lnTo>
                    <a:pt x="706" y="887"/>
                  </a:lnTo>
                  <a:lnTo>
                    <a:pt x="770" y="886"/>
                  </a:lnTo>
                  <a:lnTo>
                    <a:pt x="804" y="839"/>
                  </a:lnTo>
                  <a:lnTo>
                    <a:pt x="855" y="878"/>
                  </a:lnTo>
                  <a:lnTo>
                    <a:pt x="901" y="826"/>
                  </a:lnTo>
                  <a:lnTo>
                    <a:pt x="919" y="593"/>
                  </a:lnTo>
                  <a:lnTo>
                    <a:pt x="948" y="240"/>
                  </a:lnTo>
                  <a:lnTo>
                    <a:pt x="903" y="202"/>
                  </a:lnTo>
                  <a:lnTo>
                    <a:pt x="921" y="115"/>
                  </a:lnTo>
                  <a:lnTo>
                    <a:pt x="951" y="39"/>
                  </a:lnTo>
                  <a:lnTo>
                    <a:pt x="862" y="0"/>
                  </a:lnTo>
                  <a:lnTo>
                    <a:pt x="770" y="76"/>
                  </a:lnTo>
                  <a:lnTo>
                    <a:pt x="680" y="39"/>
                  </a:lnTo>
                  <a:lnTo>
                    <a:pt x="589" y="39"/>
                  </a:lnTo>
                  <a:lnTo>
                    <a:pt x="470" y="91"/>
                  </a:lnTo>
                  <a:close/>
                </a:path>
              </a:pathLst>
            </a:custGeom>
            <a:solidFill>
              <a:srgbClr val="FFD966"/>
            </a:solidFill>
            <a:ln>
              <a:solidFill>
                <a:srgbClr val="808080"/>
              </a:solidFill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6"/>
            <p:cNvSpPr/>
            <p:nvPr/>
          </p:nvSpPr>
          <p:spPr>
            <a:xfrm>
              <a:off x="7965" y="5529"/>
              <a:ext cx="1682" cy="2540"/>
            </a:xfrm>
            <a:custGeom>
              <a:avLst/>
              <a:gdLst/>
              <a:ahLst/>
              <a:cxnLst/>
              <a:rect l="l" t="t" r="r" b="b"/>
              <a:pathLst>
                <a:path w="2102" h="3306">
                  <a:moveTo>
                    <a:pt x="941" y="3262"/>
                  </a:moveTo>
                  <a:lnTo>
                    <a:pt x="942" y="3263"/>
                  </a:lnTo>
                  <a:lnTo>
                    <a:pt x="1003" y="3154"/>
                  </a:lnTo>
                  <a:lnTo>
                    <a:pt x="1064" y="3193"/>
                  </a:lnTo>
                  <a:lnTo>
                    <a:pt x="1124" y="3306"/>
                  </a:lnTo>
                  <a:lnTo>
                    <a:pt x="1213" y="3230"/>
                  </a:lnTo>
                  <a:lnTo>
                    <a:pt x="1273" y="3230"/>
                  </a:lnTo>
                  <a:lnTo>
                    <a:pt x="1289" y="3243"/>
                  </a:lnTo>
                  <a:lnTo>
                    <a:pt x="1289" y="3241"/>
                  </a:lnTo>
                  <a:lnTo>
                    <a:pt x="1323" y="3164"/>
                  </a:lnTo>
                  <a:lnTo>
                    <a:pt x="1382" y="3010"/>
                  </a:lnTo>
                  <a:lnTo>
                    <a:pt x="1472" y="2972"/>
                  </a:lnTo>
                  <a:lnTo>
                    <a:pt x="1560" y="3018"/>
                  </a:lnTo>
                  <a:lnTo>
                    <a:pt x="1741" y="2858"/>
                  </a:lnTo>
                  <a:lnTo>
                    <a:pt x="1980" y="2779"/>
                  </a:lnTo>
                  <a:lnTo>
                    <a:pt x="2102" y="2663"/>
                  </a:lnTo>
                  <a:lnTo>
                    <a:pt x="2007" y="2534"/>
                  </a:lnTo>
                  <a:lnTo>
                    <a:pt x="1916" y="2640"/>
                  </a:lnTo>
                  <a:lnTo>
                    <a:pt x="1750" y="2741"/>
                  </a:lnTo>
                  <a:lnTo>
                    <a:pt x="1560" y="2640"/>
                  </a:lnTo>
                  <a:lnTo>
                    <a:pt x="1478" y="2491"/>
                  </a:lnTo>
                  <a:lnTo>
                    <a:pt x="1581" y="2392"/>
                  </a:lnTo>
                  <a:lnTo>
                    <a:pt x="1478" y="2342"/>
                  </a:lnTo>
                  <a:lnTo>
                    <a:pt x="1332" y="2290"/>
                  </a:lnTo>
                  <a:lnTo>
                    <a:pt x="1417" y="2241"/>
                  </a:lnTo>
                  <a:lnTo>
                    <a:pt x="1353" y="2092"/>
                  </a:lnTo>
                  <a:lnTo>
                    <a:pt x="1166" y="1893"/>
                  </a:lnTo>
                  <a:lnTo>
                    <a:pt x="1289" y="1744"/>
                  </a:lnTo>
                  <a:lnTo>
                    <a:pt x="1457" y="1445"/>
                  </a:lnTo>
                  <a:lnTo>
                    <a:pt x="1603" y="1246"/>
                  </a:lnTo>
                  <a:lnTo>
                    <a:pt x="1708" y="1096"/>
                  </a:lnTo>
                  <a:lnTo>
                    <a:pt x="1542" y="897"/>
                  </a:lnTo>
                  <a:lnTo>
                    <a:pt x="1603" y="946"/>
                  </a:lnTo>
                  <a:lnTo>
                    <a:pt x="1686" y="849"/>
                  </a:lnTo>
                  <a:lnTo>
                    <a:pt x="1521" y="597"/>
                  </a:lnTo>
                  <a:lnTo>
                    <a:pt x="1417" y="498"/>
                  </a:lnTo>
                  <a:lnTo>
                    <a:pt x="1312" y="349"/>
                  </a:lnTo>
                  <a:lnTo>
                    <a:pt x="1623" y="250"/>
                  </a:lnTo>
                  <a:lnTo>
                    <a:pt x="1852" y="100"/>
                  </a:lnTo>
                  <a:lnTo>
                    <a:pt x="1893" y="0"/>
                  </a:lnTo>
                  <a:lnTo>
                    <a:pt x="1852" y="52"/>
                  </a:lnTo>
                  <a:lnTo>
                    <a:pt x="1708" y="100"/>
                  </a:lnTo>
                  <a:lnTo>
                    <a:pt x="1560" y="198"/>
                  </a:lnTo>
                  <a:lnTo>
                    <a:pt x="1437" y="198"/>
                  </a:lnTo>
                  <a:lnTo>
                    <a:pt x="1289" y="349"/>
                  </a:lnTo>
                  <a:lnTo>
                    <a:pt x="1144" y="648"/>
                  </a:lnTo>
                  <a:lnTo>
                    <a:pt x="999" y="748"/>
                  </a:lnTo>
                  <a:lnTo>
                    <a:pt x="977" y="748"/>
                  </a:lnTo>
                  <a:lnTo>
                    <a:pt x="915" y="648"/>
                  </a:lnTo>
                  <a:lnTo>
                    <a:pt x="706" y="849"/>
                  </a:lnTo>
                  <a:lnTo>
                    <a:pt x="522" y="1046"/>
                  </a:lnTo>
                  <a:lnTo>
                    <a:pt x="373" y="1296"/>
                  </a:lnTo>
                  <a:lnTo>
                    <a:pt x="250" y="1546"/>
                  </a:lnTo>
                  <a:lnTo>
                    <a:pt x="250" y="1744"/>
                  </a:lnTo>
                  <a:lnTo>
                    <a:pt x="250" y="1792"/>
                  </a:lnTo>
                  <a:lnTo>
                    <a:pt x="314" y="1893"/>
                  </a:lnTo>
                  <a:lnTo>
                    <a:pt x="271" y="2290"/>
                  </a:lnTo>
                  <a:lnTo>
                    <a:pt x="227" y="2290"/>
                  </a:lnTo>
                  <a:lnTo>
                    <a:pt x="143" y="2491"/>
                  </a:lnTo>
                  <a:lnTo>
                    <a:pt x="41" y="2592"/>
                  </a:lnTo>
                  <a:lnTo>
                    <a:pt x="0" y="2691"/>
                  </a:lnTo>
                  <a:lnTo>
                    <a:pt x="82" y="2791"/>
                  </a:lnTo>
                  <a:lnTo>
                    <a:pt x="166" y="2691"/>
                  </a:lnTo>
                  <a:lnTo>
                    <a:pt x="352" y="2491"/>
                  </a:lnTo>
                  <a:lnTo>
                    <a:pt x="437" y="2640"/>
                  </a:lnTo>
                  <a:lnTo>
                    <a:pt x="562" y="2592"/>
                  </a:lnTo>
                  <a:lnTo>
                    <a:pt x="562" y="2691"/>
                  </a:lnTo>
                  <a:lnTo>
                    <a:pt x="686" y="3038"/>
                  </a:lnTo>
                  <a:lnTo>
                    <a:pt x="833" y="3189"/>
                  </a:lnTo>
                  <a:lnTo>
                    <a:pt x="942" y="3263"/>
                  </a:lnTo>
                  <a:lnTo>
                    <a:pt x="941" y="3262"/>
                  </a:lnTo>
                  <a:close/>
                </a:path>
              </a:pathLst>
            </a:custGeom>
            <a:solidFill>
              <a:srgbClr val="FFD966"/>
            </a:solidFill>
            <a:ln>
              <a:solidFill>
                <a:srgbClr val="808080"/>
              </a:solidFill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7"/>
            <p:cNvSpPr/>
            <p:nvPr/>
          </p:nvSpPr>
          <p:spPr>
            <a:xfrm>
              <a:off x="9387" y="6282"/>
              <a:ext cx="616" cy="871"/>
            </a:xfrm>
            <a:custGeom>
              <a:avLst/>
              <a:gdLst/>
              <a:ahLst/>
              <a:cxnLst/>
              <a:rect l="l" t="t" r="r" b="b"/>
              <a:pathLst>
                <a:path w="777" h="1133">
                  <a:moveTo>
                    <a:pt x="747" y="513"/>
                  </a:moveTo>
                  <a:lnTo>
                    <a:pt x="687" y="475"/>
                  </a:lnTo>
                  <a:lnTo>
                    <a:pt x="687" y="399"/>
                  </a:lnTo>
                  <a:lnTo>
                    <a:pt x="657" y="358"/>
                  </a:lnTo>
                  <a:lnTo>
                    <a:pt x="540" y="397"/>
                  </a:lnTo>
                  <a:lnTo>
                    <a:pt x="479" y="434"/>
                  </a:lnTo>
                  <a:lnTo>
                    <a:pt x="479" y="397"/>
                  </a:lnTo>
                  <a:lnTo>
                    <a:pt x="298" y="281"/>
                  </a:lnTo>
                  <a:lnTo>
                    <a:pt x="330" y="242"/>
                  </a:lnTo>
                  <a:lnTo>
                    <a:pt x="330" y="166"/>
                  </a:lnTo>
                  <a:lnTo>
                    <a:pt x="216" y="0"/>
                  </a:lnTo>
                  <a:lnTo>
                    <a:pt x="123" y="38"/>
                  </a:lnTo>
                  <a:lnTo>
                    <a:pt x="0" y="88"/>
                  </a:lnTo>
                  <a:lnTo>
                    <a:pt x="41" y="237"/>
                  </a:lnTo>
                  <a:lnTo>
                    <a:pt x="82" y="287"/>
                  </a:lnTo>
                  <a:lnTo>
                    <a:pt x="145" y="386"/>
                  </a:lnTo>
                  <a:lnTo>
                    <a:pt x="105" y="487"/>
                  </a:lnTo>
                  <a:lnTo>
                    <a:pt x="188" y="586"/>
                  </a:lnTo>
                  <a:lnTo>
                    <a:pt x="166" y="685"/>
                  </a:lnTo>
                  <a:lnTo>
                    <a:pt x="208" y="784"/>
                  </a:lnTo>
                  <a:lnTo>
                    <a:pt x="271" y="835"/>
                  </a:lnTo>
                  <a:lnTo>
                    <a:pt x="292" y="935"/>
                  </a:lnTo>
                  <a:lnTo>
                    <a:pt x="395" y="1084"/>
                  </a:lnTo>
                  <a:lnTo>
                    <a:pt x="377" y="1133"/>
                  </a:lnTo>
                  <a:lnTo>
                    <a:pt x="579" y="1067"/>
                  </a:lnTo>
                  <a:lnTo>
                    <a:pt x="719" y="1025"/>
                  </a:lnTo>
                  <a:lnTo>
                    <a:pt x="777" y="956"/>
                  </a:lnTo>
                  <a:lnTo>
                    <a:pt x="747" y="792"/>
                  </a:lnTo>
                  <a:lnTo>
                    <a:pt x="767" y="643"/>
                  </a:lnTo>
                  <a:lnTo>
                    <a:pt x="767" y="565"/>
                  </a:lnTo>
                  <a:lnTo>
                    <a:pt x="747" y="513"/>
                  </a:lnTo>
                  <a:close/>
                </a:path>
              </a:pathLst>
            </a:custGeom>
            <a:solidFill>
              <a:srgbClr val="FFD966"/>
            </a:solidFill>
            <a:ln>
              <a:solidFill>
                <a:srgbClr val="808080"/>
              </a:solidFill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8"/>
            <p:cNvSpPr/>
            <p:nvPr/>
          </p:nvSpPr>
          <p:spPr>
            <a:xfrm>
              <a:off x="9547" y="5264"/>
              <a:ext cx="1547" cy="1405"/>
            </a:xfrm>
            <a:custGeom>
              <a:avLst/>
              <a:gdLst/>
              <a:ahLst/>
              <a:cxnLst/>
              <a:rect l="l" t="t" r="r" b="b"/>
              <a:pathLst>
                <a:path w="704" h="579">
                  <a:moveTo>
                    <a:pt x="659" y="460"/>
                  </a:moveTo>
                  <a:lnTo>
                    <a:pt x="704" y="247"/>
                  </a:lnTo>
                  <a:lnTo>
                    <a:pt x="553" y="253"/>
                  </a:lnTo>
                  <a:lnTo>
                    <a:pt x="553" y="222"/>
                  </a:lnTo>
                  <a:lnTo>
                    <a:pt x="530" y="190"/>
                  </a:lnTo>
                  <a:lnTo>
                    <a:pt x="507" y="143"/>
                  </a:lnTo>
                  <a:lnTo>
                    <a:pt x="485" y="79"/>
                  </a:lnTo>
                  <a:lnTo>
                    <a:pt x="462" y="16"/>
                  </a:lnTo>
                  <a:lnTo>
                    <a:pt x="416" y="0"/>
                  </a:lnTo>
                  <a:lnTo>
                    <a:pt x="364" y="16"/>
                  </a:lnTo>
                  <a:lnTo>
                    <a:pt x="340" y="32"/>
                  </a:lnTo>
                  <a:lnTo>
                    <a:pt x="318" y="47"/>
                  </a:lnTo>
                  <a:lnTo>
                    <a:pt x="303" y="64"/>
                  </a:lnTo>
                  <a:lnTo>
                    <a:pt x="318" y="79"/>
                  </a:lnTo>
                  <a:lnTo>
                    <a:pt x="318" y="112"/>
                  </a:lnTo>
                  <a:lnTo>
                    <a:pt x="318" y="159"/>
                  </a:lnTo>
                  <a:lnTo>
                    <a:pt x="355" y="190"/>
                  </a:lnTo>
                  <a:lnTo>
                    <a:pt x="409" y="174"/>
                  </a:lnTo>
                  <a:lnTo>
                    <a:pt x="455" y="159"/>
                  </a:lnTo>
                  <a:lnTo>
                    <a:pt x="485" y="190"/>
                  </a:lnTo>
                  <a:lnTo>
                    <a:pt x="507" y="206"/>
                  </a:lnTo>
                  <a:lnTo>
                    <a:pt x="507" y="253"/>
                  </a:lnTo>
                  <a:lnTo>
                    <a:pt x="469" y="285"/>
                  </a:lnTo>
                  <a:lnTo>
                    <a:pt x="424" y="253"/>
                  </a:lnTo>
                  <a:lnTo>
                    <a:pt x="416" y="222"/>
                  </a:lnTo>
                  <a:lnTo>
                    <a:pt x="401" y="222"/>
                  </a:lnTo>
                  <a:lnTo>
                    <a:pt x="393" y="237"/>
                  </a:lnTo>
                  <a:lnTo>
                    <a:pt x="333" y="269"/>
                  </a:lnTo>
                  <a:lnTo>
                    <a:pt x="257" y="285"/>
                  </a:lnTo>
                  <a:lnTo>
                    <a:pt x="189" y="301"/>
                  </a:lnTo>
                  <a:lnTo>
                    <a:pt x="128" y="316"/>
                  </a:lnTo>
                  <a:lnTo>
                    <a:pt x="83" y="363"/>
                  </a:lnTo>
                  <a:lnTo>
                    <a:pt x="52" y="411"/>
                  </a:lnTo>
                  <a:lnTo>
                    <a:pt x="52" y="380"/>
                  </a:lnTo>
                  <a:lnTo>
                    <a:pt x="15" y="348"/>
                  </a:lnTo>
                  <a:lnTo>
                    <a:pt x="15" y="41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44" y="469"/>
                  </a:lnTo>
                  <a:lnTo>
                    <a:pt x="44" y="493"/>
                  </a:lnTo>
                  <a:lnTo>
                    <a:pt x="32" y="505"/>
                  </a:lnTo>
                  <a:lnTo>
                    <a:pt x="97" y="543"/>
                  </a:lnTo>
                  <a:lnTo>
                    <a:pt x="97" y="555"/>
                  </a:lnTo>
                  <a:lnTo>
                    <a:pt x="119" y="543"/>
                  </a:lnTo>
                  <a:lnTo>
                    <a:pt x="163" y="530"/>
                  </a:lnTo>
                  <a:lnTo>
                    <a:pt x="174" y="543"/>
                  </a:lnTo>
                  <a:lnTo>
                    <a:pt x="174" y="566"/>
                  </a:lnTo>
                  <a:lnTo>
                    <a:pt x="196" y="579"/>
                  </a:lnTo>
                  <a:lnTo>
                    <a:pt x="228" y="555"/>
                  </a:lnTo>
                  <a:lnTo>
                    <a:pt x="261" y="505"/>
                  </a:lnTo>
                  <a:lnTo>
                    <a:pt x="294" y="481"/>
                  </a:lnTo>
                  <a:lnTo>
                    <a:pt x="360" y="457"/>
                  </a:lnTo>
                  <a:lnTo>
                    <a:pt x="402" y="457"/>
                  </a:lnTo>
                  <a:lnTo>
                    <a:pt x="457" y="457"/>
                  </a:lnTo>
                  <a:lnTo>
                    <a:pt x="479" y="445"/>
                  </a:lnTo>
                  <a:lnTo>
                    <a:pt x="544" y="469"/>
                  </a:lnTo>
                  <a:lnTo>
                    <a:pt x="588" y="469"/>
                  </a:lnTo>
                  <a:lnTo>
                    <a:pt x="665" y="457"/>
                  </a:lnTo>
                  <a:lnTo>
                    <a:pt x="658" y="443"/>
                  </a:lnTo>
                  <a:lnTo>
                    <a:pt x="670" y="407"/>
                  </a:lnTo>
                  <a:lnTo>
                    <a:pt x="676" y="377"/>
                  </a:lnTo>
                  <a:lnTo>
                    <a:pt x="667" y="434"/>
                  </a:lnTo>
                  <a:lnTo>
                    <a:pt x="658" y="452"/>
                  </a:lnTo>
                  <a:lnTo>
                    <a:pt x="664" y="443"/>
                  </a:lnTo>
                  <a:lnTo>
                    <a:pt x="661" y="440"/>
                  </a:lnTo>
                  <a:lnTo>
                    <a:pt x="670" y="419"/>
                  </a:lnTo>
                  <a:lnTo>
                    <a:pt x="682" y="359"/>
                  </a:lnTo>
                  <a:lnTo>
                    <a:pt x="694" y="314"/>
                  </a:lnTo>
                  <a:lnTo>
                    <a:pt x="682" y="353"/>
                  </a:lnTo>
                  <a:lnTo>
                    <a:pt x="670" y="419"/>
                  </a:lnTo>
                  <a:lnTo>
                    <a:pt x="670" y="416"/>
                  </a:lnTo>
                  <a:lnTo>
                    <a:pt x="688" y="317"/>
                  </a:lnTo>
                  <a:lnTo>
                    <a:pt x="676" y="395"/>
                  </a:lnTo>
                  <a:lnTo>
                    <a:pt x="700" y="260"/>
                  </a:lnTo>
                  <a:lnTo>
                    <a:pt x="685" y="324"/>
                  </a:lnTo>
                  <a:lnTo>
                    <a:pt x="694" y="290"/>
                  </a:lnTo>
                  <a:lnTo>
                    <a:pt x="697" y="278"/>
                  </a:lnTo>
                  <a:lnTo>
                    <a:pt x="700" y="251"/>
                  </a:lnTo>
                  <a:lnTo>
                    <a:pt x="704" y="253"/>
                  </a:lnTo>
                  <a:lnTo>
                    <a:pt x="693" y="324"/>
                  </a:lnTo>
                  <a:lnTo>
                    <a:pt x="659" y="460"/>
                  </a:lnTo>
                  <a:close/>
                </a:path>
              </a:pathLst>
            </a:custGeom>
            <a:solidFill>
              <a:srgbClr val="FFD966"/>
            </a:solidFill>
            <a:ln>
              <a:solidFill>
                <a:srgbClr val="808080"/>
              </a:solidFill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9"/>
            <p:cNvSpPr/>
            <p:nvPr/>
          </p:nvSpPr>
          <p:spPr>
            <a:xfrm>
              <a:off x="8582" y="8010"/>
              <a:ext cx="835" cy="662"/>
            </a:xfrm>
            <a:custGeom>
              <a:avLst/>
              <a:gdLst/>
              <a:ahLst/>
              <a:cxnLst/>
              <a:rect l="l" t="t" r="r" b="b"/>
              <a:pathLst>
                <a:path w="374" h="273">
                  <a:moveTo>
                    <a:pt x="17" y="252"/>
                  </a:moveTo>
                  <a:lnTo>
                    <a:pt x="55" y="230"/>
                  </a:lnTo>
                  <a:lnTo>
                    <a:pt x="87" y="242"/>
                  </a:lnTo>
                  <a:lnTo>
                    <a:pt x="132" y="267"/>
                  </a:lnTo>
                  <a:lnTo>
                    <a:pt x="174" y="273"/>
                  </a:lnTo>
                  <a:lnTo>
                    <a:pt x="220" y="263"/>
                  </a:lnTo>
                  <a:lnTo>
                    <a:pt x="219" y="258"/>
                  </a:lnTo>
                  <a:lnTo>
                    <a:pt x="202" y="221"/>
                  </a:lnTo>
                  <a:lnTo>
                    <a:pt x="301" y="235"/>
                  </a:lnTo>
                  <a:lnTo>
                    <a:pt x="374" y="234"/>
                  </a:lnTo>
                  <a:lnTo>
                    <a:pt x="372" y="233"/>
                  </a:lnTo>
                  <a:lnTo>
                    <a:pt x="324" y="173"/>
                  </a:lnTo>
                  <a:lnTo>
                    <a:pt x="335" y="124"/>
                  </a:lnTo>
                  <a:lnTo>
                    <a:pt x="280" y="124"/>
                  </a:lnTo>
                  <a:lnTo>
                    <a:pt x="225" y="100"/>
                  </a:lnTo>
                  <a:lnTo>
                    <a:pt x="247" y="64"/>
                  </a:lnTo>
                  <a:lnTo>
                    <a:pt x="225" y="64"/>
                  </a:lnTo>
                  <a:lnTo>
                    <a:pt x="194" y="51"/>
                  </a:lnTo>
                  <a:lnTo>
                    <a:pt x="182" y="27"/>
                  </a:lnTo>
                  <a:lnTo>
                    <a:pt x="184" y="24"/>
                  </a:lnTo>
                  <a:lnTo>
                    <a:pt x="162" y="24"/>
                  </a:lnTo>
                  <a:lnTo>
                    <a:pt x="132" y="44"/>
                  </a:lnTo>
                  <a:lnTo>
                    <a:pt x="112" y="11"/>
                  </a:lnTo>
                  <a:lnTo>
                    <a:pt x="86" y="0"/>
                  </a:lnTo>
                  <a:lnTo>
                    <a:pt x="69" y="33"/>
                  </a:lnTo>
                  <a:lnTo>
                    <a:pt x="69" y="41"/>
                  </a:lnTo>
                  <a:lnTo>
                    <a:pt x="61" y="58"/>
                  </a:lnTo>
                  <a:lnTo>
                    <a:pt x="32" y="73"/>
                  </a:lnTo>
                  <a:lnTo>
                    <a:pt x="32" y="89"/>
                  </a:lnTo>
                  <a:lnTo>
                    <a:pt x="54" y="120"/>
                  </a:lnTo>
                  <a:lnTo>
                    <a:pt x="16" y="120"/>
                  </a:lnTo>
                  <a:lnTo>
                    <a:pt x="8" y="183"/>
                  </a:lnTo>
                  <a:lnTo>
                    <a:pt x="0" y="200"/>
                  </a:lnTo>
                  <a:lnTo>
                    <a:pt x="16" y="231"/>
                  </a:lnTo>
                  <a:lnTo>
                    <a:pt x="17" y="252"/>
                  </a:lnTo>
                  <a:close/>
                </a:path>
              </a:pathLst>
            </a:custGeom>
            <a:solidFill>
              <a:srgbClr val="70AD47"/>
            </a:solidFill>
            <a:ln>
              <a:solidFill>
                <a:srgbClr val="808080"/>
              </a:solidFill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10"/>
            <p:cNvSpPr/>
            <p:nvPr/>
          </p:nvSpPr>
          <p:spPr>
            <a:xfrm>
              <a:off x="8982" y="7469"/>
              <a:ext cx="1219" cy="1035"/>
            </a:xfrm>
            <a:custGeom>
              <a:avLst/>
              <a:gdLst/>
              <a:ahLst/>
              <a:cxnLst/>
              <a:rect l="l" t="t" r="r" b="b"/>
              <a:pathLst>
                <a:path w="546" h="426">
                  <a:moveTo>
                    <a:pt x="546" y="74"/>
                  </a:moveTo>
                  <a:lnTo>
                    <a:pt x="532" y="57"/>
                  </a:lnTo>
                  <a:lnTo>
                    <a:pt x="493" y="46"/>
                  </a:lnTo>
                  <a:lnTo>
                    <a:pt x="455" y="61"/>
                  </a:lnTo>
                  <a:lnTo>
                    <a:pt x="441" y="27"/>
                  </a:lnTo>
                  <a:lnTo>
                    <a:pt x="413" y="15"/>
                  </a:lnTo>
                  <a:lnTo>
                    <a:pt x="358" y="39"/>
                  </a:lnTo>
                  <a:lnTo>
                    <a:pt x="303" y="0"/>
                  </a:lnTo>
                  <a:lnTo>
                    <a:pt x="298" y="3"/>
                  </a:lnTo>
                  <a:lnTo>
                    <a:pt x="274" y="24"/>
                  </a:lnTo>
                  <a:lnTo>
                    <a:pt x="270" y="26"/>
                  </a:lnTo>
                  <a:lnTo>
                    <a:pt x="273" y="24"/>
                  </a:lnTo>
                  <a:lnTo>
                    <a:pt x="305" y="61"/>
                  </a:lnTo>
                  <a:lnTo>
                    <a:pt x="261" y="98"/>
                  </a:lnTo>
                  <a:lnTo>
                    <a:pt x="174" y="123"/>
                  </a:lnTo>
                  <a:lnTo>
                    <a:pt x="108" y="175"/>
                  </a:lnTo>
                  <a:lnTo>
                    <a:pt x="76" y="160"/>
                  </a:lnTo>
                  <a:lnTo>
                    <a:pt x="43" y="172"/>
                  </a:lnTo>
                  <a:lnTo>
                    <a:pt x="21" y="223"/>
                  </a:lnTo>
                  <a:lnTo>
                    <a:pt x="0" y="249"/>
                  </a:lnTo>
                  <a:lnTo>
                    <a:pt x="6" y="254"/>
                  </a:lnTo>
                  <a:lnTo>
                    <a:pt x="3" y="243"/>
                  </a:lnTo>
                  <a:lnTo>
                    <a:pt x="2" y="246"/>
                  </a:lnTo>
                  <a:lnTo>
                    <a:pt x="12" y="272"/>
                  </a:lnTo>
                  <a:lnTo>
                    <a:pt x="45" y="283"/>
                  </a:lnTo>
                  <a:lnTo>
                    <a:pt x="60" y="284"/>
                  </a:lnTo>
                  <a:lnTo>
                    <a:pt x="40" y="321"/>
                  </a:lnTo>
                  <a:lnTo>
                    <a:pt x="97" y="345"/>
                  </a:lnTo>
                  <a:lnTo>
                    <a:pt x="150" y="345"/>
                  </a:lnTo>
                  <a:lnTo>
                    <a:pt x="138" y="392"/>
                  </a:lnTo>
                  <a:lnTo>
                    <a:pt x="165" y="425"/>
                  </a:lnTo>
                  <a:lnTo>
                    <a:pt x="166" y="426"/>
                  </a:lnTo>
                  <a:lnTo>
                    <a:pt x="254" y="399"/>
                  </a:lnTo>
                  <a:lnTo>
                    <a:pt x="319" y="326"/>
                  </a:lnTo>
                  <a:lnTo>
                    <a:pt x="297" y="290"/>
                  </a:lnTo>
                  <a:lnTo>
                    <a:pt x="319" y="177"/>
                  </a:lnTo>
                  <a:lnTo>
                    <a:pt x="395" y="153"/>
                  </a:lnTo>
                  <a:lnTo>
                    <a:pt x="406" y="113"/>
                  </a:lnTo>
                  <a:lnTo>
                    <a:pt x="458" y="103"/>
                  </a:lnTo>
                  <a:lnTo>
                    <a:pt x="505" y="78"/>
                  </a:lnTo>
                  <a:lnTo>
                    <a:pt x="546" y="74"/>
                  </a:lnTo>
                  <a:close/>
                </a:path>
              </a:pathLst>
            </a:custGeom>
            <a:solidFill>
              <a:srgbClr val="70AD47"/>
            </a:solidFill>
            <a:ln>
              <a:solidFill>
                <a:srgbClr val="808080"/>
              </a:solidFill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11"/>
            <p:cNvSpPr/>
            <p:nvPr/>
          </p:nvSpPr>
          <p:spPr>
            <a:xfrm>
              <a:off x="14542" y="6346"/>
              <a:ext cx="1936" cy="599"/>
            </a:xfrm>
            <a:custGeom>
              <a:avLst/>
              <a:gdLst/>
              <a:ahLst/>
              <a:cxnLst/>
              <a:rect l="l" t="t" r="r" b="b"/>
              <a:pathLst>
                <a:path w="2385" h="780">
                  <a:moveTo>
                    <a:pt x="1691" y="573"/>
                  </a:moveTo>
                  <a:lnTo>
                    <a:pt x="1691" y="747"/>
                  </a:lnTo>
                  <a:lnTo>
                    <a:pt x="1540" y="780"/>
                  </a:lnTo>
                  <a:lnTo>
                    <a:pt x="1385" y="669"/>
                  </a:lnTo>
                  <a:lnTo>
                    <a:pt x="1273" y="554"/>
                  </a:lnTo>
                  <a:lnTo>
                    <a:pt x="1242" y="515"/>
                  </a:lnTo>
                  <a:lnTo>
                    <a:pt x="1217" y="593"/>
                  </a:lnTo>
                  <a:lnTo>
                    <a:pt x="1029" y="634"/>
                  </a:lnTo>
                  <a:lnTo>
                    <a:pt x="861" y="591"/>
                  </a:lnTo>
                  <a:lnTo>
                    <a:pt x="767" y="634"/>
                  </a:lnTo>
                  <a:lnTo>
                    <a:pt x="675" y="591"/>
                  </a:lnTo>
                  <a:lnTo>
                    <a:pt x="523" y="670"/>
                  </a:lnTo>
                  <a:lnTo>
                    <a:pt x="462" y="704"/>
                  </a:lnTo>
                  <a:lnTo>
                    <a:pt x="431" y="713"/>
                  </a:lnTo>
                  <a:lnTo>
                    <a:pt x="351" y="737"/>
                  </a:lnTo>
                  <a:lnTo>
                    <a:pt x="341" y="742"/>
                  </a:lnTo>
                  <a:lnTo>
                    <a:pt x="219" y="666"/>
                  </a:lnTo>
                  <a:lnTo>
                    <a:pt x="19" y="593"/>
                  </a:lnTo>
                  <a:lnTo>
                    <a:pt x="5" y="523"/>
                  </a:lnTo>
                  <a:lnTo>
                    <a:pt x="0" y="524"/>
                  </a:lnTo>
                  <a:lnTo>
                    <a:pt x="41" y="450"/>
                  </a:lnTo>
                  <a:lnTo>
                    <a:pt x="105" y="399"/>
                  </a:lnTo>
                  <a:lnTo>
                    <a:pt x="332" y="300"/>
                  </a:lnTo>
                  <a:lnTo>
                    <a:pt x="500" y="349"/>
                  </a:lnTo>
                  <a:lnTo>
                    <a:pt x="645" y="349"/>
                  </a:lnTo>
                  <a:lnTo>
                    <a:pt x="729" y="300"/>
                  </a:lnTo>
                  <a:lnTo>
                    <a:pt x="604" y="250"/>
                  </a:lnTo>
                  <a:lnTo>
                    <a:pt x="353" y="201"/>
                  </a:lnTo>
                  <a:lnTo>
                    <a:pt x="187" y="250"/>
                  </a:lnTo>
                  <a:lnTo>
                    <a:pt x="187" y="150"/>
                  </a:lnTo>
                  <a:lnTo>
                    <a:pt x="520" y="101"/>
                  </a:lnTo>
                  <a:lnTo>
                    <a:pt x="665" y="51"/>
                  </a:lnTo>
                  <a:lnTo>
                    <a:pt x="750" y="101"/>
                  </a:lnTo>
                  <a:lnTo>
                    <a:pt x="876" y="150"/>
                  </a:lnTo>
                  <a:lnTo>
                    <a:pt x="1500" y="51"/>
                  </a:lnTo>
                  <a:lnTo>
                    <a:pt x="1583" y="0"/>
                  </a:lnTo>
                  <a:lnTo>
                    <a:pt x="2237" y="51"/>
                  </a:lnTo>
                  <a:lnTo>
                    <a:pt x="2385" y="51"/>
                  </a:lnTo>
                  <a:lnTo>
                    <a:pt x="2322" y="150"/>
                  </a:lnTo>
                  <a:lnTo>
                    <a:pt x="2240" y="150"/>
                  </a:lnTo>
                  <a:lnTo>
                    <a:pt x="2052" y="101"/>
                  </a:lnTo>
                  <a:lnTo>
                    <a:pt x="2009" y="201"/>
                  </a:lnTo>
                  <a:lnTo>
                    <a:pt x="1759" y="250"/>
                  </a:lnTo>
                  <a:lnTo>
                    <a:pt x="1468" y="300"/>
                  </a:lnTo>
                  <a:lnTo>
                    <a:pt x="1427" y="349"/>
                  </a:lnTo>
                  <a:lnTo>
                    <a:pt x="1614" y="500"/>
                  </a:lnTo>
                  <a:lnTo>
                    <a:pt x="1689" y="576"/>
                  </a:lnTo>
                  <a:lnTo>
                    <a:pt x="1691" y="573"/>
                  </a:lnTo>
                  <a:close/>
                </a:path>
              </a:pathLst>
            </a:custGeom>
            <a:solidFill>
              <a:srgbClr val="A9D18E">
                <a:alpha val="68000"/>
              </a:srgbClr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12"/>
            <p:cNvSpPr/>
            <p:nvPr/>
          </p:nvSpPr>
          <p:spPr>
            <a:xfrm>
              <a:off x="14822" y="6740"/>
              <a:ext cx="1541" cy="1231"/>
            </a:xfrm>
            <a:custGeom>
              <a:avLst/>
              <a:gdLst/>
              <a:ahLst/>
              <a:cxnLst/>
              <a:rect l="l" t="t" r="r" b="b"/>
              <a:pathLst>
                <a:path w="1893" h="1591">
                  <a:moveTo>
                    <a:pt x="1464" y="1591"/>
                  </a:moveTo>
                  <a:lnTo>
                    <a:pt x="1521" y="1519"/>
                  </a:lnTo>
                  <a:lnTo>
                    <a:pt x="1743" y="1458"/>
                  </a:lnTo>
                  <a:lnTo>
                    <a:pt x="1744" y="1465"/>
                  </a:lnTo>
                  <a:lnTo>
                    <a:pt x="1774" y="1355"/>
                  </a:lnTo>
                  <a:lnTo>
                    <a:pt x="1893" y="1239"/>
                  </a:lnTo>
                  <a:lnTo>
                    <a:pt x="1774" y="1201"/>
                  </a:lnTo>
                  <a:lnTo>
                    <a:pt x="1802" y="1161"/>
                  </a:lnTo>
                  <a:lnTo>
                    <a:pt x="1743" y="1085"/>
                  </a:lnTo>
                  <a:lnTo>
                    <a:pt x="1834" y="970"/>
                  </a:lnTo>
                  <a:lnTo>
                    <a:pt x="1774" y="970"/>
                  </a:lnTo>
                  <a:lnTo>
                    <a:pt x="1682" y="1009"/>
                  </a:lnTo>
                  <a:lnTo>
                    <a:pt x="1623" y="1009"/>
                  </a:lnTo>
                  <a:lnTo>
                    <a:pt x="1653" y="892"/>
                  </a:lnTo>
                  <a:lnTo>
                    <a:pt x="1653" y="852"/>
                  </a:lnTo>
                  <a:lnTo>
                    <a:pt x="1563" y="813"/>
                  </a:lnTo>
                  <a:lnTo>
                    <a:pt x="1533" y="737"/>
                  </a:lnTo>
                  <a:lnTo>
                    <a:pt x="1472" y="697"/>
                  </a:lnTo>
                  <a:lnTo>
                    <a:pt x="1472" y="660"/>
                  </a:lnTo>
                  <a:lnTo>
                    <a:pt x="1504" y="660"/>
                  </a:lnTo>
                  <a:lnTo>
                    <a:pt x="1563" y="621"/>
                  </a:lnTo>
                  <a:lnTo>
                    <a:pt x="1533" y="621"/>
                  </a:lnTo>
                  <a:lnTo>
                    <a:pt x="1533" y="583"/>
                  </a:lnTo>
                  <a:lnTo>
                    <a:pt x="1623" y="545"/>
                  </a:lnTo>
                  <a:lnTo>
                    <a:pt x="1593" y="507"/>
                  </a:lnTo>
                  <a:lnTo>
                    <a:pt x="1623" y="469"/>
                  </a:lnTo>
                  <a:lnTo>
                    <a:pt x="1682" y="429"/>
                  </a:lnTo>
                  <a:lnTo>
                    <a:pt x="1682" y="391"/>
                  </a:lnTo>
                  <a:lnTo>
                    <a:pt x="1614" y="333"/>
                  </a:lnTo>
                  <a:lnTo>
                    <a:pt x="1618" y="335"/>
                  </a:lnTo>
                  <a:lnTo>
                    <a:pt x="1506" y="238"/>
                  </a:lnTo>
                  <a:lnTo>
                    <a:pt x="1360" y="140"/>
                  </a:lnTo>
                  <a:lnTo>
                    <a:pt x="1381" y="88"/>
                  </a:lnTo>
                  <a:lnTo>
                    <a:pt x="1350" y="57"/>
                  </a:lnTo>
                  <a:lnTo>
                    <a:pt x="1346" y="56"/>
                  </a:lnTo>
                  <a:lnTo>
                    <a:pt x="1346" y="228"/>
                  </a:lnTo>
                  <a:lnTo>
                    <a:pt x="1196" y="266"/>
                  </a:lnTo>
                  <a:lnTo>
                    <a:pt x="1043" y="152"/>
                  </a:lnTo>
                  <a:lnTo>
                    <a:pt x="928" y="37"/>
                  </a:lnTo>
                  <a:lnTo>
                    <a:pt x="897" y="0"/>
                  </a:lnTo>
                  <a:lnTo>
                    <a:pt x="872" y="74"/>
                  </a:lnTo>
                  <a:lnTo>
                    <a:pt x="685" y="117"/>
                  </a:lnTo>
                  <a:lnTo>
                    <a:pt x="516" y="74"/>
                  </a:lnTo>
                  <a:lnTo>
                    <a:pt x="422" y="117"/>
                  </a:lnTo>
                  <a:lnTo>
                    <a:pt x="330" y="74"/>
                  </a:lnTo>
                  <a:lnTo>
                    <a:pt x="186" y="149"/>
                  </a:lnTo>
                  <a:lnTo>
                    <a:pt x="123" y="185"/>
                  </a:lnTo>
                  <a:lnTo>
                    <a:pt x="104" y="191"/>
                  </a:lnTo>
                  <a:lnTo>
                    <a:pt x="6" y="220"/>
                  </a:lnTo>
                  <a:lnTo>
                    <a:pt x="6" y="230"/>
                  </a:lnTo>
                  <a:lnTo>
                    <a:pt x="6" y="228"/>
                  </a:lnTo>
                  <a:lnTo>
                    <a:pt x="0" y="319"/>
                  </a:lnTo>
                  <a:lnTo>
                    <a:pt x="66" y="394"/>
                  </a:lnTo>
                  <a:lnTo>
                    <a:pt x="186" y="394"/>
                  </a:lnTo>
                  <a:lnTo>
                    <a:pt x="210" y="437"/>
                  </a:lnTo>
                  <a:lnTo>
                    <a:pt x="181" y="511"/>
                  </a:lnTo>
                  <a:lnTo>
                    <a:pt x="241" y="627"/>
                  </a:lnTo>
                  <a:lnTo>
                    <a:pt x="300" y="702"/>
                  </a:lnTo>
                  <a:lnTo>
                    <a:pt x="127" y="744"/>
                  </a:lnTo>
                  <a:lnTo>
                    <a:pt x="34" y="781"/>
                  </a:lnTo>
                  <a:lnTo>
                    <a:pt x="34" y="898"/>
                  </a:lnTo>
                  <a:lnTo>
                    <a:pt x="153" y="971"/>
                  </a:lnTo>
                  <a:lnTo>
                    <a:pt x="277" y="934"/>
                  </a:lnTo>
                  <a:lnTo>
                    <a:pt x="330" y="904"/>
                  </a:lnTo>
                  <a:lnTo>
                    <a:pt x="397" y="971"/>
                  </a:lnTo>
                  <a:lnTo>
                    <a:pt x="598" y="1052"/>
                  </a:lnTo>
                  <a:lnTo>
                    <a:pt x="696" y="1167"/>
                  </a:lnTo>
                  <a:lnTo>
                    <a:pt x="751" y="1358"/>
                  </a:lnTo>
                  <a:lnTo>
                    <a:pt x="723" y="1553"/>
                  </a:lnTo>
                  <a:lnTo>
                    <a:pt x="814" y="1588"/>
                  </a:lnTo>
                  <a:lnTo>
                    <a:pt x="1025" y="1513"/>
                  </a:lnTo>
                  <a:lnTo>
                    <a:pt x="1295" y="1553"/>
                  </a:lnTo>
                  <a:lnTo>
                    <a:pt x="1457" y="1589"/>
                  </a:lnTo>
                  <a:lnTo>
                    <a:pt x="1464" y="1591"/>
                  </a:lnTo>
                  <a:close/>
                </a:path>
              </a:pathLst>
            </a:custGeom>
            <a:solidFill>
              <a:srgbClr val="A9D18E">
                <a:alpha val="68000"/>
              </a:srgbClr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13"/>
            <p:cNvSpPr/>
            <p:nvPr/>
          </p:nvSpPr>
          <p:spPr>
            <a:xfrm>
              <a:off x="13626" y="6749"/>
              <a:ext cx="2381" cy="1761"/>
            </a:xfrm>
            <a:custGeom>
              <a:avLst/>
              <a:gdLst/>
              <a:ahLst/>
              <a:cxnLst/>
              <a:rect l="l" t="t" r="r" b="b"/>
              <a:pathLst>
                <a:path w="2925" h="2292">
                  <a:moveTo>
                    <a:pt x="2915" y="1573"/>
                  </a:moveTo>
                  <a:lnTo>
                    <a:pt x="2880" y="1607"/>
                  </a:lnTo>
                  <a:lnTo>
                    <a:pt x="2634" y="1675"/>
                  </a:lnTo>
                  <a:lnTo>
                    <a:pt x="2333" y="1742"/>
                  </a:lnTo>
                  <a:lnTo>
                    <a:pt x="2263" y="1709"/>
                  </a:lnTo>
                  <a:lnTo>
                    <a:pt x="2190" y="1777"/>
                  </a:lnTo>
                  <a:lnTo>
                    <a:pt x="2032" y="1814"/>
                  </a:lnTo>
                  <a:lnTo>
                    <a:pt x="1889" y="1844"/>
                  </a:lnTo>
                  <a:lnTo>
                    <a:pt x="1803" y="1916"/>
                  </a:lnTo>
                  <a:lnTo>
                    <a:pt x="1688" y="1881"/>
                  </a:lnTo>
                  <a:lnTo>
                    <a:pt x="1616" y="2018"/>
                  </a:lnTo>
                  <a:lnTo>
                    <a:pt x="1488" y="2121"/>
                  </a:lnTo>
                  <a:lnTo>
                    <a:pt x="1431" y="2051"/>
                  </a:lnTo>
                  <a:lnTo>
                    <a:pt x="1402" y="1983"/>
                  </a:lnTo>
                  <a:lnTo>
                    <a:pt x="1373" y="1951"/>
                  </a:lnTo>
                  <a:lnTo>
                    <a:pt x="1286" y="1951"/>
                  </a:lnTo>
                  <a:lnTo>
                    <a:pt x="1286" y="2018"/>
                  </a:lnTo>
                  <a:lnTo>
                    <a:pt x="1188" y="2018"/>
                  </a:lnTo>
                  <a:lnTo>
                    <a:pt x="1102" y="2018"/>
                  </a:lnTo>
                  <a:lnTo>
                    <a:pt x="1102" y="2086"/>
                  </a:lnTo>
                  <a:lnTo>
                    <a:pt x="1158" y="2121"/>
                  </a:lnTo>
                  <a:lnTo>
                    <a:pt x="1216" y="2188"/>
                  </a:lnTo>
                  <a:lnTo>
                    <a:pt x="1114" y="2258"/>
                  </a:lnTo>
                  <a:lnTo>
                    <a:pt x="1012" y="2188"/>
                  </a:lnTo>
                  <a:lnTo>
                    <a:pt x="930" y="2225"/>
                  </a:lnTo>
                  <a:lnTo>
                    <a:pt x="758" y="2292"/>
                  </a:lnTo>
                  <a:lnTo>
                    <a:pt x="683" y="2188"/>
                  </a:lnTo>
                  <a:lnTo>
                    <a:pt x="615" y="2188"/>
                  </a:lnTo>
                  <a:lnTo>
                    <a:pt x="626" y="2225"/>
                  </a:lnTo>
                  <a:lnTo>
                    <a:pt x="484" y="2258"/>
                  </a:lnTo>
                  <a:lnTo>
                    <a:pt x="383" y="2188"/>
                  </a:lnTo>
                  <a:lnTo>
                    <a:pt x="341" y="2156"/>
                  </a:lnTo>
                  <a:lnTo>
                    <a:pt x="242" y="2190"/>
                  </a:lnTo>
                  <a:lnTo>
                    <a:pt x="239" y="2190"/>
                  </a:lnTo>
                  <a:lnTo>
                    <a:pt x="239" y="2083"/>
                  </a:lnTo>
                  <a:lnTo>
                    <a:pt x="180" y="2007"/>
                  </a:lnTo>
                  <a:lnTo>
                    <a:pt x="210" y="1968"/>
                  </a:lnTo>
                  <a:lnTo>
                    <a:pt x="300" y="1891"/>
                  </a:lnTo>
                  <a:lnTo>
                    <a:pt x="332" y="1738"/>
                  </a:lnTo>
                  <a:lnTo>
                    <a:pt x="480" y="1584"/>
                  </a:lnTo>
                  <a:lnTo>
                    <a:pt x="419" y="1546"/>
                  </a:lnTo>
                  <a:lnTo>
                    <a:pt x="480" y="1467"/>
                  </a:lnTo>
                  <a:lnTo>
                    <a:pt x="601" y="1506"/>
                  </a:lnTo>
                  <a:lnTo>
                    <a:pt x="689" y="1546"/>
                  </a:lnTo>
                  <a:lnTo>
                    <a:pt x="689" y="1506"/>
                  </a:lnTo>
                  <a:lnTo>
                    <a:pt x="778" y="1467"/>
                  </a:lnTo>
                  <a:lnTo>
                    <a:pt x="869" y="1546"/>
                  </a:lnTo>
                  <a:lnTo>
                    <a:pt x="930" y="1467"/>
                  </a:lnTo>
                  <a:lnTo>
                    <a:pt x="869" y="1273"/>
                  </a:lnTo>
                  <a:lnTo>
                    <a:pt x="720" y="1158"/>
                  </a:lnTo>
                  <a:lnTo>
                    <a:pt x="689" y="1042"/>
                  </a:lnTo>
                  <a:lnTo>
                    <a:pt x="540" y="966"/>
                  </a:lnTo>
                  <a:lnTo>
                    <a:pt x="482" y="891"/>
                  </a:lnTo>
                  <a:lnTo>
                    <a:pt x="332" y="812"/>
                  </a:lnTo>
                  <a:lnTo>
                    <a:pt x="391" y="772"/>
                  </a:lnTo>
                  <a:lnTo>
                    <a:pt x="480" y="696"/>
                  </a:lnTo>
                  <a:lnTo>
                    <a:pt x="450" y="620"/>
                  </a:lnTo>
                  <a:lnTo>
                    <a:pt x="300" y="580"/>
                  </a:lnTo>
                  <a:lnTo>
                    <a:pt x="270" y="504"/>
                  </a:lnTo>
                  <a:lnTo>
                    <a:pt x="208" y="544"/>
                  </a:lnTo>
                  <a:lnTo>
                    <a:pt x="117" y="465"/>
                  </a:lnTo>
                  <a:lnTo>
                    <a:pt x="31" y="390"/>
                  </a:lnTo>
                  <a:lnTo>
                    <a:pt x="0" y="287"/>
                  </a:lnTo>
                  <a:lnTo>
                    <a:pt x="152" y="156"/>
                  </a:lnTo>
                  <a:lnTo>
                    <a:pt x="236" y="122"/>
                  </a:lnTo>
                  <a:lnTo>
                    <a:pt x="242" y="125"/>
                  </a:lnTo>
                  <a:lnTo>
                    <a:pt x="294" y="137"/>
                  </a:lnTo>
                  <a:lnTo>
                    <a:pt x="607" y="186"/>
                  </a:lnTo>
                  <a:lnTo>
                    <a:pt x="670" y="186"/>
                  </a:lnTo>
                  <a:lnTo>
                    <a:pt x="734" y="137"/>
                  </a:lnTo>
                  <a:lnTo>
                    <a:pt x="816" y="137"/>
                  </a:lnTo>
                  <a:lnTo>
                    <a:pt x="962" y="137"/>
                  </a:lnTo>
                  <a:lnTo>
                    <a:pt x="962" y="85"/>
                  </a:lnTo>
                  <a:lnTo>
                    <a:pt x="1067" y="37"/>
                  </a:lnTo>
                  <a:lnTo>
                    <a:pt x="1110" y="37"/>
                  </a:lnTo>
                  <a:lnTo>
                    <a:pt x="1133" y="0"/>
                  </a:lnTo>
                  <a:lnTo>
                    <a:pt x="1134" y="2"/>
                  </a:lnTo>
                  <a:lnTo>
                    <a:pt x="1133" y="0"/>
                  </a:lnTo>
                  <a:lnTo>
                    <a:pt x="1147" y="69"/>
                  </a:lnTo>
                  <a:lnTo>
                    <a:pt x="1358" y="145"/>
                  </a:lnTo>
                  <a:lnTo>
                    <a:pt x="1477" y="223"/>
                  </a:lnTo>
                  <a:lnTo>
                    <a:pt x="1473" y="223"/>
                  </a:lnTo>
                  <a:lnTo>
                    <a:pt x="1477" y="221"/>
                  </a:lnTo>
                  <a:lnTo>
                    <a:pt x="1475" y="312"/>
                  </a:lnTo>
                  <a:lnTo>
                    <a:pt x="1534" y="389"/>
                  </a:lnTo>
                  <a:lnTo>
                    <a:pt x="1654" y="389"/>
                  </a:lnTo>
                  <a:lnTo>
                    <a:pt x="1683" y="428"/>
                  </a:lnTo>
                  <a:lnTo>
                    <a:pt x="1654" y="504"/>
                  </a:lnTo>
                  <a:lnTo>
                    <a:pt x="1714" y="620"/>
                  </a:lnTo>
                  <a:lnTo>
                    <a:pt x="1773" y="696"/>
                  </a:lnTo>
                  <a:lnTo>
                    <a:pt x="1596" y="736"/>
                  </a:lnTo>
                  <a:lnTo>
                    <a:pt x="1505" y="774"/>
                  </a:lnTo>
                  <a:lnTo>
                    <a:pt x="1505" y="890"/>
                  </a:lnTo>
                  <a:lnTo>
                    <a:pt x="1624" y="966"/>
                  </a:lnTo>
                  <a:lnTo>
                    <a:pt x="1746" y="927"/>
                  </a:lnTo>
                  <a:lnTo>
                    <a:pt x="1805" y="890"/>
                  </a:lnTo>
                  <a:lnTo>
                    <a:pt x="1864" y="966"/>
                  </a:lnTo>
                  <a:lnTo>
                    <a:pt x="2073" y="1042"/>
                  </a:lnTo>
                  <a:lnTo>
                    <a:pt x="2163" y="1158"/>
                  </a:lnTo>
                  <a:lnTo>
                    <a:pt x="2224" y="1351"/>
                  </a:lnTo>
                  <a:lnTo>
                    <a:pt x="2194" y="1546"/>
                  </a:lnTo>
                  <a:lnTo>
                    <a:pt x="2283" y="1584"/>
                  </a:lnTo>
                  <a:lnTo>
                    <a:pt x="2493" y="1506"/>
                  </a:lnTo>
                  <a:lnTo>
                    <a:pt x="2764" y="1546"/>
                  </a:lnTo>
                  <a:lnTo>
                    <a:pt x="2925" y="1581"/>
                  </a:lnTo>
                  <a:lnTo>
                    <a:pt x="2915" y="1573"/>
                  </a:lnTo>
                  <a:close/>
                </a:path>
              </a:pathLst>
            </a:custGeom>
            <a:solidFill>
              <a:srgbClr val="A9D18E">
                <a:alpha val="68000"/>
              </a:srgbClr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14"/>
            <p:cNvSpPr/>
            <p:nvPr/>
          </p:nvSpPr>
          <p:spPr>
            <a:xfrm>
              <a:off x="14625" y="6104"/>
              <a:ext cx="407" cy="185"/>
            </a:xfrm>
            <a:custGeom>
              <a:avLst/>
              <a:gdLst/>
              <a:ahLst/>
              <a:cxnLst/>
              <a:rect l="l" t="t" r="r" b="b"/>
              <a:pathLst>
                <a:path w="505" h="241">
                  <a:moveTo>
                    <a:pt x="330" y="233"/>
                  </a:moveTo>
                  <a:lnTo>
                    <a:pt x="421" y="223"/>
                  </a:lnTo>
                  <a:lnTo>
                    <a:pt x="449" y="233"/>
                  </a:lnTo>
                  <a:lnTo>
                    <a:pt x="478" y="223"/>
                  </a:lnTo>
                  <a:lnTo>
                    <a:pt x="505" y="51"/>
                  </a:lnTo>
                  <a:lnTo>
                    <a:pt x="458" y="0"/>
                  </a:lnTo>
                  <a:lnTo>
                    <a:pt x="363" y="19"/>
                  </a:lnTo>
                  <a:lnTo>
                    <a:pt x="321" y="105"/>
                  </a:lnTo>
                  <a:lnTo>
                    <a:pt x="260" y="113"/>
                  </a:lnTo>
                  <a:lnTo>
                    <a:pt x="173" y="63"/>
                  </a:lnTo>
                  <a:lnTo>
                    <a:pt x="0" y="124"/>
                  </a:lnTo>
                  <a:lnTo>
                    <a:pt x="17" y="161"/>
                  </a:lnTo>
                  <a:lnTo>
                    <a:pt x="235" y="209"/>
                  </a:lnTo>
                  <a:lnTo>
                    <a:pt x="330" y="241"/>
                  </a:lnTo>
                  <a:lnTo>
                    <a:pt x="330" y="233"/>
                  </a:lnTo>
                  <a:close/>
                </a:path>
              </a:pathLst>
            </a:custGeom>
            <a:solidFill>
              <a:srgbClr val="A9D18E">
                <a:alpha val="68000"/>
              </a:srgbClr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15"/>
            <p:cNvSpPr/>
            <p:nvPr/>
          </p:nvSpPr>
          <p:spPr>
            <a:xfrm>
              <a:off x="12889" y="6964"/>
              <a:ext cx="1505" cy="1632"/>
            </a:xfrm>
            <a:custGeom>
              <a:avLst/>
              <a:gdLst/>
              <a:ahLst/>
              <a:cxnLst/>
              <a:rect l="l" t="t" r="r" b="b"/>
              <a:pathLst>
                <a:path w="674" h="672">
                  <a:moveTo>
                    <a:pt x="12" y="646"/>
                  </a:moveTo>
                  <a:lnTo>
                    <a:pt x="12" y="649"/>
                  </a:lnTo>
                  <a:lnTo>
                    <a:pt x="14" y="646"/>
                  </a:lnTo>
                  <a:lnTo>
                    <a:pt x="15" y="646"/>
                  </a:lnTo>
                  <a:lnTo>
                    <a:pt x="17" y="648"/>
                  </a:lnTo>
                  <a:lnTo>
                    <a:pt x="0" y="671"/>
                  </a:lnTo>
                  <a:lnTo>
                    <a:pt x="27" y="671"/>
                  </a:lnTo>
                  <a:lnTo>
                    <a:pt x="58" y="652"/>
                  </a:lnTo>
                  <a:lnTo>
                    <a:pt x="77" y="672"/>
                  </a:lnTo>
                  <a:lnTo>
                    <a:pt x="83" y="644"/>
                  </a:lnTo>
                  <a:lnTo>
                    <a:pt x="136" y="611"/>
                  </a:lnTo>
                  <a:lnTo>
                    <a:pt x="182" y="601"/>
                  </a:lnTo>
                  <a:lnTo>
                    <a:pt x="203" y="579"/>
                  </a:lnTo>
                  <a:lnTo>
                    <a:pt x="261" y="601"/>
                  </a:lnTo>
                  <a:lnTo>
                    <a:pt x="297" y="590"/>
                  </a:lnTo>
                  <a:lnTo>
                    <a:pt x="339" y="568"/>
                  </a:lnTo>
                  <a:lnTo>
                    <a:pt x="391" y="590"/>
                  </a:lnTo>
                  <a:lnTo>
                    <a:pt x="406" y="611"/>
                  </a:lnTo>
                  <a:lnTo>
                    <a:pt x="422" y="611"/>
                  </a:lnTo>
                  <a:lnTo>
                    <a:pt x="422" y="611"/>
                  </a:lnTo>
                  <a:lnTo>
                    <a:pt x="422" y="577"/>
                  </a:lnTo>
                  <a:lnTo>
                    <a:pt x="401" y="553"/>
                  </a:lnTo>
                  <a:lnTo>
                    <a:pt x="412" y="541"/>
                  </a:lnTo>
                  <a:lnTo>
                    <a:pt x="445" y="516"/>
                  </a:lnTo>
                  <a:lnTo>
                    <a:pt x="456" y="468"/>
                  </a:lnTo>
                  <a:lnTo>
                    <a:pt x="510" y="419"/>
                  </a:lnTo>
                  <a:lnTo>
                    <a:pt x="488" y="407"/>
                  </a:lnTo>
                  <a:lnTo>
                    <a:pt x="510" y="382"/>
                  </a:lnTo>
                  <a:lnTo>
                    <a:pt x="554" y="395"/>
                  </a:lnTo>
                  <a:lnTo>
                    <a:pt x="586" y="407"/>
                  </a:lnTo>
                  <a:lnTo>
                    <a:pt x="586" y="395"/>
                  </a:lnTo>
                  <a:lnTo>
                    <a:pt x="619" y="382"/>
                  </a:lnTo>
                  <a:lnTo>
                    <a:pt x="652" y="407"/>
                  </a:lnTo>
                  <a:lnTo>
                    <a:pt x="674" y="382"/>
                  </a:lnTo>
                  <a:lnTo>
                    <a:pt x="652" y="321"/>
                  </a:lnTo>
                  <a:lnTo>
                    <a:pt x="598" y="284"/>
                  </a:lnTo>
                  <a:lnTo>
                    <a:pt x="586" y="248"/>
                  </a:lnTo>
                  <a:lnTo>
                    <a:pt x="532" y="224"/>
                  </a:lnTo>
                  <a:lnTo>
                    <a:pt x="511" y="200"/>
                  </a:lnTo>
                  <a:lnTo>
                    <a:pt x="456" y="175"/>
                  </a:lnTo>
                  <a:lnTo>
                    <a:pt x="477" y="163"/>
                  </a:lnTo>
                  <a:lnTo>
                    <a:pt x="510" y="138"/>
                  </a:lnTo>
                  <a:lnTo>
                    <a:pt x="499" y="114"/>
                  </a:lnTo>
                  <a:lnTo>
                    <a:pt x="445" y="102"/>
                  </a:lnTo>
                  <a:lnTo>
                    <a:pt x="434" y="78"/>
                  </a:lnTo>
                  <a:lnTo>
                    <a:pt x="411" y="90"/>
                  </a:lnTo>
                  <a:lnTo>
                    <a:pt x="378" y="66"/>
                  </a:lnTo>
                  <a:lnTo>
                    <a:pt x="346" y="41"/>
                  </a:lnTo>
                  <a:lnTo>
                    <a:pt x="335" y="8"/>
                  </a:lnTo>
                  <a:lnTo>
                    <a:pt x="337" y="9"/>
                  </a:lnTo>
                  <a:lnTo>
                    <a:pt x="233" y="20"/>
                  </a:lnTo>
                  <a:lnTo>
                    <a:pt x="156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101" y="56"/>
                  </a:lnTo>
                  <a:lnTo>
                    <a:pt x="112" y="94"/>
                  </a:lnTo>
                  <a:lnTo>
                    <a:pt x="120" y="119"/>
                  </a:lnTo>
                  <a:lnTo>
                    <a:pt x="120" y="155"/>
                  </a:lnTo>
                  <a:lnTo>
                    <a:pt x="98" y="173"/>
                  </a:lnTo>
                  <a:lnTo>
                    <a:pt x="44" y="164"/>
                  </a:lnTo>
                  <a:lnTo>
                    <a:pt x="41" y="164"/>
                  </a:lnTo>
                  <a:lnTo>
                    <a:pt x="40" y="163"/>
                  </a:lnTo>
                  <a:lnTo>
                    <a:pt x="41" y="164"/>
                  </a:lnTo>
                  <a:lnTo>
                    <a:pt x="16" y="647"/>
                  </a:lnTo>
                  <a:lnTo>
                    <a:pt x="14" y="648"/>
                  </a:lnTo>
                  <a:lnTo>
                    <a:pt x="41" y="168"/>
                  </a:lnTo>
                  <a:lnTo>
                    <a:pt x="41" y="169"/>
                  </a:lnTo>
                  <a:lnTo>
                    <a:pt x="41" y="166"/>
                  </a:lnTo>
                  <a:lnTo>
                    <a:pt x="41" y="171"/>
                  </a:lnTo>
                  <a:lnTo>
                    <a:pt x="41" y="169"/>
                  </a:lnTo>
                  <a:lnTo>
                    <a:pt x="41" y="172"/>
                  </a:lnTo>
                  <a:lnTo>
                    <a:pt x="39" y="172"/>
                  </a:lnTo>
                  <a:lnTo>
                    <a:pt x="41" y="171"/>
                  </a:lnTo>
                  <a:lnTo>
                    <a:pt x="38" y="184"/>
                  </a:lnTo>
                  <a:lnTo>
                    <a:pt x="15" y="649"/>
                  </a:lnTo>
                  <a:lnTo>
                    <a:pt x="17" y="640"/>
                  </a:lnTo>
                  <a:lnTo>
                    <a:pt x="18" y="640"/>
                  </a:lnTo>
                  <a:lnTo>
                    <a:pt x="14" y="645"/>
                  </a:lnTo>
                  <a:lnTo>
                    <a:pt x="15" y="643"/>
                  </a:lnTo>
                  <a:lnTo>
                    <a:pt x="15" y="645"/>
                  </a:lnTo>
                  <a:lnTo>
                    <a:pt x="17" y="643"/>
                  </a:lnTo>
                  <a:lnTo>
                    <a:pt x="14" y="648"/>
                  </a:lnTo>
                  <a:lnTo>
                    <a:pt x="15" y="645"/>
                  </a:lnTo>
                  <a:lnTo>
                    <a:pt x="14" y="646"/>
                  </a:lnTo>
                  <a:lnTo>
                    <a:pt x="12" y="646"/>
                  </a:lnTo>
                  <a:lnTo>
                    <a:pt x="14" y="648"/>
                  </a:lnTo>
                  <a:lnTo>
                    <a:pt x="12" y="646"/>
                  </a:lnTo>
                  <a:close/>
                </a:path>
              </a:pathLst>
            </a:custGeom>
            <a:solidFill>
              <a:srgbClr val="A9D18E">
                <a:alpha val="68000"/>
              </a:srgbClr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16"/>
            <p:cNvSpPr/>
            <p:nvPr/>
          </p:nvSpPr>
          <p:spPr>
            <a:xfrm>
              <a:off x="11100" y="6236"/>
              <a:ext cx="713" cy="749"/>
            </a:xfrm>
            <a:custGeom>
              <a:avLst/>
              <a:gdLst/>
              <a:ahLst/>
              <a:cxnLst/>
              <a:rect l="l" t="t" r="r" b="b"/>
              <a:pathLst>
                <a:path w="879" h="975">
                  <a:moveTo>
                    <a:pt x="91" y="930"/>
                  </a:moveTo>
                  <a:lnTo>
                    <a:pt x="141" y="975"/>
                  </a:lnTo>
                  <a:lnTo>
                    <a:pt x="303" y="975"/>
                  </a:lnTo>
                  <a:lnTo>
                    <a:pt x="370" y="941"/>
                  </a:lnTo>
                  <a:lnTo>
                    <a:pt x="377" y="827"/>
                  </a:lnTo>
                  <a:lnTo>
                    <a:pt x="487" y="845"/>
                  </a:lnTo>
                  <a:lnTo>
                    <a:pt x="610" y="865"/>
                  </a:lnTo>
                  <a:lnTo>
                    <a:pt x="672" y="928"/>
                  </a:lnTo>
                  <a:lnTo>
                    <a:pt x="759" y="903"/>
                  </a:lnTo>
                  <a:lnTo>
                    <a:pt x="819" y="788"/>
                  </a:lnTo>
                  <a:lnTo>
                    <a:pt x="730" y="632"/>
                  </a:lnTo>
                  <a:lnTo>
                    <a:pt x="791" y="595"/>
                  </a:lnTo>
                  <a:lnTo>
                    <a:pt x="791" y="556"/>
                  </a:lnTo>
                  <a:lnTo>
                    <a:pt x="689" y="457"/>
                  </a:lnTo>
                  <a:lnTo>
                    <a:pt x="730" y="364"/>
                  </a:lnTo>
                  <a:lnTo>
                    <a:pt x="879" y="248"/>
                  </a:lnTo>
                  <a:lnTo>
                    <a:pt x="877" y="235"/>
                  </a:lnTo>
                  <a:lnTo>
                    <a:pt x="808" y="233"/>
                  </a:lnTo>
                  <a:lnTo>
                    <a:pt x="661" y="194"/>
                  </a:lnTo>
                  <a:lnTo>
                    <a:pt x="601" y="40"/>
                  </a:lnTo>
                  <a:lnTo>
                    <a:pt x="543" y="0"/>
                  </a:lnTo>
                  <a:lnTo>
                    <a:pt x="478" y="0"/>
                  </a:lnTo>
                  <a:lnTo>
                    <a:pt x="389" y="122"/>
                  </a:lnTo>
                  <a:lnTo>
                    <a:pt x="391" y="118"/>
                  </a:lnTo>
                  <a:lnTo>
                    <a:pt x="391" y="122"/>
                  </a:lnTo>
                  <a:lnTo>
                    <a:pt x="331" y="238"/>
                  </a:lnTo>
                  <a:lnTo>
                    <a:pt x="212" y="352"/>
                  </a:lnTo>
                  <a:lnTo>
                    <a:pt x="91" y="429"/>
                  </a:lnTo>
                  <a:lnTo>
                    <a:pt x="120" y="544"/>
                  </a:lnTo>
                  <a:lnTo>
                    <a:pt x="30" y="620"/>
                  </a:lnTo>
                  <a:lnTo>
                    <a:pt x="0" y="736"/>
                  </a:lnTo>
                  <a:lnTo>
                    <a:pt x="91" y="93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17"/>
            <p:cNvSpPr/>
            <p:nvPr/>
          </p:nvSpPr>
          <p:spPr>
            <a:xfrm>
              <a:off x="12144" y="6630"/>
              <a:ext cx="1003" cy="672"/>
            </a:xfrm>
            <a:custGeom>
              <a:avLst/>
              <a:gdLst/>
              <a:ahLst/>
              <a:cxnLst/>
              <a:rect l="l" t="t" r="r" b="b"/>
              <a:pathLst>
                <a:path w="1236" h="873">
                  <a:moveTo>
                    <a:pt x="445" y="2"/>
                  </a:moveTo>
                  <a:lnTo>
                    <a:pt x="528" y="44"/>
                  </a:lnTo>
                  <a:lnTo>
                    <a:pt x="633" y="178"/>
                  </a:lnTo>
                  <a:lnTo>
                    <a:pt x="694" y="136"/>
                  </a:lnTo>
                  <a:lnTo>
                    <a:pt x="816" y="221"/>
                  </a:lnTo>
                  <a:lnTo>
                    <a:pt x="1096" y="264"/>
                  </a:lnTo>
                  <a:lnTo>
                    <a:pt x="1127" y="294"/>
                  </a:lnTo>
                  <a:lnTo>
                    <a:pt x="1127" y="322"/>
                  </a:lnTo>
                  <a:lnTo>
                    <a:pt x="1123" y="322"/>
                  </a:lnTo>
                  <a:lnTo>
                    <a:pt x="1181" y="501"/>
                  </a:lnTo>
                  <a:lnTo>
                    <a:pt x="1215" y="620"/>
                  </a:lnTo>
                  <a:lnTo>
                    <a:pt x="1236" y="701"/>
                  </a:lnTo>
                  <a:lnTo>
                    <a:pt x="1236" y="815"/>
                  </a:lnTo>
                  <a:lnTo>
                    <a:pt x="1177" y="873"/>
                  </a:lnTo>
                  <a:lnTo>
                    <a:pt x="1028" y="844"/>
                  </a:lnTo>
                  <a:lnTo>
                    <a:pt x="947" y="854"/>
                  </a:lnTo>
                  <a:lnTo>
                    <a:pt x="795" y="815"/>
                  </a:lnTo>
                  <a:lnTo>
                    <a:pt x="617" y="777"/>
                  </a:lnTo>
                  <a:lnTo>
                    <a:pt x="742" y="745"/>
                  </a:lnTo>
                  <a:lnTo>
                    <a:pt x="823" y="623"/>
                  </a:lnTo>
                  <a:lnTo>
                    <a:pt x="786" y="504"/>
                  </a:lnTo>
                  <a:lnTo>
                    <a:pt x="767" y="506"/>
                  </a:lnTo>
                  <a:lnTo>
                    <a:pt x="498" y="468"/>
                  </a:lnTo>
                  <a:lnTo>
                    <a:pt x="257" y="390"/>
                  </a:lnTo>
                  <a:lnTo>
                    <a:pt x="254" y="387"/>
                  </a:lnTo>
                  <a:lnTo>
                    <a:pt x="152" y="335"/>
                  </a:lnTo>
                  <a:lnTo>
                    <a:pt x="60" y="178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4" y="37"/>
                  </a:lnTo>
                  <a:lnTo>
                    <a:pt x="61" y="52"/>
                  </a:lnTo>
                  <a:lnTo>
                    <a:pt x="372" y="0"/>
                  </a:lnTo>
                  <a:lnTo>
                    <a:pt x="445" y="2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18"/>
            <p:cNvSpPr/>
            <p:nvPr/>
          </p:nvSpPr>
          <p:spPr>
            <a:xfrm>
              <a:off x="11214" y="6783"/>
              <a:ext cx="917" cy="1310"/>
            </a:xfrm>
            <a:custGeom>
              <a:avLst/>
              <a:gdLst/>
              <a:ahLst/>
              <a:cxnLst/>
              <a:rect l="l" t="t" r="r" b="b"/>
              <a:pathLst>
                <a:path w="1130" h="1713">
                  <a:moveTo>
                    <a:pt x="1130" y="256"/>
                  </a:moveTo>
                  <a:lnTo>
                    <a:pt x="1071" y="410"/>
                  </a:lnTo>
                  <a:lnTo>
                    <a:pt x="982" y="447"/>
                  </a:lnTo>
                  <a:lnTo>
                    <a:pt x="1012" y="565"/>
                  </a:lnTo>
                  <a:lnTo>
                    <a:pt x="1071" y="834"/>
                  </a:lnTo>
                  <a:lnTo>
                    <a:pt x="1071" y="990"/>
                  </a:lnTo>
                  <a:lnTo>
                    <a:pt x="1012" y="1142"/>
                  </a:lnTo>
                  <a:lnTo>
                    <a:pt x="862" y="1220"/>
                  </a:lnTo>
                  <a:lnTo>
                    <a:pt x="892" y="1258"/>
                  </a:lnTo>
                  <a:lnTo>
                    <a:pt x="831" y="1411"/>
                  </a:lnTo>
                  <a:lnTo>
                    <a:pt x="921" y="1713"/>
                  </a:lnTo>
                  <a:lnTo>
                    <a:pt x="771" y="1637"/>
                  </a:lnTo>
                  <a:lnTo>
                    <a:pt x="621" y="1483"/>
                  </a:lnTo>
                  <a:lnTo>
                    <a:pt x="510" y="1503"/>
                  </a:lnTo>
                  <a:lnTo>
                    <a:pt x="412" y="1521"/>
                  </a:lnTo>
                  <a:lnTo>
                    <a:pt x="406" y="1527"/>
                  </a:lnTo>
                  <a:lnTo>
                    <a:pt x="406" y="1518"/>
                  </a:lnTo>
                  <a:lnTo>
                    <a:pt x="394" y="1514"/>
                  </a:lnTo>
                  <a:lnTo>
                    <a:pt x="315" y="1417"/>
                  </a:lnTo>
                  <a:lnTo>
                    <a:pt x="233" y="1320"/>
                  </a:lnTo>
                  <a:lnTo>
                    <a:pt x="246" y="1247"/>
                  </a:lnTo>
                  <a:lnTo>
                    <a:pt x="551" y="1206"/>
                  </a:lnTo>
                  <a:lnTo>
                    <a:pt x="533" y="1153"/>
                  </a:lnTo>
                  <a:lnTo>
                    <a:pt x="412" y="1145"/>
                  </a:lnTo>
                  <a:lnTo>
                    <a:pt x="313" y="1087"/>
                  </a:lnTo>
                  <a:lnTo>
                    <a:pt x="242" y="1011"/>
                  </a:lnTo>
                  <a:lnTo>
                    <a:pt x="394" y="816"/>
                  </a:lnTo>
                  <a:lnTo>
                    <a:pt x="306" y="743"/>
                  </a:lnTo>
                  <a:lnTo>
                    <a:pt x="218" y="587"/>
                  </a:lnTo>
                  <a:lnTo>
                    <a:pt x="67" y="393"/>
                  </a:lnTo>
                  <a:lnTo>
                    <a:pt x="38" y="297"/>
                  </a:lnTo>
                  <a:lnTo>
                    <a:pt x="0" y="265"/>
                  </a:lnTo>
                  <a:lnTo>
                    <a:pt x="160" y="265"/>
                  </a:lnTo>
                  <a:lnTo>
                    <a:pt x="227" y="231"/>
                  </a:lnTo>
                  <a:lnTo>
                    <a:pt x="234" y="117"/>
                  </a:lnTo>
                  <a:lnTo>
                    <a:pt x="350" y="135"/>
                  </a:lnTo>
                  <a:lnTo>
                    <a:pt x="467" y="155"/>
                  </a:lnTo>
                  <a:lnTo>
                    <a:pt x="529" y="218"/>
                  </a:lnTo>
                  <a:lnTo>
                    <a:pt x="616" y="193"/>
                  </a:lnTo>
                  <a:lnTo>
                    <a:pt x="676" y="78"/>
                  </a:lnTo>
                  <a:lnTo>
                    <a:pt x="791" y="0"/>
                  </a:lnTo>
                  <a:lnTo>
                    <a:pt x="820" y="269"/>
                  </a:lnTo>
                  <a:lnTo>
                    <a:pt x="909" y="269"/>
                  </a:lnTo>
                  <a:lnTo>
                    <a:pt x="1000" y="193"/>
                  </a:lnTo>
                  <a:lnTo>
                    <a:pt x="1130" y="256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19"/>
            <p:cNvSpPr/>
            <p:nvPr/>
          </p:nvSpPr>
          <p:spPr>
            <a:xfrm>
              <a:off x="10023" y="6291"/>
              <a:ext cx="1394" cy="951"/>
            </a:xfrm>
            <a:custGeom>
              <a:avLst/>
              <a:gdLst/>
              <a:ahLst/>
              <a:cxnLst/>
              <a:rect l="l" t="t" r="r" b="b"/>
              <a:pathLst>
                <a:path w="1709" h="1233">
                  <a:moveTo>
                    <a:pt x="0" y="463"/>
                  </a:moveTo>
                  <a:lnTo>
                    <a:pt x="20" y="515"/>
                  </a:lnTo>
                  <a:lnTo>
                    <a:pt x="20" y="593"/>
                  </a:lnTo>
                  <a:lnTo>
                    <a:pt x="0" y="742"/>
                  </a:lnTo>
                  <a:lnTo>
                    <a:pt x="30" y="906"/>
                  </a:lnTo>
                  <a:lnTo>
                    <a:pt x="149" y="854"/>
                  </a:lnTo>
                  <a:lnTo>
                    <a:pt x="240" y="854"/>
                  </a:lnTo>
                  <a:lnTo>
                    <a:pt x="330" y="891"/>
                  </a:lnTo>
                  <a:lnTo>
                    <a:pt x="422" y="815"/>
                  </a:lnTo>
                  <a:lnTo>
                    <a:pt x="511" y="854"/>
                  </a:lnTo>
                  <a:lnTo>
                    <a:pt x="481" y="930"/>
                  </a:lnTo>
                  <a:lnTo>
                    <a:pt x="463" y="1017"/>
                  </a:lnTo>
                  <a:lnTo>
                    <a:pt x="508" y="1055"/>
                  </a:lnTo>
                  <a:lnTo>
                    <a:pt x="633" y="1002"/>
                  </a:lnTo>
                  <a:lnTo>
                    <a:pt x="664" y="924"/>
                  </a:lnTo>
                  <a:lnTo>
                    <a:pt x="753" y="964"/>
                  </a:lnTo>
                  <a:lnTo>
                    <a:pt x="694" y="1079"/>
                  </a:lnTo>
                  <a:lnTo>
                    <a:pt x="723" y="1157"/>
                  </a:lnTo>
                  <a:lnTo>
                    <a:pt x="782" y="1233"/>
                  </a:lnTo>
                  <a:lnTo>
                    <a:pt x="872" y="1194"/>
                  </a:lnTo>
                  <a:lnTo>
                    <a:pt x="872" y="1118"/>
                  </a:lnTo>
                  <a:lnTo>
                    <a:pt x="904" y="1040"/>
                  </a:lnTo>
                  <a:lnTo>
                    <a:pt x="1023" y="1000"/>
                  </a:lnTo>
                  <a:lnTo>
                    <a:pt x="1023" y="885"/>
                  </a:lnTo>
                  <a:lnTo>
                    <a:pt x="1085" y="848"/>
                  </a:lnTo>
                  <a:lnTo>
                    <a:pt x="1143" y="885"/>
                  </a:lnTo>
                  <a:lnTo>
                    <a:pt x="1172" y="1000"/>
                  </a:lnTo>
                  <a:lnTo>
                    <a:pt x="1262" y="1040"/>
                  </a:lnTo>
                  <a:lnTo>
                    <a:pt x="1437" y="929"/>
                  </a:lnTo>
                  <a:lnTo>
                    <a:pt x="1499" y="929"/>
                  </a:lnTo>
                  <a:lnTo>
                    <a:pt x="1409" y="852"/>
                  </a:lnTo>
                  <a:lnTo>
                    <a:pt x="1318" y="658"/>
                  </a:lnTo>
                  <a:lnTo>
                    <a:pt x="1348" y="542"/>
                  </a:lnTo>
                  <a:lnTo>
                    <a:pt x="1438" y="466"/>
                  </a:lnTo>
                  <a:lnTo>
                    <a:pt x="1409" y="351"/>
                  </a:lnTo>
                  <a:lnTo>
                    <a:pt x="1530" y="274"/>
                  </a:lnTo>
                  <a:lnTo>
                    <a:pt x="1649" y="160"/>
                  </a:lnTo>
                  <a:lnTo>
                    <a:pt x="1707" y="47"/>
                  </a:lnTo>
                  <a:lnTo>
                    <a:pt x="1709" y="40"/>
                  </a:lnTo>
                  <a:lnTo>
                    <a:pt x="1707" y="38"/>
                  </a:lnTo>
                  <a:lnTo>
                    <a:pt x="1649" y="0"/>
                  </a:lnTo>
                  <a:lnTo>
                    <a:pt x="1558" y="78"/>
                  </a:lnTo>
                  <a:lnTo>
                    <a:pt x="1348" y="155"/>
                  </a:lnTo>
                  <a:lnTo>
                    <a:pt x="1289" y="78"/>
                  </a:lnTo>
                  <a:lnTo>
                    <a:pt x="1082" y="116"/>
                  </a:lnTo>
                  <a:lnTo>
                    <a:pt x="960" y="116"/>
                  </a:lnTo>
                  <a:lnTo>
                    <a:pt x="779" y="40"/>
                  </a:lnTo>
                  <a:lnTo>
                    <a:pt x="720" y="78"/>
                  </a:lnTo>
                  <a:lnTo>
                    <a:pt x="575" y="78"/>
                  </a:lnTo>
                  <a:lnTo>
                    <a:pt x="452" y="78"/>
                  </a:lnTo>
                  <a:lnTo>
                    <a:pt x="271" y="155"/>
                  </a:lnTo>
                  <a:lnTo>
                    <a:pt x="181" y="231"/>
                  </a:lnTo>
                  <a:lnTo>
                    <a:pt x="91" y="387"/>
                  </a:lnTo>
                  <a:lnTo>
                    <a:pt x="0" y="463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CustomShape 20"/>
            <p:cNvSpPr/>
            <p:nvPr/>
          </p:nvSpPr>
          <p:spPr>
            <a:xfrm>
              <a:off x="11663" y="6430"/>
              <a:ext cx="694" cy="591"/>
            </a:xfrm>
            <a:custGeom>
              <a:avLst/>
              <a:gdLst/>
              <a:ahLst/>
              <a:cxnLst/>
              <a:rect l="l" t="t" r="r" b="b"/>
              <a:pathLst>
                <a:path w="855" h="769">
                  <a:moveTo>
                    <a:pt x="188" y="0"/>
                  </a:moveTo>
                  <a:lnTo>
                    <a:pt x="190" y="13"/>
                  </a:lnTo>
                  <a:lnTo>
                    <a:pt x="41" y="129"/>
                  </a:lnTo>
                  <a:lnTo>
                    <a:pt x="0" y="222"/>
                  </a:lnTo>
                  <a:lnTo>
                    <a:pt x="102" y="321"/>
                  </a:lnTo>
                  <a:lnTo>
                    <a:pt x="102" y="360"/>
                  </a:lnTo>
                  <a:lnTo>
                    <a:pt x="41" y="397"/>
                  </a:lnTo>
                  <a:lnTo>
                    <a:pt x="130" y="553"/>
                  </a:lnTo>
                  <a:lnTo>
                    <a:pt x="133" y="551"/>
                  </a:lnTo>
                  <a:lnTo>
                    <a:pt x="245" y="475"/>
                  </a:lnTo>
                  <a:lnTo>
                    <a:pt x="274" y="744"/>
                  </a:lnTo>
                  <a:lnTo>
                    <a:pt x="363" y="744"/>
                  </a:lnTo>
                  <a:lnTo>
                    <a:pt x="454" y="668"/>
                  </a:lnTo>
                  <a:lnTo>
                    <a:pt x="584" y="731"/>
                  </a:lnTo>
                  <a:lnTo>
                    <a:pt x="795" y="769"/>
                  </a:lnTo>
                  <a:lnTo>
                    <a:pt x="795" y="693"/>
                  </a:lnTo>
                  <a:lnTo>
                    <a:pt x="855" y="653"/>
                  </a:lnTo>
                  <a:lnTo>
                    <a:pt x="852" y="650"/>
                  </a:lnTo>
                  <a:lnTo>
                    <a:pt x="750" y="598"/>
                  </a:lnTo>
                  <a:lnTo>
                    <a:pt x="659" y="446"/>
                  </a:lnTo>
                  <a:lnTo>
                    <a:pt x="600" y="300"/>
                  </a:lnTo>
                  <a:lnTo>
                    <a:pt x="244" y="214"/>
                  </a:lnTo>
                  <a:lnTo>
                    <a:pt x="200" y="3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21"/>
            <p:cNvSpPr/>
            <p:nvPr/>
          </p:nvSpPr>
          <p:spPr>
            <a:xfrm>
              <a:off x="8849" y="7548"/>
              <a:ext cx="3487" cy="1143"/>
            </a:xfrm>
            <a:custGeom>
              <a:avLst/>
              <a:gdLst/>
              <a:ahLst/>
              <a:cxnLst/>
              <a:rect l="l" t="t" r="r" b="b"/>
              <a:pathLst>
                <a:path w="1561" h="471">
                  <a:moveTo>
                    <a:pt x="1408" y="230"/>
                  </a:moveTo>
                  <a:lnTo>
                    <a:pt x="1464" y="243"/>
                  </a:lnTo>
                  <a:lnTo>
                    <a:pt x="1464" y="256"/>
                  </a:lnTo>
                  <a:lnTo>
                    <a:pt x="1520" y="268"/>
                  </a:lnTo>
                  <a:lnTo>
                    <a:pt x="1532" y="282"/>
                  </a:lnTo>
                  <a:lnTo>
                    <a:pt x="1561" y="316"/>
                  </a:lnTo>
                  <a:lnTo>
                    <a:pt x="1528" y="303"/>
                  </a:lnTo>
                  <a:lnTo>
                    <a:pt x="1482" y="317"/>
                  </a:lnTo>
                  <a:lnTo>
                    <a:pt x="1381" y="303"/>
                  </a:lnTo>
                  <a:lnTo>
                    <a:pt x="1303" y="317"/>
                  </a:lnTo>
                  <a:lnTo>
                    <a:pt x="1246" y="329"/>
                  </a:lnTo>
                  <a:lnTo>
                    <a:pt x="1182" y="312"/>
                  </a:lnTo>
                  <a:lnTo>
                    <a:pt x="1216" y="168"/>
                  </a:lnTo>
                  <a:lnTo>
                    <a:pt x="1176" y="314"/>
                  </a:lnTo>
                  <a:lnTo>
                    <a:pt x="1123" y="343"/>
                  </a:lnTo>
                  <a:lnTo>
                    <a:pt x="1033" y="278"/>
                  </a:lnTo>
                  <a:lnTo>
                    <a:pt x="988" y="291"/>
                  </a:lnTo>
                  <a:lnTo>
                    <a:pt x="932" y="278"/>
                  </a:lnTo>
                  <a:lnTo>
                    <a:pt x="887" y="265"/>
                  </a:lnTo>
                  <a:lnTo>
                    <a:pt x="864" y="291"/>
                  </a:lnTo>
                  <a:lnTo>
                    <a:pt x="808" y="343"/>
                  </a:lnTo>
                  <a:lnTo>
                    <a:pt x="741" y="355"/>
                  </a:lnTo>
                  <a:lnTo>
                    <a:pt x="684" y="381"/>
                  </a:lnTo>
                  <a:lnTo>
                    <a:pt x="662" y="381"/>
                  </a:lnTo>
                  <a:lnTo>
                    <a:pt x="651" y="419"/>
                  </a:lnTo>
                  <a:lnTo>
                    <a:pt x="605" y="445"/>
                  </a:lnTo>
                  <a:lnTo>
                    <a:pt x="560" y="471"/>
                  </a:lnTo>
                  <a:lnTo>
                    <a:pt x="448" y="457"/>
                  </a:lnTo>
                  <a:lnTo>
                    <a:pt x="392" y="457"/>
                  </a:lnTo>
                  <a:lnTo>
                    <a:pt x="369" y="457"/>
                  </a:lnTo>
                  <a:lnTo>
                    <a:pt x="294" y="446"/>
                  </a:lnTo>
                  <a:lnTo>
                    <a:pt x="245" y="433"/>
                  </a:lnTo>
                  <a:lnTo>
                    <a:pt x="178" y="445"/>
                  </a:lnTo>
                  <a:lnTo>
                    <a:pt x="133" y="433"/>
                  </a:lnTo>
                  <a:lnTo>
                    <a:pt x="57" y="446"/>
                  </a:lnTo>
                  <a:lnTo>
                    <a:pt x="12" y="446"/>
                  </a:lnTo>
                  <a:lnTo>
                    <a:pt x="0" y="438"/>
                  </a:lnTo>
                  <a:lnTo>
                    <a:pt x="2" y="438"/>
                  </a:lnTo>
                  <a:lnTo>
                    <a:pt x="46" y="438"/>
                  </a:lnTo>
                  <a:lnTo>
                    <a:pt x="107" y="429"/>
                  </a:lnTo>
                  <a:lnTo>
                    <a:pt x="110" y="432"/>
                  </a:lnTo>
                  <a:lnTo>
                    <a:pt x="90" y="385"/>
                  </a:lnTo>
                  <a:lnTo>
                    <a:pt x="177" y="400"/>
                  </a:lnTo>
                  <a:lnTo>
                    <a:pt x="256" y="400"/>
                  </a:lnTo>
                  <a:lnTo>
                    <a:pt x="234" y="373"/>
                  </a:lnTo>
                  <a:lnTo>
                    <a:pt x="240" y="371"/>
                  </a:lnTo>
                  <a:lnTo>
                    <a:pt x="314" y="345"/>
                  </a:lnTo>
                  <a:lnTo>
                    <a:pt x="380" y="269"/>
                  </a:lnTo>
                  <a:lnTo>
                    <a:pt x="357" y="231"/>
                  </a:lnTo>
                  <a:lnTo>
                    <a:pt x="380" y="114"/>
                  </a:lnTo>
                  <a:lnTo>
                    <a:pt x="459" y="89"/>
                  </a:lnTo>
                  <a:lnTo>
                    <a:pt x="469" y="47"/>
                  </a:lnTo>
                  <a:lnTo>
                    <a:pt x="523" y="37"/>
                  </a:lnTo>
                  <a:lnTo>
                    <a:pt x="572" y="11"/>
                  </a:lnTo>
                  <a:lnTo>
                    <a:pt x="614" y="7"/>
                  </a:lnTo>
                  <a:lnTo>
                    <a:pt x="622" y="18"/>
                  </a:lnTo>
                  <a:lnTo>
                    <a:pt x="646" y="17"/>
                  </a:lnTo>
                  <a:lnTo>
                    <a:pt x="658" y="1"/>
                  </a:lnTo>
                  <a:lnTo>
                    <a:pt x="678" y="15"/>
                  </a:lnTo>
                  <a:lnTo>
                    <a:pt x="692" y="0"/>
                  </a:lnTo>
                  <a:lnTo>
                    <a:pt x="719" y="27"/>
                  </a:lnTo>
                  <a:lnTo>
                    <a:pt x="741" y="53"/>
                  </a:lnTo>
                  <a:lnTo>
                    <a:pt x="809" y="91"/>
                  </a:lnTo>
                  <a:lnTo>
                    <a:pt x="854" y="79"/>
                  </a:lnTo>
                  <a:lnTo>
                    <a:pt x="899" y="104"/>
                  </a:lnTo>
                  <a:lnTo>
                    <a:pt x="933" y="91"/>
                  </a:lnTo>
                  <a:lnTo>
                    <a:pt x="989" y="155"/>
                  </a:lnTo>
                  <a:lnTo>
                    <a:pt x="999" y="181"/>
                  </a:lnTo>
                  <a:lnTo>
                    <a:pt x="1023" y="168"/>
                  </a:lnTo>
                  <a:lnTo>
                    <a:pt x="999" y="206"/>
                  </a:lnTo>
                  <a:lnTo>
                    <a:pt x="1136" y="257"/>
                  </a:lnTo>
                  <a:lnTo>
                    <a:pt x="1146" y="245"/>
                  </a:lnTo>
                  <a:lnTo>
                    <a:pt x="1136" y="219"/>
                  </a:lnTo>
                  <a:lnTo>
                    <a:pt x="1192" y="194"/>
                  </a:lnTo>
                  <a:lnTo>
                    <a:pt x="1223" y="170"/>
                  </a:lnTo>
                  <a:lnTo>
                    <a:pt x="1226" y="168"/>
                  </a:lnTo>
                  <a:lnTo>
                    <a:pt x="1293" y="151"/>
                  </a:lnTo>
                  <a:lnTo>
                    <a:pt x="1345" y="204"/>
                  </a:lnTo>
                  <a:lnTo>
                    <a:pt x="1417" y="232"/>
                  </a:lnTo>
                  <a:lnTo>
                    <a:pt x="1408" y="23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CustomShape 22"/>
            <p:cNvSpPr/>
            <p:nvPr/>
          </p:nvSpPr>
          <p:spPr>
            <a:xfrm>
              <a:off x="8613" y="8188"/>
              <a:ext cx="4477" cy="1405"/>
            </a:xfrm>
            <a:custGeom>
              <a:avLst/>
              <a:gdLst/>
              <a:ahLst/>
              <a:cxnLst/>
              <a:rect l="l" t="t" r="r" b="b"/>
              <a:pathLst>
                <a:path w="2004" h="579">
                  <a:moveTo>
                    <a:pt x="2004" y="137"/>
                  </a:moveTo>
                  <a:lnTo>
                    <a:pt x="1984" y="116"/>
                  </a:lnTo>
                  <a:lnTo>
                    <a:pt x="1953" y="137"/>
                  </a:lnTo>
                  <a:lnTo>
                    <a:pt x="1925" y="137"/>
                  </a:lnTo>
                  <a:lnTo>
                    <a:pt x="1942" y="113"/>
                  </a:lnTo>
                  <a:lnTo>
                    <a:pt x="1866" y="99"/>
                  </a:lnTo>
                  <a:lnTo>
                    <a:pt x="1765" y="76"/>
                  </a:lnTo>
                  <a:lnTo>
                    <a:pt x="1687" y="62"/>
                  </a:lnTo>
                  <a:lnTo>
                    <a:pt x="1651" y="49"/>
                  </a:lnTo>
                  <a:lnTo>
                    <a:pt x="1618" y="38"/>
                  </a:lnTo>
                  <a:lnTo>
                    <a:pt x="1573" y="50"/>
                  </a:lnTo>
                  <a:lnTo>
                    <a:pt x="1476" y="37"/>
                  </a:lnTo>
                  <a:lnTo>
                    <a:pt x="1401" y="49"/>
                  </a:lnTo>
                  <a:lnTo>
                    <a:pt x="1342" y="62"/>
                  </a:lnTo>
                  <a:lnTo>
                    <a:pt x="1297" y="50"/>
                  </a:lnTo>
                  <a:lnTo>
                    <a:pt x="1259" y="58"/>
                  </a:lnTo>
                  <a:lnTo>
                    <a:pt x="1226" y="79"/>
                  </a:lnTo>
                  <a:lnTo>
                    <a:pt x="1131" y="13"/>
                  </a:lnTo>
                  <a:lnTo>
                    <a:pt x="1087" y="25"/>
                  </a:lnTo>
                  <a:lnTo>
                    <a:pt x="1036" y="14"/>
                  </a:lnTo>
                  <a:lnTo>
                    <a:pt x="988" y="0"/>
                  </a:lnTo>
                  <a:lnTo>
                    <a:pt x="965" y="25"/>
                  </a:lnTo>
                  <a:lnTo>
                    <a:pt x="909" y="75"/>
                  </a:lnTo>
                  <a:lnTo>
                    <a:pt x="847" y="86"/>
                  </a:lnTo>
                  <a:lnTo>
                    <a:pt x="789" y="113"/>
                  </a:lnTo>
                  <a:lnTo>
                    <a:pt x="765" y="113"/>
                  </a:lnTo>
                  <a:lnTo>
                    <a:pt x="756" y="148"/>
                  </a:lnTo>
                  <a:lnTo>
                    <a:pt x="715" y="171"/>
                  </a:lnTo>
                  <a:lnTo>
                    <a:pt x="668" y="198"/>
                  </a:lnTo>
                  <a:lnTo>
                    <a:pt x="561" y="185"/>
                  </a:lnTo>
                  <a:lnTo>
                    <a:pt x="505" y="185"/>
                  </a:lnTo>
                  <a:lnTo>
                    <a:pt x="482" y="185"/>
                  </a:lnTo>
                  <a:lnTo>
                    <a:pt x="405" y="174"/>
                  </a:lnTo>
                  <a:lnTo>
                    <a:pt x="358" y="161"/>
                  </a:lnTo>
                  <a:lnTo>
                    <a:pt x="291" y="174"/>
                  </a:lnTo>
                  <a:lnTo>
                    <a:pt x="246" y="161"/>
                  </a:lnTo>
                  <a:lnTo>
                    <a:pt x="172" y="174"/>
                  </a:lnTo>
                  <a:lnTo>
                    <a:pt x="129" y="174"/>
                  </a:lnTo>
                  <a:lnTo>
                    <a:pt x="84" y="148"/>
                  </a:lnTo>
                  <a:lnTo>
                    <a:pt x="71" y="142"/>
                  </a:lnTo>
                  <a:lnTo>
                    <a:pt x="39" y="130"/>
                  </a:lnTo>
                  <a:lnTo>
                    <a:pt x="0" y="152"/>
                  </a:lnTo>
                  <a:lnTo>
                    <a:pt x="3" y="165"/>
                  </a:lnTo>
                  <a:lnTo>
                    <a:pt x="50" y="165"/>
                  </a:lnTo>
                  <a:lnTo>
                    <a:pt x="72" y="212"/>
                  </a:lnTo>
                  <a:lnTo>
                    <a:pt x="103" y="228"/>
                  </a:lnTo>
                  <a:lnTo>
                    <a:pt x="111" y="260"/>
                  </a:lnTo>
                  <a:lnTo>
                    <a:pt x="157" y="276"/>
                  </a:lnTo>
                  <a:lnTo>
                    <a:pt x="203" y="308"/>
                  </a:lnTo>
                  <a:lnTo>
                    <a:pt x="281" y="292"/>
                  </a:lnTo>
                  <a:lnTo>
                    <a:pt x="373" y="308"/>
                  </a:lnTo>
                  <a:lnTo>
                    <a:pt x="395" y="292"/>
                  </a:lnTo>
                  <a:lnTo>
                    <a:pt x="412" y="308"/>
                  </a:lnTo>
                  <a:lnTo>
                    <a:pt x="465" y="276"/>
                  </a:lnTo>
                  <a:lnTo>
                    <a:pt x="503" y="308"/>
                  </a:lnTo>
                  <a:lnTo>
                    <a:pt x="534" y="292"/>
                  </a:lnTo>
                  <a:lnTo>
                    <a:pt x="672" y="276"/>
                  </a:lnTo>
                  <a:lnTo>
                    <a:pt x="727" y="292"/>
                  </a:lnTo>
                  <a:lnTo>
                    <a:pt x="757" y="340"/>
                  </a:lnTo>
                  <a:lnTo>
                    <a:pt x="764" y="308"/>
                  </a:lnTo>
                  <a:lnTo>
                    <a:pt x="788" y="323"/>
                  </a:lnTo>
                  <a:lnTo>
                    <a:pt x="803" y="308"/>
                  </a:lnTo>
                  <a:lnTo>
                    <a:pt x="1003" y="548"/>
                  </a:lnTo>
                  <a:lnTo>
                    <a:pt x="1100" y="557"/>
                  </a:lnTo>
                  <a:lnTo>
                    <a:pt x="1096" y="556"/>
                  </a:lnTo>
                  <a:lnTo>
                    <a:pt x="1096" y="564"/>
                  </a:lnTo>
                  <a:lnTo>
                    <a:pt x="1172" y="548"/>
                  </a:lnTo>
                  <a:lnTo>
                    <a:pt x="1233" y="564"/>
                  </a:lnTo>
                  <a:lnTo>
                    <a:pt x="1273" y="579"/>
                  </a:lnTo>
                  <a:lnTo>
                    <a:pt x="1311" y="564"/>
                  </a:lnTo>
                  <a:lnTo>
                    <a:pt x="1556" y="516"/>
                  </a:lnTo>
                  <a:lnTo>
                    <a:pt x="1580" y="516"/>
                  </a:lnTo>
                  <a:lnTo>
                    <a:pt x="1626" y="531"/>
                  </a:lnTo>
                  <a:lnTo>
                    <a:pt x="1646" y="556"/>
                  </a:lnTo>
                  <a:lnTo>
                    <a:pt x="1671" y="526"/>
                  </a:lnTo>
                  <a:lnTo>
                    <a:pt x="1745" y="480"/>
                  </a:lnTo>
                  <a:lnTo>
                    <a:pt x="1792" y="448"/>
                  </a:lnTo>
                  <a:lnTo>
                    <a:pt x="1803" y="426"/>
                  </a:lnTo>
                  <a:lnTo>
                    <a:pt x="1792" y="382"/>
                  </a:lnTo>
                  <a:lnTo>
                    <a:pt x="1825" y="360"/>
                  </a:lnTo>
                  <a:lnTo>
                    <a:pt x="1792" y="306"/>
                  </a:lnTo>
                  <a:lnTo>
                    <a:pt x="1782" y="272"/>
                  </a:lnTo>
                  <a:lnTo>
                    <a:pt x="1829" y="228"/>
                  </a:lnTo>
                  <a:lnTo>
                    <a:pt x="1878" y="218"/>
                  </a:lnTo>
                  <a:lnTo>
                    <a:pt x="1899" y="240"/>
                  </a:lnTo>
                  <a:lnTo>
                    <a:pt x="1941" y="206"/>
                  </a:lnTo>
                  <a:lnTo>
                    <a:pt x="1979" y="184"/>
                  </a:lnTo>
                  <a:lnTo>
                    <a:pt x="1994" y="184"/>
                  </a:lnTo>
                  <a:lnTo>
                    <a:pt x="2004" y="137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CustomShape 23"/>
            <p:cNvSpPr/>
            <p:nvPr/>
          </p:nvSpPr>
          <p:spPr>
            <a:xfrm>
              <a:off x="10398" y="6960"/>
              <a:ext cx="1259" cy="1209"/>
            </a:xfrm>
            <a:custGeom>
              <a:avLst/>
              <a:gdLst/>
              <a:ahLst/>
              <a:cxnLst/>
              <a:rect l="l" t="t" r="r" b="b"/>
              <a:pathLst>
                <a:path w="564" h="498">
                  <a:moveTo>
                    <a:pt x="6" y="252"/>
                  </a:moveTo>
                  <a:lnTo>
                    <a:pt x="28" y="276"/>
                  </a:lnTo>
                  <a:lnTo>
                    <a:pt x="48" y="299"/>
                  </a:lnTo>
                  <a:lnTo>
                    <a:pt x="115" y="333"/>
                  </a:lnTo>
                  <a:lnTo>
                    <a:pt x="160" y="321"/>
                  </a:lnTo>
                  <a:lnTo>
                    <a:pt x="201" y="348"/>
                  </a:lnTo>
                  <a:lnTo>
                    <a:pt x="243" y="335"/>
                  </a:lnTo>
                  <a:lnTo>
                    <a:pt x="289" y="390"/>
                  </a:lnTo>
                  <a:lnTo>
                    <a:pt x="306" y="420"/>
                  </a:lnTo>
                  <a:lnTo>
                    <a:pt x="328" y="410"/>
                  </a:lnTo>
                  <a:lnTo>
                    <a:pt x="297" y="451"/>
                  </a:lnTo>
                  <a:lnTo>
                    <a:pt x="442" y="498"/>
                  </a:lnTo>
                  <a:lnTo>
                    <a:pt x="453" y="483"/>
                  </a:lnTo>
                  <a:lnTo>
                    <a:pt x="441" y="461"/>
                  </a:lnTo>
                  <a:lnTo>
                    <a:pt x="484" y="438"/>
                  </a:lnTo>
                  <a:lnTo>
                    <a:pt x="514" y="416"/>
                  </a:lnTo>
                  <a:lnTo>
                    <a:pt x="514" y="413"/>
                  </a:lnTo>
                  <a:lnTo>
                    <a:pt x="510" y="412"/>
                  </a:lnTo>
                  <a:lnTo>
                    <a:pt x="490" y="391"/>
                  </a:lnTo>
                  <a:lnTo>
                    <a:pt x="451" y="350"/>
                  </a:lnTo>
                  <a:lnTo>
                    <a:pt x="456" y="320"/>
                  </a:lnTo>
                  <a:lnTo>
                    <a:pt x="564" y="308"/>
                  </a:lnTo>
                  <a:lnTo>
                    <a:pt x="560" y="297"/>
                  </a:lnTo>
                  <a:lnTo>
                    <a:pt x="516" y="295"/>
                  </a:lnTo>
                  <a:lnTo>
                    <a:pt x="480" y="276"/>
                  </a:lnTo>
                  <a:lnTo>
                    <a:pt x="454" y="252"/>
                  </a:lnTo>
                  <a:lnTo>
                    <a:pt x="510" y="190"/>
                  </a:lnTo>
                  <a:lnTo>
                    <a:pt x="478" y="167"/>
                  </a:lnTo>
                  <a:lnTo>
                    <a:pt x="448" y="120"/>
                  </a:lnTo>
                  <a:lnTo>
                    <a:pt x="391" y="56"/>
                  </a:lnTo>
                  <a:lnTo>
                    <a:pt x="380" y="26"/>
                  </a:lnTo>
                  <a:lnTo>
                    <a:pt x="358" y="26"/>
                  </a:lnTo>
                  <a:lnTo>
                    <a:pt x="294" y="61"/>
                  </a:lnTo>
                  <a:lnTo>
                    <a:pt x="261" y="48"/>
                  </a:lnTo>
                  <a:lnTo>
                    <a:pt x="250" y="12"/>
                  </a:lnTo>
                  <a:lnTo>
                    <a:pt x="229" y="0"/>
                  </a:lnTo>
                  <a:lnTo>
                    <a:pt x="207" y="12"/>
                  </a:lnTo>
                  <a:lnTo>
                    <a:pt x="207" y="48"/>
                  </a:lnTo>
                  <a:lnTo>
                    <a:pt x="163" y="61"/>
                  </a:lnTo>
                  <a:lnTo>
                    <a:pt x="152" y="86"/>
                  </a:lnTo>
                  <a:lnTo>
                    <a:pt x="152" y="110"/>
                  </a:lnTo>
                  <a:lnTo>
                    <a:pt x="119" y="122"/>
                  </a:lnTo>
                  <a:lnTo>
                    <a:pt x="97" y="98"/>
                  </a:lnTo>
                  <a:lnTo>
                    <a:pt x="87" y="73"/>
                  </a:lnTo>
                  <a:lnTo>
                    <a:pt x="108" y="37"/>
                  </a:lnTo>
                  <a:lnTo>
                    <a:pt x="76" y="24"/>
                  </a:lnTo>
                  <a:lnTo>
                    <a:pt x="65" y="49"/>
                  </a:lnTo>
                  <a:lnTo>
                    <a:pt x="19" y="66"/>
                  </a:lnTo>
                  <a:lnTo>
                    <a:pt x="19" y="69"/>
                  </a:lnTo>
                  <a:lnTo>
                    <a:pt x="9" y="167"/>
                  </a:lnTo>
                  <a:lnTo>
                    <a:pt x="3" y="240"/>
                  </a:lnTo>
                  <a:lnTo>
                    <a:pt x="2" y="252"/>
                  </a:lnTo>
                  <a:lnTo>
                    <a:pt x="0" y="252"/>
                  </a:lnTo>
                  <a:lnTo>
                    <a:pt x="6" y="252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CustomShape 24"/>
            <p:cNvSpPr/>
            <p:nvPr/>
          </p:nvSpPr>
          <p:spPr>
            <a:xfrm>
              <a:off x="11046" y="5859"/>
              <a:ext cx="819" cy="560"/>
            </a:xfrm>
            <a:custGeom>
              <a:avLst/>
              <a:gdLst/>
              <a:ahLst/>
              <a:cxnLst/>
              <a:rect l="l" t="t" r="r" b="b"/>
              <a:pathLst>
                <a:path w="367" h="231">
                  <a:moveTo>
                    <a:pt x="3" y="208"/>
                  </a:moveTo>
                  <a:lnTo>
                    <a:pt x="49" y="3"/>
                  </a:lnTo>
                  <a:lnTo>
                    <a:pt x="0" y="205"/>
                  </a:lnTo>
                  <a:lnTo>
                    <a:pt x="3" y="205"/>
                  </a:lnTo>
                  <a:lnTo>
                    <a:pt x="3" y="199"/>
                  </a:lnTo>
                  <a:lnTo>
                    <a:pt x="46" y="0"/>
                  </a:lnTo>
                  <a:lnTo>
                    <a:pt x="0" y="205"/>
                  </a:lnTo>
                  <a:lnTo>
                    <a:pt x="48" y="3"/>
                  </a:lnTo>
                  <a:lnTo>
                    <a:pt x="46" y="10"/>
                  </a:lnTo>
                  <a:lnTo>
                    <a:pt x="44" y="20"/>
                  </a:lnTo>
                  <a:lnTo>
                    <a:pt x="43" y="24"/>
                  </a:lnTo>
                  <a:lnTo>
                    <a:pt x="42" y="31"/>
                  </a:lnTo>
                  <a:lnTo>
                    <a:pt x="37" y="42"/>
                  </a:lnTo>
                  <a:lnTo>
                    <a:pt x="38" y="46"/>
                  </a:lnTo>
                  <a:lnTo>
                    <a:pt x="45" y="9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46" y="13"/>
                  </a:lnTo>
                  <a:lnTo>
                    <a:pt x="45" y="12"/>
                  </a:lnTo>
                  <a:lnTo>
                    <a:pt x="46" y="18"/>
                  </a:lnTo>
                  <a:lnTo>
                    <a:pt x="45" y="12"/>
                  </a:lnTo>
                  <a:lnTo>
                    <a:pt x="45" y="10"/>
                  </a:lnTo>
                  <a:lnTo>
                    <a:pt x="45" y="9"/>
                  </a:lnTo>
                  <a:lnTo>
                    <a:pt x="45" y="10"/>
                  </a:lnTo>
                  <a:lnTo>
                    <a:pt x="45" y="12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5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0" y="204"/>
                  </a:lnTo>
                  <a:lnTo>
                    <a:pt x="3" y="199"/>
                  </a:lnTo>
                  <a:lnTo>
                    <a:pt x="4" y="202"/>
                  </a:lnTo>
                  <a:lnTo>
                    <a:pt x="3" y="199"/>
                  </a:lnTo>
                  <a:lnTo>
                    <a:pt x="1" y="204"/>
                  </a:lnTo>
                  <a:lnTo>
                    <a:pt x="3" y="201"/>
                  </a:lnTo>
                  <a:lnTo>
                    <a:pt x="1" y="202"/>
                  </a:lnTo>
                  <a:lnTo>
                    <a:pt x="3" y="201"/>
                  </a:lnTo>
                  <a:lnTo>
                    <a:pt x="3" y="202"/>
                  </a:lnTo>
                  <a:lnTo>
                    <a:pt x="3" y="204"/>
                  </a:lnTo>
                  <a:lnTo>
                    <a:pt x="3" y="202"/>
                  </a:lnTo>
                  <a:lnTo>
                    <a:pt x="3" y="202"/>
                  </a:lnTo>
                  <a:lnTo>
                    <a:pt x="1" y="204"/>
                  </a:lnTo>
                  <a:lnTo>
                    <a:pt x="3" y="198"/>
                  </a:lnTo>
                  <a:lnTo>
                    <a:pt x="3" y="204"/>
                  </a:lnTo>
                  <a:lnTo>
                    <a:pt x="1" y="202"/>
                  </a:lnTo>
                  <a:lnTo>
                    <a:pt x="3" y="202"/>
                  </a:lnTo>
                  <a:lnTo>
                    <a:pt x="3" y="195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1" y="207"/>
                  </a:lnTo>
                  <a:lnTo>
                    <a:pt x="30" y="229"/>
                  </a:lnTo>
                  <a:lnTo>
                    <a:pt x="107" y="205"/>
                  </a:lnTo>
                  <a:lnTo>
                    <a:pt x="140" y="180"/>
                  </a:lnTo>
                  <a:lnTo>
                    <a:pt x="162" y="193"/>
                  </a:lnTo>
                  <a:lnTo>
                    <a:pt x="194" y="157"/>
                  </a:lnTo>
                  <a:lnTo>
                    <a:pt x="216" y="157"/>
                  </a:lnTo>
                  <a:lnTo>
                    <a:pt x="238" y="168"/>
                  </a:lnTo>
                  <a:lnTo>
                    <a:pt x="260" y="217"/>
                  </a:lnTo>
                  <a:lnTo>
                    <a:pt x="313" y="229"/>
                  </a:lnTo>
                  <a:lnTo>
                    <a:pt x="339" y="229"/>
                  </a:lnTo>
                  <a:lnTo>
                    <a:pt x="343" y="231"/>
                  </a:lnTo>
                  <a:lnTo>
                    <a:pt x="329" y="191"/>
                  </a:lnTo>
                  <a:lnTo>
                    <a:pt x="367" y="159"/>
                  </a:lnTo>
                  <a:lnTo>
                    <a:pt x="329" y="144"/>
                  </a:lnTo>
                  <a:lnTo>
                    <a:pt x="352" y="128"/>
                  </a:lnTo>
                  <a:lnTo>
                    <a:pt x="290" y="80"/>
                  </a:lnTo>
                  <a:lnTo>
                    <a:pt x="246" y="49"/>
                  </a:lnTo>
                  <a:lnTo>
                    <a:pt x="169" y="33"/>
                  </a:lnTo>
                  <a:lnTo>
                    <a:pt x="78" y="1"/>
                  </a:lnTo>
                  <a:lnTo>
                    <a:pt x="48" y="1"/>
                  </a:lnTo>
                  <a:lnTo>
                    <a:pt x="1" y="204"/>
                  </a:lnTo>
                </a:path>
              </a:pathLst>
            </a:custGeom>
            <a:solidFill>
              <a:srgbClr val="9DC3E6"/>
            </a:solidFill>
            <a:ln w="324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CustomShape 25"/>
            <p:cNvSpPr/>
            <p:nvPr/>
          </p:nvSpPr>
          <p:spPr>
            <a:xfrm>
              <a:off x="11898" y="6924"/>
              <a:ext cx="1090" cy="1524"/>
            </a:xfrm>
            <a:custGeom>
              <a:avLst/>
              <a:gdLst/>
              <a:ahLst/>
              <a:cxnLst/>
              <a:rect l="l" t="t" r="r" b="b"/>
              <a:pathLst>
                <a:path w="488" h="628">
                  <a:moveTo>
                    <a:pt x="171" y="564"/>
                  </a:moveTo>
                  <a:lnTo>
                    <a:pt x="208" y="578"/>
                  </a:lnTo>
                  <a:lnTo>
                    <a:pt x="284" y="590"/>
                  </a:lnTo>
                  <a:lnTo>
                    <a:pt x="381" y="614"/>
                  </a:lnTo>
                  <a:lnTo>
                    <a:pt x="461" y="628"/>
                  </a:lnTo>
                  <a:lnTo>
                    <a:pt x="461" y="625"/>
                  </a:lnTo>
                  <a:lnTo>
                    <a:pt x="458" y="624"/>
                  </a:lnTo>
                  <a:lnTo>
                    <a:pt x="459" y="625"/>
                  </a:lnTo>
                  <a:lnTo>
                    <a:pt x="458" y="625"/>
                  </a:lnTo>
                  <a:lnTo>
                    <a:pt x="459" y="625"/>
                  </a:lnTo>
                  <a:lnTo>
                    <a:pt x="459" y="622"/>
                  </a:lnTo>
                  <a:lnTo>
                    <a:pt x="459" y="624"/>
                  </a:lnTo>
                  <a:lnTo>
                    <a:pt x="460" y="613"/>
                  </a:lnTo>
                  <a:lnTo>
                    <a:pt x="462" y="580"/>
                  </a:lnTo>
                  <a:lnTo>
                    <a:pt x="465" y="529"/>
                  </a:lnTo>
                  <a:lnTo>
                    <a:pt x="465" y="525"/>
                  </a:lnTo>
                  <a:lnTo>
                    <a:pt x="466" y="519"/>
                  </a:lnTo>
                  <a:lnTo>
                    <a:pt x="466" y="511"/>
                  </a:lnTo>
                  <a:lnTo>
                    <a:pt x="466" y="484"/>
                  </a:lnTo>
                  <a:lnTo>
                    <a:pt x="469" y="466"/>
                  </a:lnTo>
                  <a:lnTo>
                    <a:pt x="469" y="447"/>
                  </a:lnTo>
                  <a:lnTo>
                    <a:pt x="469" y="421"/>
                  </a:lnTo>
                  <a:lnTo>
                    <a:pt x="472" y="406"/>
                  </a:lnTo>
                  <a:lnTo>
                    <a:pt x="472" y="390"/>
                  </a:lnTo>
                  <a:lnTo>
                    <a:pt x="474" y="370"/>
                  </a:lnTo>
                  <a:lnTo>
                    <a:pt x="475" y="354"/>
                  </a:lnTo>
                  <a:lnTo>
                    <a:pt x="475" y="334"/>
                  </a:lnTo>
                  <a:lnTo>
                    <a:pt x="475" y="333"/>
                  </a:lnTo>
                  <a:lnTo>
                    <a:pt x="476" y="326"/>
                  </a:lnTo>
                  <a:lnTo>
                    <a:pt x="478" y="315"/>
                  </a:lnTo>
                  <a:lnTo>
                    <a:pt x="478" y="303"/>
                  </a:lnTo>
                  <a:lnTo>
                    <a:pt x="478" y="293"/>
                  </a:lnTo>
                  <a:lnTo>
                    <a:pt x="478" y="282"/>
                  </a:lnTo>
                  <a:lnTo>
                    <a:pt x="478" y="276"/>
                  </a:lnTo>
                  <a:lnTo>
                    <a:pt x="479" y="279"/>
                  </a:lnTo>
                  <a:lnTo>
                    <a:pt x="479" y="266"/>
                  </a:lnTo>
                  <a:lnTo>
                    <a:pt x="478" y="258"/>
                  </a:lnTo>
                  <a:lnTo>
                    <a:pt x="479" y="250"/>
                  </a:lnTo>
                  <a:lnTo>
                    <a:pt x="481" y="240"/>
                  </a:lnTo>
                  <a:lnTo>
                    <a:pt x="481" y="228"/>
                  </a:lnTo>
                  <a:lnTo>
                    <a:pt x="482" y="213"/>
                  </a:lnTo>
                  <a:lnTo>
                    <a:pt x="484" y="199"/>
                  </a:lnTo>
                  <a:lnTo>
                    <a:pt x="485" y="184"/>
                  </a:lnTo>
                  <a:lnTo>
                    <a:pt x="484" y="172"/>
                  </a:lnTo>
                  <a:lnTo>
                    <a:pt x="486" y="151"/>
                  </a:lnTo>
                  <a:lnTo>
                    <a:pt x="486" y="154"/>
                  </a:lnTo>
                  <a:lnTo>
                    <a:pt x="486" y="153"/>
                  </a:lnTo>
                  <a:lnTo>
                    <a:pt x="487" y="148"/>
                  </a:lnTo>
                  <a:lnTo>
                    <a:pt x="486" y="150"/>
                  </a:lnTo>
                  <a:lnTo>
                    <a:pt x="487" y="147"/>
                  </a:lnTo>
                  <a:lnTo>
                    <a:pt x="487" y="148"/>
                  </a:lnTo>
                  <a:lnTo>
                    <a:pt x="484" y="150"/>
                  </a:lnTo>
                  <a:lnTo>
                    <a:pt x="486" y="147"/>
                  </a:lnTo>
                  <a:lnTo>
                    <a:pt x="486" y="147"/>
                  </a:lnTo>
                  <a:lnTo>
                    <a:pt x="486" y="150"/>
                  </a:lnTo>
                  <a:lnTo>
                    <a:pt x="487" y="145"/>
                  </a:lnTo>
                  <a:lnTo>
                    <a:pt x="486" y="144"/>
                  </a:lnTo>
                  <a:lnTo>
                    <a:pt x="460" y="627"/>
                  </a:lnTo>
                  <a:lnTo>
                    <a:pt x="487" y="143"/>
                  </a:lnTo>
                  <a:lnTo>
                    <a:pt x="488" y="144"/>
                  </a:lnTo>
                  <a:lnTo>
                    <a:pt x="459" y="147"/>
                  </a:lnTo>
                  <a:lnTo>
                    <a:pt x="403" y="135"/>
                  </a:lnTo>
                  <a:lnTo>
                    <a:pt x="339" y="123"/>
                  </a:lnTo>
                  <a:lnTo>
                    <a:pt x="384" y="113"/>
                  </a:lnTo>
                  <a:lnTo>
                    <a:pt x="414" y="74"/>
                  </a:lnTo>
                  <a:lnTo>
                    <a:pt x="400" y="36"/>
                  </a:lnTo>
                  <a:lnTo>
                    <a:pt x="393" y="37"/>
                  </a:lnTo>
                  <a:lnTo>
                    <a:pt x="295" y="25"/>
                  </a:lnTo>
                  <a:lnTo>
                    <a:pt x="208" y="0"/>
                  </a:lnTo>
                  <a:lnTo>
                    <a:pt x="186" y="13"/>
                  </a:lnTo>
                  <a:lnTo>
                    <a:pt x="186" y="37"/>
                  </a:lnTo>
                  <a:lnTo>
                    <a:pt x="109" y="25"/>
                  </a:lnTo>
                  <a:lnTo>
                    <a:pt x="87" y="74"/>
                  </a:lnTo>
                  <a:lnTo>
                    <a:pt x="55" y="85"/>
                  </a:lnTo>
                  <a:lnTo>
                    <a:pt x="66" y="123"/>
                  </a:lnTo>
                  <a:lnTo>
                    <a:pt x="87" y="208"/>
                  </a:lnTo>
                  <a:lnTo>
                    <a:pt x="87" y="257"/>
                  </a:lnTo>
                  <a:lnTo>
                    <a:pt x="66" y="305"/>
                  </a:lnTo>
                  <a:lnTo>
                    <a:pt x="11" y="330"/>
                  </a:lnTo>
                  <a:lnTo>
                    <a:pt x="22" y="342"/>
                  </a:lnTo>
                  <a:lnTo>
                    <a:pt x="0" y="390"/>
                  </a:lnTo>
                  <a:lnTo>
                    <a:pt x="33" y="485"/>
                  </a:lnTo>
                  <a:lnTo>
                    <a:pt x="79" y="496"/>
                  </a:lnTo>
                  <a:lnTo>
                    <a:pt x="79" y="508"/>
                  </a:lnTo>
                  <a:lnTo>
                    <a:pt x="133" y="521"/>
                  </a:lnTo>
                  <a:lnTo>
                    <a:pt x="173" y="565"/>
                  </a:lnTo>
                  <a:lnTo>
                    <a:pt x="171" y="564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CustomShape 26"/>
            <p:cNvSpPr/>
            <p:nvPr/>
          </p:nvSpPr>
          <p:spPr>
            <a:xfrm>
              <a:off x="8161" y="5431"/>
              <a:ext cx="1572" cy="6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Puerto Miranda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68" name="CustomShape 27"/>
            <p:cNvSpPr/>
            <p:nvPr/>
          </p:nvSpPr>
          <p:spPr>
            <a:xfrm>
              <a:off x="12529" y="6599"/>
              <a:ext cx="555" cy="144"/>
            </a:xfrm>
            <a:custGeom>
              <a:avLst/>
              <a:gdLst/>
              <a:ahLst/>
              <a:cxnLst/>
              <a:rect l="l" t="t" r="r" b="b"/>
              <a:pathLst>
                <a:path w="931" h="184">
                  <a:moveTo>
                    <a:pt x="156" y="184"/>
                  </a:moveTo>
                  <a:lnTo>
                    <a:pt x="70" y="142"/>
                  </a:lnTo>
                  <a:lnTo>
                    <a:pt x="73" y="142"/>
                  </a:lnTo>
                  <a:lnTo>
                    <a:pt x="37" y="142"/>
                  </a:lnTo>
                  <a:lnTo>
                    <a:pt x="0" y="140"/>
                  </a:lnTo>
                  <a:lnTo>
                    <a:pt x="312" y="96"/>
                  </a:lnTo>
                  <a:lnTo>
                    <a:pt x="397" y="145"/>
                  </a:lnTo>
                  <a:lnTo>
                    <a:pt x="562" y="45"/>
                  </a:lnTo>
                  <a:lnTo>
                    <a:pt x="645" y="45"/>
                  </a:lnTo>
                  <a:lnTo>
                    <a:pt x="898" y="0"/>
                  </a:lnTo>
                  <a:lnTo>
                    <a:pt x="931" y="12"/>
                  </a:lnTo>
                  <a:lnTo>
                    <a:pt x="931" y="91"/>
                  </a:lnTo>
                  <a:lnTo>
                    <a:pt x="753" y="127"/>
                  </a:lnTo>
                  <a:lnTo>
                    <a:pt x="453" y="166"/>
                  </a:lnTo>
                  <a:lnTo>
                    <a:pt x="156" y="184"/>
                  </a:lnTo>
                  <a:close/>
                </a:path>
              </a:pathLst>
            </a:custGeom>
            <a:solidFill>
              <a:srgbClr val="F4B183"/>
            </a:solidFill>
            <a:ln w="3240">
              <a:solidFill>
                <a:srgbClr val="808080"/>
              </a:solidFill>
              <a:round/>
            </a:ln>
            <a:effectLst>
              <a:outerShdw dist="35638" dir="270000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CustomShape 28"/>
            <p:cNvSpPr/>
            <p:nvPr/>
          </p:nvSpPr>
          <p:spPr>
            <a:xfrm>
              <a:off x="12627" y="6621"/>
              <a:ext cx="917" cy="393"/>
            </a:xfrm>
            <a:custGeom>
              <a:avLst/>
              <a:gdLst/>
              <a:ahLst/>
              <a:cxnLst/>
              <a:rect l="l" t="t" r="r" b="b"/>
              <a:pathLst>
                <a:path w="1536" h="519">
                  <a:moveTo>
                    <a:pt x="0" y="173"/>
                  </a:moveTo>
                  <a:lnTo>
                    <a:pt x="107" y="309"/>
                  </a:lnTo>
                  <a:lnTo>
                    <a:pt x="166" y="266"/>
                  </a:lnTo>
                  <a:lnTo>
                    <a:pt x="288" y="352"/>
                  </a:lnTo>
                  <a:lnTo>
                    <a:pt x="568" y="393"/>
                  </a:lnTo>
                  <a:lnTo>
                    <a:pt x="599" y="423"/>
                  </a:lnTo>
                  <a:lnTo>
                    <a:pt x="599" y="451"/>
                  </a:lnTo>
                  <a:lnTo>
                    <a:pt x="595" y="451"/>
                  </a:lnTo>
                  <a:lnTo>
                    <a:pt x="597" y="455"/>
                  </a:lnTo>
                  <a:lnTo>
                    <a:pt x="608" y="455"/>
                  </a:lnTo>
                  <a:lnTo>
                    <a:pt x="807" y="458"/>
                  </a:lnTo>
                  <a:lnTo>
                    <a:pt x="1019" y="519"/>
                  </a:lnTo>
                  <a:lnTo>
                    <a:pt x="1300" y="484"/>
                  </a:lnTo>
                  <a:lnTo>
                    <a:pt x="1300" y="483"/>
                  </a:lnTo>
                  <a:lnTo>
                    <a:pt x="1452" y="352"/>
                  </a:lnTo>
                  <a:lnTo>
                    <a:pt x="1536" y="318"/>
                  </a:lnTo>
                  <a:lnTo>
                    <a:pt x="1186" y="227"/>
                  </a:lnTo>
                  <a:lnTo>
                    <a:pt x="1145" y="179"/>
                  </a:lnTo>
                  <a:lnTo>
                    <a:pt x="936" y="79"/>
                  </a:lnTo>
                  <a:lnTo>
                    <a:pt x="977" y="29"/>
                  </a:lnTo>
                  <a:lnTo>
                    <a:pt x="853" y="29"/>
                  </a:lnTo>
                  <a:lnTo>
                    <a:pt x="780" y="7"/>
                  </a:lnTo>
                  <a:lnTo>
                    <a:pt x="778" y="0"/>
                  </a:lnTo>
                  <a:lnTo>
                    <a:pt x="778" y="79"/>
                  </a:lnTo>
                  <a:lnTo>
                    <a:pt x="599" y="116"/>
                  </a:lnTo>
                  <a:lnTo>
                    <a:pt x="299" y="155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F4B183"/>
            </a:solidFill>
            <a:ln w="3240">
              <a:solidFill>
                <a:srgbClr val="808080"/>
              </a:solidFill>
              <a:round/>
            </a:ln>
            <a:effectLst>
              <a:outerShdw dist="35638" dir="270000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CustomShape 29"/>
            <p:cNvSpPr/>
            <p:nvPr/>
          </p:nvSpPr>
          <p:spPr>
            <a:xfrm>
              <a:off x="14704" y="6122"/>
              <a:ext cx="31" cy="65"/>
            </a:xfrm>
            <a:custGeom>
              <a:avLst/>
              <a:gdLst/>
              <a:ahLst/>
              <a:cxnLst/>
              <a:rect l="l" t="t" r="r" b="b"/>
              <a:pathLst>
                <a:path w="47" h="93">
                  <a:moveTo>
                    <a:pt x="47" y="93"/>
                  </a:moveTo>
                  <a:lnTo>
                    <a:pt x="0" y="47"/>
                  </a:lnTo>
                  <a:lnTo>
                    <a:pt x="47" y="0"/>
                  </a:lnTo>
                  <a:lnTo>
                    <a:pt x="31" y="47"/>
                  </a:lnTo>
                  <a:lnTo>
                    <a:pt x="47" y="93"/>
                  </a:lnTo>
                  <a:close/>
                </a:path>
              </a:pathLst>
            </a:custGeom>
            <a:solidFill>
              <a:srgbClr val="00008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CustomShape 30"/>
            <p:cNvSpPr/>
            <p:nvPr/>
          </p:nvSpPr>
          <p:spPr>
            <a:xfrm>
              <a:off x="15392" y="6994"/>
              <a:ext cx="54" cy="40"/>
            </a:xfrm>
            <a:custGeom>
              <a:avLst/>
              <a:gdLst/>
              <a:ahLst/>
              <a:cxnLst/>
              <a:rect l="l" t="t" r="r" b="b"/>
              <a:pathLst>
                <a:path w="93" h="56">
                  <a:moveTo>
                    <a:pt x="0" y="37"/>
                  </a:moveTo>
                  <a:lnTo>
                    <a:pt x="56" y="0"/>
                  </a:lnTo>
                  <a:lnTo>
                    <a:pt x="93" y="56"/>
                  </a:lnTo>
                  <a:lnTo>
                    <a:pt x="49" y="31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8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CustomShape 32"/>
            <p:cNvSpPr/>
            <p:nvPr/>
          </p:nvSpPr>
          <p:spPr>
            <a:xfrm>
              <a:off x="9709" y="7999"/>
              <a:ext cx="199" cy="3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33"/>
            <p:cNvSpPr/>
            <p:nvPr/>
          </p:nvSpPr>
          <p:spPr>
            <a:xfrm>
              <a:off x="13752" y="7360"/>
              <a:ext cx="2" cy="1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34"/>
            <p:cNvSpPr/>
            <p:nvPr/>
          </p:nvSpPr>
          <p:spPr>
            <a:xfrm>
              <a:off x="13752" y="7384"/>
              <a:ext cx="2" cy="1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35"/>
            <p:cNvSpPr/>
            <p:nvPr/>
          </p:nvSpPr>
          <p:spPr>
            <a:xfrm>
              <a:off x="13752" y="7404"/>
              <a:ext cx="2" cy="1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36"/>
            <p:cNvSpPr/>
            <p:nvPr/>
          </p:nvSpPr>
          <p:spPr>
            <a:xfrm>
              <a:off x="13708" y="7360"/>
              <a:ext cx="1" cy="1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37"/>
            <p:cNvSpPr/>
            <p:nvPr/>
          </p:nvSpPr>
          <p:spPr>
            <a:xfrm>
              <a:off x="13708" y="7384"/>
              <a:ext cx="1" cy="1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38"/>
            <p:cNvSpPr/>
            <p:nvPr/>
          </p:nvSpPr>
          <p:spPr>
            <a:xfrm>
              <a:off x="13708" y="7404"/>
              <a:ext cx="1" cy="1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39"/>
            <p:cNvSpPr/>
            <p:nvPr/>
          </p:nvSpPr>
          <p:spPr>
            <a:xfrm>
              <a:off x="13793" y="7360"/>
              <a:ext cx="1" cy="1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40"/>
            <p:cNvSpPr/>
            <p:nvPr/>
          </p:nvSpPr>
          <p:spPr>
            <a:xfrm>
              <a:off x="13793" y="7384"/>
              <a:ext cx="1" cy="1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41"/>
            <p:cNvSpPr/>
            <p:nvPr/>
          </p:nvSpPr>
          <p:spPr>
            <a:xfrm>
              <a:off x="13793" y="7404"/>
              <a:ext cx="1" cy="1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42"/>
            <p:cNvSpPr/>
            <p:nvPr/>
          </p:nvSpPr>
          <p:spPr>
            <a:xfrm>
              <a:off x="15390" y="6999"/>
              <a:ext cx="55" cy="40"/>
            </a:xfrm>
            <a:custGeom>
              <a:avLst/>
              <a:gdLst/>
              <a:ahLst/>
              <a:cxnLst/>
              <a:rect l="l" t="t" r="r" b="b"/>
              <a:pathLst>
                <a:path w="93" h="56">
                  <a:moveTo>
                    <a:pt x="0" y="37"/>
                  </a:moveTo>
                  <a:lnTo>
                    <a:pt x="56" y="0"/>
                  </a:lnTo>
                  <a:lnTo>
                    <a:pt x="93" y="56"/>
                  </a:lnTo>
                  <a:lnTo>
                    <a:pt x="49" y="31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8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44"/>
            <p:cNvSpPr/>
            <p:nvPr/>
          </p:nvSpPr>
          <p:spPr>
            <a:xfrm>
              <a:off x="10973" y="5017"/>
              <a:ext cx="226" cy="4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45"/>
            <p:cNvSpPr/>
            <p:nvPr/>
          </p:nvSpPr>
          <p:spPr>
            <a:xfrm>
              <a:off x="7825" y="6508"/>
              <a:ext cx="1188" cy="6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Bajo Grande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87" name="CustomShape 46"/>
            <p:cNvSpPr/>
            <p:nvPr/>
          </p:nvSpPr>
          <p:spPr>
            <a:xfrm>
              <a:off x="9492" y="7050"/>
              <a:ext cx="1169" cy="84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La Salina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88" name="CustomShape 47"/>
            <p:cNvSpPr/>
            <p:nvPr/>
          </p:nvSpPr>
          <p:spPr>
            <a:xfrm>
              <a:off x="11289" y="5698"/>
              <a:ext cx="1381" cy="42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El Palito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89" name="CustomShape 48"/>
            <p:cNvSpPr/>
            <p:nvPr/>
          </p:nvSpPr>
          <p:spPr>
            <a:xfrm>
              <a:off x="9011" y="4924"/>
              <a:ext cx="1342" cy="4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Cardón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90" name="CustomShape 49"/>
            <p:cNvSpPr/>
            <p:nvPr/>
          </p:nvSpPr>
          <p:spPr>
            <a:xfrm>
              <a:off x="11015" y="6571"/>
              <a:ext cx="1485" cy="6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Catia La Mar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91" name="CustomShape 50"/>
            <p:cNvSpPr/>
            <p:nvPr/>
          </p:nvSpPr>
          <p:spPr>
            <a:xfrm>
              <a:off x="11994" y="6122"/>
              <a:ext cx="1423" cy="6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Carenero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92" name="CustomShape 51"/>
            <p:cNvSpPr/>
            <p:nvPr/>
          </p:nvSpPr>
          <p:spPr>
            <a:xfrm>
              <a:off x="12785" y="5967"/>
              <a:ext cx="1636" cy="37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Guaraguao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93" name="CustomShape 52"/>
            <p:cNvSpPr/>
            <p:nvPr/>
          </p:nvSpPr>
          <p:spPr>
            <a:xfrm>
              <a:off x="13416" y="5225"/>
              <a:ext cx="1571" cy="6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El Guamache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94" name="CustomShape 53"/>
            <p:cNvSpPr/>
            <p:nvPr/>
          </p:nvSpPr>
          <p:spPr>
            <a:xfrm>
              <a:off x="8845" y="6635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54"/>
            <p:cNvSpPr/>
            <p:nvPr/>
          </p:nvSpPr>
          <p:spPr>
            <a:xfrm>
              <a:off x="8845" y="6689"/>
              <a:ext cx="321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55"/>
            <p:cNvSpPr/>
            <p:nvPr/>
          </p:nvSpPr>
          <p:spPr>
            <a:xfrm>
              <a:off x="9128" y="6941"/>
              <a:ext cx="30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56"/>
            <p:cNvSpPr/>
            <p:nvPr/>
          </p:nvSpPr>
          <p:spPr>
            <a:xfrm>
              <a:off x="9105" y="6943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57"/>
            <p:cNvSpPr/>
            <p:nvPr/>
          </p:nvSpPr>
          <p:spPr>
            <a:xfrm>
              <a:off x="9086" y="6941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58"/>
            <p:cNvSpPr/>
            <p:nvPr/>
          </p:nvSpPr>
          <p:spPr>
            <a:xfrm>
              <a:off x="9057" y="6943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59"/>
            <p:cNvSpPr/>
            <p:nvPr/>
          </p:nvSpPr>
          <p:spPr>
            <a:xfrm>
              <a:off x="9034" y="6941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60"/>
            <p:cNvSpPr/>
            <p:nvPr/>
          </p:nvSpPr>
          <p:spPr>
            <a:xfrm>
              <a:off x="9003" y="6943"/>
              <a:ext cx="34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61"/>
            <p:cNvSpPr/>
            <p:nvPr/>
          </p:nvSpPr>
          <p:spPr>
            <a:xfrm>
              <a:off x="8981" y="6938"/>
              <a:ext cx="22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62"/>
            <p:cNvSpPr/>
            <p:nvPr/>
          </p:nvSpPr>
          <p:spPr>
            <a:xfrm>
              <a:off x="8950" y="6943"/>
              <a:ext cx="34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63"/>
            <p:cNvSpPr/>
            <p:nvPr/>
          </p:nvSpPr>
          <p:spPr>
            <a:xfrm>
              <a:off x="8922" y="6941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64"/>
            <p:cNvSpPr/>
            <p:nvPr/>
          </p:nvSpPr>
          <p:spPr>
            <a:xfrm>
              <a:off x="8884" y="6943"/>
              <a:ext cx="42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65"/>
            <p:cNvSpPr/>
            <p:nvPr/>
          </p:nvSpPr>
          <p:spPr>
            <a:xfrm>
              <a:off x="8884" y="6928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66"/>
            <p:cNvSpPr/>
            <p:nvPr/>
          </p:nvSpPr>
          <p:spPr>
            <a:xfrm>
              <a:off x="8855" y="6774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67"/>
            <p:cNvSpPr/>
            <p:nvPr/>
          </p:nvSpPr>
          <p:spPr>
            <a:xfrm>
              <a:off x="8843" y="6735"/>
              <a:ext cx="16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68"/>
            <p:cNvSpPr/>
            <p:nvPr/>
          </p:nvSpPr>
          <p:spPr>
            <a:xfrm>
              <a:off x="8843" y="6687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69"/>
            <p:cNvSpPr/>
            <p:nvPr/>
          </p:nvSpPr>
          <p:spPr>
            <a:xfrm>
              <a:off x="8860" y="6689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CustomShape 70"/>
            <p:cNvSpPr/>
            <p:nvPr/>
          </p:nvSpPr>
          <p:spPr>
            <a:xfrm>
              <a:off x="9003" y="6735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CustomShape 71"/>
            <p:cNvSpPr/>
            <p:nvPr/>
          </p:nvSpPr>
          <p:spPr>
            <a:xfrm>
              <a:off x="9031" y="6758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72"/>
            <p:cNvSpPr/>
            <p:nvPr/>
          </p:nvSpPr>
          <p:spPr>
            <a:xfrm>
              <a:off x="9034" y="6766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CustomShape 73"/>
            <p:cNvSpPr/>
            <p:nvPr/>
          </p:nvSpPr>
          <p:spPr>
            <a:xfrm>
              <a:off x="9055" y="6797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CustomShape 74"/>
            <p:cNvSpPr/>
            <p:nvPr/>
          </p:nvSpPr>
          <p:spPr>
            <a:xfrm>
              <a:off x="9162" y="6885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75"/>
            <p:cNvSpPr/>
            <p:nvPr/>
          </p:nvSpPr>
          <p:spPr>
            <a:xfrm>
              <a:off x="9155" y="6890"/>
              <a:ext cx="11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76"/>
            <p:cNvSpPr/>
            <p:nvPr/>
          </p:nvSpPr>
          <p:spPr>
            <a:xfrm>
              <a:off x="9155" y="6954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77"/>
            <p:cNvSpPr/>
            <p:nvPr/>
          </p:nvSpPr>
          <p:spPr>
            <a:xfrm>
              <a:off x="9026" y="6730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78"/>
            <p:cNvSpPr/>
            <p:nvPr/>
          </p:nvSpPr>
          <p:spPr>
            <a:xfrm>
              <a:off x="9034" y="6730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79"/>
            <p:cNvSpPr/>
            <p:nvPr/>
          </p:nvSpPr>
          <p:spPr>
            <a:xfrm>
              <a:off x="9041" y="6745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80"/>
            <p:cNvSpPr/>
            <p:nvPr/>
          </p:nvSpPr>
          <p:spPr>
            <a:xfrm>
              <a:off x="9029" y="6745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81"/>
            <p:cNvSpPr/>
            <p:nvPr/>
          </p:nvSpPr>
          <p:spPr>
            <a:xfrm>
              <a:off x="9026" y="6740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82"/>
            <p:cNvSpPr/>
            <p:nvPr/>
          </p:nvSpPr>
          <p:spPr>
            <a:xfrm>
              <a:off x="9026" y="6730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83"/>
            <p:cNvSpPr/>
            <p:nvPr/>
          </p:nvSpPr>
          <p:spPr>
            <a:xfrm>
              <a:off x="9031" y="6758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84"/>
            <p:cNvSpPr/>
            <p:nvPr/>
          </p:nvSpPr>
          <p:spPr>
            <a:xfrm>
              <a:off x="9031" y="6758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85"/>
            <p:cNvSpPr/>
            <p:nvPr/>
          </p:nvSpPr>
          <p:spPr>
            <a:xfrm>
              <a:off x="9231" y="6958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86"/>
            <p:cNvSpPr/>
            <p:nvPr/>
          </p:nvSpPr>
          <p:spPr>
            <a:xfrm>
              <a:off x="9234" y="6966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87"/>
            <p:cNvSpPr/>
            <p:nvPr/>
          </p:nvSpPr>
          <p:spPr>
            <a:xfrm>
              <a:off x="9057" y="6797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88"/>
            <p:cNvSpPr/>
            <p:nvPr/>
          </p:nvSpPr>
          <p:spPr>
            <a:xfrm>
              <a:off x="9166" y="688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89"/>
            <p:cNvSpPr/>
            <p:nvPr/>
          </p:nvSpPr>
          <p:spPr>
            <a:xfrm>
              <a:off x="9166" y="6877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90"/>
            <p:cNvSpPr/>
            <p:nvPr/>
          </p:nvSpPr>
          <p:spPr>
            <a:xfrm>
              <a:off x="9159" y="6859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91"/>
            <p:cNvSpPr/>
            <p:nvPr/>
          </p:nvSpPr>
          <p:spPr>
            <a:xfrm>
              <a:off x="9148" y="6849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92"/>
            <p:cNvSpPr/>
            <p:nvPr/>
          </p:nvSpPr>
          <p:spPr>
            <a:xfrm>
              <a:off x="9148" y="6807"/>
              <a:ext cx="6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93"/>
            <p:cNvSpPr/>
            <p:nvPr/>
          </p:nvSpPr>
          <p:spPr>
            <a:xfrm>
              <a:off x="9138" y="6797"/>
              <a:ext cx="16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94"/>
            <p:cNvSpPr/>
            <p:nvPr/>
          </p:nvSpPr>
          <p:spPr>
            <a:xfrm>
              <a:off x="9138" y="6784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95"/>
            <p:cNvSpPr/>
            <p:nvPr/>
          </p:nvSpPr>
          <p:spPr>
            <a:xfrm>
              <a:off x="9106" y="6769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96"/>
            <p:cNvSpPr/>
            <p:nvPr/>
          </p:nvSpPr>
          <p:spPr>
            <a:xfrm>
              <a:off x="9105" y="6771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97"/>
            <p:cNvSpPr/>
            <p:nvPr/>
          </p:nvSpPr>
          <p:spPr>
            <a:xfrm>
              <a:off x="9105" y="6779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98"/>
            <p:cNvSpPr/>
            <p:nvPr/>
          </p:nvSpPr>
          <p:spPr>
            <a:xfrm>
              <a:off x="9076" y="6779"/>
              <a:ext cx="31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99"/>
            <p:cNvSpPr/>
            <p:nvPr/>
          </p:nvSpPr>
          <p:spPr>
            <a:xfrm>
              <a:off x="9074" y="6763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100"/>
            <p:cNvSpPr/>
            <p:nvPr/>
          </p:nvSpPr>
          <p:spPr>
            <a:xfrm>
              <a:off x="9106" y="6777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101"/>
            <p:cNvSpPr/>
            <p:nvPr/>
          </p:nvSpPr>
          <p:spPr>
            <a:xfrm>
              <a:off x="9105" y="6777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102"/>
            <p:cNvSpPr/>
            <p:nvPr/>
          </p:nvSpPr>
          <p:spPr>
            <a:xfrm>
              <a:off x="9105" y="6777"/>
              <a:ext cx="34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103"/>
            <p:cNvSpPr/>
            <p:nvPr/>
          </p:nvSpPr>
          <p:spPr>
            <a:xfrm>
              <a:off x="9138" y="6797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104"/>
            <p:cNvSpPr/>
            <p:nvPr/>
          </p:nvSpPr>
          <p:spPr>
            <a:xfrm>
              <a:off x="9139" y="6805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105"/>
            <p:cNvSpPr/>
            <p:nvPr/>
          </p:nvSpPr>
          <p:spPr>
            <a:xfrm>
              <a:off x="9150" y="6815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106"/>
            <p:cNvSpPr/>
            <p:nvPr/>
          </p:nvSpPr>
          <p:spPr>
            <a:xfrm>
              <a:off x="9138" y="6825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107"/>
            <p:cNvSpPr/>
            <p:nvPr/>
          </p:nvSpPr>
          <p:spPr>
            <a:xfrm>
              <a:off x="9138" y="6815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108"/>
            <p:cNvSpPr/>
            <p:nvPr/>
          </p:nvSpPr>
          <p:spPr>
            <a:xfrm>
              <a:off x="9133" y="6810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109"/>
            <p:cNvSpPr/>
            <p:nvPr/>
          </p:nvSpPr>
          <p:spPr>
            <a:xfrm>
              <a:off x="9133" y="6800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110"/>
            <p:cNvSpPr/>
            <p:nvPr/>
          </p:nvSpPr>
          <p:spPr>
            <a:xfrm>
              <a:off x="9105" y="6784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111"/>
            <p:cNvSpPr/>
            <p:nvPr/>
          </p:nvSpPr>
          <p:spPr>
            <a:xfrm>
              <a:off x="9134" y="681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112"/>
            <p:cNvSpPr/>
            <p:nvPr/>
          </p:nvSpPr>
          <p:spPr>
            <a:xfrm>
              <a:off x="9133" y="6813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CustomShape 113"/>
            <p:cNvSpPr/>
            <p:nvPr/>
          </p:nvSpPr>
          <p:spPr>
            <a:xfrm>
              <a:off x="9125" y="6818"/>
              <a:ext cx="8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114"/>
            <p:cNvSpPr/>
            <p:nvPr/>
          </p:nvSpPr>
          <p:spPr>
            <a:xfrm>
              <a:off x="9124" y="681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115"/>
            <p:cNvSpPr/>
            <p:nvPr/>
          </p:nvSpPr>
          <p:spPr>
            <a:xfrm>
              <a:off x="9128" y="681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116"/>
            <p:cNvSpPr/>
            <p:nvPr/>
          </p:nvSpPr>
          <p:spPr>
            <a:xfrm>
              <a:off x="9110" y="6810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117"/>
            <p:cNvSpPr/>
            <p:nvPr/>
          </p:nvSpPr>
          <p:spPr>
            <a:xfrm>
              <a:off x="9110" y="682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118"/>
            <p:cNvSpPr/>
            <p:nvPr/>
          </p:nvSpPr>
          <p:spPr>
            <a:xfrm>
              <a:off x="9124" y="682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119"/>
            <p:cNvSpPr/>
            <p:nvPr/>
          </p:nvSpPr>
          <p:spPr>
            <a:xfrm>
              <a:off x="9124" y="6820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120"/>
            <p:cNvSpPr/>
            <p:nvPr/>
          </p:nvSpPr>
          <p:spPr>
            <a:xfrm>
              <a:off x="9148" y="684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121"/>
            <p:cNvSpPr/>
            <p:nvPr/>
          </p:nvSpPr>
          <p:spPr>
            <a:xfrm>
              <a:off x="9138" y="6825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122"/>
            <p:cNvSpPr/>
            <p:nvPr/>
          </p:nvSpPr>
          <p:spPr>
            <a:xfrm>
              <a:off x="9138" y="6825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123"/>
            <p:cNvSpPr/>
            <p:nvPr/>
          </p:nvSpPr>
          <p:spPr>
            <a:xfrm>
              <a:off x="9138" y="684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124"/>
            <p:cNvSpPr/>
            <p:nvPr/>
          </p:nvSpPr>
          <p:spPr>
            <a:xfrm>
              <a:off x="9043" y="676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125"/>
            <p:cNvSpPr/>
            <p:nvPr/>
          </p:nvSpPr>
          <p:spPr>
            <a:xfrm>
              <a:off x="9045" y="6769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126"/>
            <p:cNvSpPr/>
            <p:nvPr/>
          </p:nvSpPr>
          <p:spPr>
            <a:xfrm>
              <a:off x="9052" y="6771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127"/>
            <p:cNvSpPr/>
            <p:nvPr/>
          </p:nvSpPr>
          <p:spPr>
            <a:xfrm>
              <a:off x="9045" y="6777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128"/>
            <p:cNvSpPr/>
            <p:nvPr/>
          </p:nvSpPr>
          <p:spPr>
            <a:xfrm>
              <a:off x="9043" y="677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129"/>
            <p:cNvSpPr/>
            <p:nvPr/>
          </p:nvSpPr>
          <p:spPr>
            <a:xfrm>
              <a:off x="9057" y="6771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CustomShape 130"/>
            <p:cNvSpPr/>
            <p:nvPr/>
          </p:nvSpPr>
          <p:spPr>
            <a:xfrm>
              <a:off x="9058" y="6777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131"/>
            <p:cNvSpPr/>
            <p:nvPr/>
          </p:nvSpPr>
          <p:spPr>
            <a:xfrm>
              <a:off x="9064" y="6769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132"/>
            <p:cNvSpPr/>
            <p:nvPr/>
          </p:nvSpPr>
          <p:spPr>
            <a:xfrm>
              <a:off x="9057" y="6769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133"/>
            <p:cNvSpPr/>
            <p:nvPr/>
          </p:nvSpPr>
          <p:spPr>
            <a:xfrm>
              <a:off x="9076" y="6638"/>
              <a:ext cx="58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CustomShape 134"/>
            <p:cNvSpPr/>
            <p:nvPr/>
          </p:nvSpPr>
          <p:spPr>
            <a:xfrm>
              <a:off x="9084" y="6774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135"/>
            <p:cNvSpPr/>
            <p:nvPr/>
          </p:nvSpPr>
          <p:spPr>
            <a:xfrm>
              <a:off x="9084" y="6664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CustomShape 136"/>
            <p:cNvSpPr/>
            <p:nvPr/>
          </p:nvSpPr>
          <p:spPr>
            <a:xfrm>
              <a:off x="9079" y="6661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CustomShape 137"/>
            <p:cNvSpPr/>
            <p:nvPr/>
          </p:nvSpPr>
          <p:spPr>
            <a:xfrm>
              <a:off x="9076" y="6659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CustomShape 138"/>
            <p:cNvSpPr/>
            <p:nvPr/>
          </p:nvSpPr>
          <p:spPr>
            <a:xfrm>
              <a:off x="9084" y="6656"/>
              <a:ext cx="19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CustomShape 139"/>
            <p:cNvSpPr/>
            <p:nvPr/>
          </p:nvSpPr>
          <p:spPr>
            <a:xfrm>
              <a:off x="9101" y="6643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140"/>
            <p:cNvSpPr/>
            <p:nvPr/>
          </p:nvSpPr>
          <p:spPr>
            <a:xfrm>
              <a:off x="9106" y="6638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141"/>
            <p:cNvSpPr/>
            <p:nvPr/>
          </p:nvSpPr>
          <p:spPr>
            <a:xfrm>
              <a:off x="9112" y="6643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142"/>
            <p:cNvSpPr/>
            <p:nvPr/>
          </p:nvSpPr>
          <p:spPr>
            <a:xfrm>
              <a:off x="9112" y="6656"/>
              <a:ext cx="21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143"/>
            <p:cNvSpPr/>
            <p:nvPr/>
          </p:nvSpPr>
          <p:spPr>
            <a:xfrm>
              <a:off x="9130" y="6661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144"/>
            <p:cNvSpPr/>
            <p:nvPr/>
          </p:nvSpPr>
          <p:spPr>
            <a:xfrm>
              <a:off x="9112" y="6666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145"/>
            <p:cNvSpPr/>
            <p:nvPr/>
          </p:nvSpPr>
          <p:spPr>
            <a:xfrm>
              <a:off x="9095" y="6666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146"/>
            <p:cNvSpPr/>
            <p:nvPr/>
          </p:nvSpPr>
          <p:spPr>
            <a:xfrm>
              <a:off x="9095" y="677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147"/>
            <p:cNvSpPr/>
            <p:nvPr/>
          </p:nvSpPr>
          <p:spPr>
            <a:xfrm>
              <a:off x="9020" y="674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148"/>
            <p:cNvSpPr/>
            <p:nvPr/>
          </p:nvSpPr>
          <p:spPr>
            <a:xfrm>
              <a:off x="9020" y="6664"/>
              <a:ext cx="73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49"/>
            <p:cNvSpPr/>
            <p:nvPr/>
          </p:nvSpPr>
          <p:spPr>
            <a:xfrm>
              <a:off x="9093" y="666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50"/>
            <p:cNvSpPr/>
            <p:nvPr/>
          </p:nvSpPr>
          <p:spPr>
            <a:xfrm>
              <a:off x="9121" y="6666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51"/>
            <p:cNvSpPr/>
            <p:nvPr/>
          </p:nvSpPr>
          <p:spPr>
            <a:xfrm>
              <a:off x="9121" y="6669"/>
              <a:ext cx="55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52"/>
            <p:cNvSpPr/>
            <p:nvPr/>
          </p:nvSpPr>
          <p:spPr>
            <a:xfrm>
              <a:off x="9174" y="6864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53"/>
            <p:cNvSpPr/>
            <p:nvPr/>
          </p:nvSpPr>
          <p:spPr>
            <a:xfrm>
              <a:off x="9076" y="6674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54"/>
            <p:cNvSpPr/>
            <p:nvPr/>
          </p:nvSpPr>
          <p:spPr>
            <a:xfrm>
              <a:off x="9083" y="6674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55"/>
            <p:cNvSpPr/>
            <p:nvPr/>
          </p:nvSpPr>
          <p:spPr>
            <a:xfrm>
              <a:off x="9074" y="668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56"/>
            <p:cNvSpPr/>
            <p:nvPr/>
          </p:nvSpPr>
          <p:spPr>
            <a:xfrm>
              <a:off x="9076" y="6674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157"/>
            <p:cNvSpPr/>
            <p:nvPr/>
          </p:nvSpPr>
          <p:spPr>
            <a:xfrm>
              <a:off x="9065" y="6687"/>
              <a:ext cx="16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58"/>
            <p:cNvSpPr/>
            <p:nvPr/>
          </p:nvSpPr>
          <p:spPr>
            <a:xfrm>
              <a:off x="9070" y="6684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159"/>
            <p:cNvSpPr/>
            <p:nvPr/>
          </p:nvSpPr>
          <p:spPr>
            <a:xfrm>
              <a:off x="9064" y="6691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160"/>
            <p:cNvSpPr/>
            <p:nvPr/>
          </p:nvSpPr>
          <p:spPr>
            <a:xfrm>
              <a:off x="9065" y="6684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161"/>
            <p:cNvSpPr/>
            <p:nvPr/>
          </p:nvSpPr>
          <p:spPr>
            <a:xfrm>
              <a:off x="9052" y="6697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162"/>
            <p:cNvSpPr/>
            <p:nvPr/>
          </p:nvSpPr>
          <p:spPr>
            <a:xfrm>
              <a:off x="9058" y="6697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63"/>
            <p:cNvSpPr/>
            <p:nvPr/>
          </p:nvSpPr>
          <p:spPr>
            <a:xfrm>
              <a:off x="9058" y="6715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64"/>
            <p:cNvSpPr/>
            <p:nvPr/>
          </p:nvSpPr>
          <p:spPr>
            <a:xfrm>
              <a:off x="9049" y="6707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65"/>
            <p:cNvSpPr/>
            <p:nvPr/>
          </p:nvSpPr>
          <p:spPr>
            <a:xfrm>
              <a:off x="9052" y="6697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66"/>
            <p:cNvSpPr/>
            <p:nvPr/>
          </p:nvSpPr>
          <p:spPr>
            <a:xfrm>
              <a:off x="9038" y="67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167"/>
            <p:cNvSpPr/>
            <p:nvPr/>
          </p:nvSpPr>
          <p:spPr>
            <a:xfrm>
              <a:off x="9046" y="6715"/>
              <a:ext cx="16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68"/>
            <p:cNvSpPr/>
            <p:nvPr/>
          </p:nvSpPr>
          <p:spPr>
            <a:xfrm>
              <a:off x="9036" y="6728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169"/>
            <p:cNvSpPr/>
            <p:nvPr/>
          </p:nvSpPr>
          <p:spPr>
            <a:xfrm>
              <a:off x="9038" y="6712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170"/>
            <p:cNvSpPr/>
            <p:nvPr/>
          </p:nvSpPr>
          <p:spPr>
            <a:xfrm>
              <a:off x="9128" y="6677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171"/>
            <p:cNvSpPr/>
            <p:nvPr/>
          </p:nvSpPr>
          <p:spPr>
            <a:xfrm>
              <a:off x="9128" y="6677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172"/>
            <p:cNvSpPr/>
            <p:nvPr/>
          </p:nvSpPr>
          <p:spPr>
            <a:xfrm>
              <a:off x="9133" y="6689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173"/>
            <p:cNvSpPr/>
            <p:nvPr/>
          </p:nvSpPr>
          <p:spPr>
            <a:xfrm>
              <a:off x="9125" y="6677"/>
              <a:ext cx="10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174"/>
            <p:cNvSpPr/>
            <p:nvPr/>
          </p:nvSpPr>
          <p:spPr>
            <a:xfrm>
              <a:off x="9136" y="6697"/>
              <a:ext cx="15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175"/>
            <p:cNvSpPr/>
            <p:nvPr/>
          </p:nvSpPr>
          <p:spPr>
            <a:xfrm>
              <a:off x="9136" y="6697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176"/>
            <p:cNvSpPr/>
            <p:nvPr/>
          </p:nvSpPr>
          <p:spPr>
            <a:xfrm>
              <a:off x="9143" y="6712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177"/>
            <p:cNvSpPr/>
            <p:nvPr/>
          </p:nvSpPr>
          <p:spPr>
            <a:xfrm>
              <a:off x="9134" y="6697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178"/>
            <p:cNvSpPr/>
            <p:nvPr/>
          </p:nvSpPr>
          <p:spPr>
            <a:xfrm>
              <a:off x="9143" y="6717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179"/>
            <p:cNvSpPr/>
            <p:nvPr/>
          </p:nvSpPr>
          <p:spPr>
            <a:xfrm>
              <a:off x="9143" y="6717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180"/>
            <p:cNvSpPr/>
            <p:nvPr/>
          </p:nvSpPr>
          <p:spPr>
            <a:xfrm>
              <a:off x="9153" y="6730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181"/>
            <p:cNvSpPr/>
            <p:nvPr/>
          </p:nvSpPr>
          <p:spPr>
            <a:xfrm>
              <a:off x="9148" y="6735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182"/>
            <p:cNvSpPr/>
            <p:nvPr/>
          </p:nvSpPr>
          <p:spPr>
            <a:xfrm>
              <a:off x="9143" y="6717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183"/>
            <p:cNvSpPr/>
            <p:nvPr/>
          </p:nvSpPr>
          <p:spPr>
            <a:xfrm>
              <a:off x="9151" y="6743"/>
              <a:ext cx="15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CustomShape 184"/>
            <p:cNvSpPr/>
            <p:nvPr/>
          </p:nvSpPr>
          <p:spPr>
            <a:xfrm>
              <a:off x="9151" y="6743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CustomShape 185"/>
            <p:cNvSpPr/>
            <p:nvPr/>
          </p:nvSpPr>
          <p:spPr>
            <a:xfrm>
              <a:off x="9160" y="6756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186"/>
            <p:cNvSpPr/>
            <p:nvPr/>
          </p:nvSpPr>
          <p:spPr>
            <a:xfrm>
              <a:off x="9159" y="6761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187"/>
            <p:cNvSpPr/>
            <p:nvPr/>
          </p:nvSpPr>
          <p:spPr>
            <a:xfrm>
              <a:off x="9153" y="6753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188"/>
            <p:cNvSpPr/>
            <p:nvPr/>
          </p:nvSpPr>
          <p:spPr>
            <a:xfrm>
              <a:off x="9150" y="6743"/>
              <a:ext cx="5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189"/>
            <p:cNvSpPr/>
            <p:nvPr/>
          </p:nvSpPr>
          <p:spPr>
            <a:xfrm>
              <a:off x="9159" y="6771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190"/>
            <p:cNvSpPr/>
            <p:nvPr/>
          </p:nvSpPr>
          <p:spPr>
            <a:xfrm>
              <a:off x="9159" y="6769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191"/>
            <p:cNvSpPr/>
            <p:nvPr/>
          </p:nvSpPr>
          <p:spPr>
            <a:xfrm>
              <a:off x="9166" y="6779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192"/>
            <p:cNvSpPr/>
            <p:nvPr/>
          </p:nvSpPr>
          <p:spPr>
            <a:xfrm>
              <a:off x="9162" y="6782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193"/>
            <p:cNvSpPr/>
            <p:nvPr/>
          </p:nvSpPr>
          <p:spPr>
            <a:xfrm>
              <a:off x="9159" y="6769"/>
              <a:ext cx="5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194"/>
            <p:cNvSpPr/>
            <p:nvPr/>
          </p:nvSpPr>
          <p:spPr>
            <a:xfrm>
              <a:off x="9163" y="6790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195"/>
            <p:cNvSpPr/>
            <p:nvPr/>
          </p:nvSpPr>
          <p:spPr>
            <a:xfrm>
              <a:off x="9163" y="6790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196"/>
            <p:cNvSpPr/>
            <p:nvPr/>
          </p:nvSpPr>
          <p:spPr>
            <a:xfrm>
              <a:off x="9172" y="6805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197"/>
            <p:cNvSpPr/>
            <p:nvPr/>
          </p:nvSpPr>
          <p:spPr>
            <a:xfrm>
              <a:off x="9167" y="68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198"/>
            <p:cNvSpPr/>
            <p:nvPr/>
          </p:nvSpPr>
          <p:spPr>
            <a:xfrm>
              <a:off x="9162" y="6790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199"/>
            <p:cNvSpPr/>
            <p:nvPr/>
          </p:nvSpPr>
          <p:spPr>
            <a:xfrm>
              <a:off x="9169" y="6815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200"/>
            <p:cNvSpPr/>
            <p:nvPr/>
          </p:nvSpPr>
          <p:spPr>
            <a:xfrm>
              <a:off x="9167" y="6815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201"/>
            <p:cNvSpPr/>
            <p:nvPr/>
          </p:nvSpPr>
          <p:spPr>
            <a:xfrm>
              <a:off x="9171" y="6828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202"/>
            <p:cNvSpPr/>
            <p:nvPr/>
          </p:nvSpPr>
          <p:spPr>
            <a:xfrm>
              <a:off x="9167" y="6815"/>
              <a:ext cx="6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203"/>
            <p:cNvSpPr/>
            <p:nvPr/>
          </p:nvSpPr>
          <p:spPr>
            <a:xfrm>
              <a:off x="9172" y="6838"/>
              <a:ext cx="11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204"/>
            <p:cNvSpPr/>
            <p:nvPr/>
          </p:nvSpPr>
          <p:spPr>
            <a:xfrm>
              <a:off x="9172" y="6838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205"/>
            <p:cNvSpPr/>
            <p:nvPr/>
          </p:nvSpPr>
          <p:spPr>
            <a:xfrm>
              <a:off x="9172" y="6851"/>
              <a:ext cx="11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206"/>
            <p:cNvSpPr/>
            <p:nvPr/>
          </p:nvSpPr>
          <p:spPr>
            <a:xfrm>
              <a:off x="9171" y="6838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207"/>
            <p:cNvSpPr/>
            <p:nvPr/>
          </p:nvSpPr>
          <p:spPr>
            <a:xfrm>
              <a:off x="8871" y="673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208"/>
            <p:cNvSpPr/>
            <p:nvPr/>
          </p:nvSpPr>
          <p:spPr>
            <a:xfrm>
              <a:off x="8858" y="6707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209"/>
            <p:cNvSpPr/>
            <p:nvPr/>
          </p:nvSpPr>
          <p:spPr>
            <a:xfrm>
              <a:off x="8858" y="6705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210"/>
            <p:cNvSpPr/>
            <p:nvPr/>
          </p:nvSpPr>
          <p:spPr>
            <a:xfrm>
              <a:off x="9366" y="708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11"/>
            <p:cNvSpPr/>
            <p:nvPr/>
          </p:nvSpPr>
          <p:spPr>
            <a:xfrm>
              <a:off x="9366" y="7077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212"/>
            <p:cNvSpPr/>
            <p:nvPr/>
          </p:nvSpPr>
          <p:spPr>
            <a:xfrm>
              <a:off x="9359" y="7059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213"/>
            <p:cNvSpPr/>
            <p:nvPr/>
          </p:nvSpPr>
          <p:spPr>
            <a:xfrm>
              <a:off x="9159" y="6859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214"/>
            <p:cNvSpPr/>
            <p:nvPr/>
          </p:nvSpPr>
          <p:spPr>
            <a:xfrm>
              <a:off x="8857" y="6740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215"/>
            <p:cNvSpPr/>
            <p:nvPr/>
          </p:nvSpPr>
          <p:spPr>
            <a:xfrm>
              <a:off x="9086" y="6856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216"/>
            <p:cNvSpPr/>
            <p:nvPr/>
          </p:nvSpPr>
          <p:spPr>
            <a:xfrm>
              <a:off x="9045" y="6828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217"/>
            <p:cNvSpPr/>
            <p:nvPr/>
          </p:nvSpPr>
          <p:spPr>
            <a:xfrm>
              <a:off x="9069" y="6843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CustomShape 218"/>
            <p:cNvSpPr/>
            <p:nvPr/>
          </p:nvSpPr>
          <p:spPr>
            <a:xfrm>
              <a:off x="9105" y="6869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219"/>
            <p:cNvSpPr/>
            <p:nvPr/>
          </p:nvSpPr>
          <p:spPr>
            <a:xfrm>
              <a:off x="9121" y="6882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220"/>
            <p:cNvSpPr/>
            <p:nvPr/>
          </p:nvSpPr>
          <p:spPr>
            <a:xfrm>
              <a:off x="9134" y="6892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221"/>
            <p:cNvSpPr/>
            <p:nvPr/>
          </p:nvSpPr>
          <p:spPr>
            <a:xfrm>
              <a:off x="9148" y="6903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CustomShape 222"/>
            <p:cNvSpPr/>
            <p:nvPr/>
          </p:nvSpPr>
          <p:spPr>
            <a:xfrm>
              <a:off x="10728" y="4894"/>
              <a:ext cx="1102" cy="4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Amuay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264" name="CustomShape 223"/>
            <p:cNvSpPr/>
            <p:nvPr/>
          </p:nvSpPr>
          <p:spPr>
            <a:xfrm>
              <a:off x="10018" y="5198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CustomShape 224"/>
            <p:cNvSpPr/>
            <p:nvPr/>
          </p:nvSpPr>
          <p:spPr>
            <a:xfrm>
              <a:off x="10018" y="5251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225"/>
            <p:cNvSpPr/>
            <p:nvPr/>
          </p:nvSpPr>
          <p:spPr>
            <a:xfrm>
              <a:off x="10300" y="5503"/>
              <a:ext cx="30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226"/>
            <p:cNvSpPr/>
            <p:nvPr/>
          </p:nvSpPr>
          <p:spPr>
            <a:xfrm>
              <a:off x="10278" y="5505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227"/>
            <p:cNvSpPr/>
            <p:nvPr/>
          </p:nvSpPr>
          <p:spPr>
            <a:xfrm>
              <a:off x="10259" y="5503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28"/>
            <p:cNvSpPr/>
            <p:nvPr/>
          </p:nvSpPr>
          <p:spPr>
            <a:xfrm>
              <a:off x="10230" y="5505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29"/>
            <p:cNvSpPr/>
            <p:nvPr/>
          </p:nvSpPr>
          <p:spPr>
            <a:xfrm>
              <a:off x="10208" y="5503"/>
              <a:ext cx="22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230"/>
            <p:cNvSpPr/>
            <p:nvPr/>
          </p:nvSpPr>
          <p:spPr>
            <a:xfrm>
              <a:off x="10176" y="5505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231"/>
            <p:cNvSpPr/>
            <p:nvPr/>
          </p:nvSpPr>
          <p:spPr>
            <a:xfrm>
              <a:off x="10154" y="5500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232"/>
            <p:cNvSpPr/>
            <p:nvPr/>
          </p:nvSpPr>
          <p:spPr>
            <a:xfrm>
              <a:off x="10123" y="5505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233"/>
            <p:cNvSpPr/>
            <p:nvPr/>
          </p:nvSpPr>
          <p:spPr>
            <a:xfrm>
              <a:off x="10095" y="5503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234"/>
            <p:cNvSpPr/>
            <p:nvPr/>
          </p:nvSpPr>
          <p:spPr>
            <a:xfrm>
              <a:off x="10057" y="5505"/>
              <a:ext cx="42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235"/>
            <p:cNvSpPr/>
            <p:nvPr/>
          </p:nvSpPr>
          <p:spPr>
            <a:xfrm>
              <a:off x="10057" y="5491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236"/>
            <p:cNvSpPr/>
            <p:nvPr/>
          </p:nvSpPr>
          <p:spPr>
            <a:xfrm>
              <a:off x="10028" y="5336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CustomShape 237"/>
            <p:cNvSpPr/>
            <p:nvPr/>
          </p:nvSpPr>
          <p:spPr>
            <a:xfrm>
              <a:off x="10016" y="5297"/>
              <a:ext cx="16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CustomShape 238"/>
            <p:cNvSpPr/>
            <p:nvPr/>
          </p:nvSpPr>
          <p:spPr>
            <a:xfrm>
              <a:off x="10016" y="5249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CustomShape 239"/>
            <p:cNvSpPr/>
            <p:nvPr/>
          </p:nvSpPr>
          <p:spPr>
            <a:xfrm>
              <a:off x="10034" y="5251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CustomShape 240"/>
            <p:cNvSpPr/>
            <p:nvPr/>
          </p:nvSpPr>
          <p:spPr>
            <a:xfrm>
              <a:off x="10176" y="5297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241"/>
            <p:cNvSpPr/>
            <p:nvPr/>
          </p:nvSpPr>
          <p:spPr>
            <a:xfrm>
              <a:off x="10204" y="5321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CustomShape 242"/>
            <p:cNvSpPr/>
            <p:nvPr/>
          </p:nvSpPr>
          <p:spPr>
            <a:xfrm>
              <a:off x="10208" y="5329"/>
              <a:ext cx="22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243"/>
            <p:cNvSpPr/>
            <p:nvPr/>
          </p:nvSpPr>
          <p:spPr>
            <a:xfrm>
              <a:off x="10228" y="5359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244"/>
            <p:cNvSpPr/>
            <p:nvPr/>
          </p:nvSpPr>
          <p:spPr>
            <a:xfrm>
              <a:off x="10335" y="5447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245"/>
            <p:cNvSpPr/>
            <p:nvPr/>
          </p:nvSpPr>
          <p:spPr>
            <a:xfrm>
              <a:off x="10328" y="5452"/>
              <a:ext cx="11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CustomShape 246"/>
            <p:cNvSpPr/>
            <p:nvPr/>
          </p:nvSpPr>
          <p:spPr>
            <a:xfrm>
              <a:off x="10328" y="5516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CustomShape 247"/>
            <p:cNvSpPr/>
            <p:nvPr/>
          </p:nvSpPr>
          <p:spPr>
            <a:xfrm>
              <a:off x="10198" y="5292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" name="CustomShape 248"/>
            <p:cNvSpPr/>
            <p:nvPr/>
          </p:nvSpPr>
          <p:spPr>
            <a:xfrm>
              <a:off x="10208" y="5292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CustomShape 249"/>
            <p:cNvSpPr/>
            <p:nvPr/>
          </p:nvSpPr>
          <p:spPr>
            <a:xfrm>
              <a:off x="10214" y="5308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" name="CustomShape 250"/>
            <p:cNvSpPr/>
            <p:nvPr/>
          </p:nvSpPr>
          <p:spPr>
            <a:xfrm>
              <a:off x="10202" y="5308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CustomShape 251"/>
            <p:cNvSpPr/>
            <p:nvPr/>
          </p:nvSpPr>
          <p:spPr>
            <a:xfrm>
              <a:off x="10198" y="5302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CustomShape 252"/>
            <p:cNvSpPr/>
            <p:nvPr/>
          </p:nvSpPr>
          <p:spPr>
            <a:xfrm>
              <a:off x="10198" y="5292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253"/>
            <p:cNvSpPr/>
            <p:nvPr/>
          </p:nvSpPr>
          <p:spPr>
            <a:xfrm>
              <a:off x="10204" y="5321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254"/>
            <p:cNvSpPr/>
            <p:nvPr/>
          </p:nvSpPr>
          <p:spPr>
            <a:xfrm>
              <a:off x="10204" y="5321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255"/>
            <p:cNvSpPr/>
            <p:nvPr/>
          </p:nvSpPr>
          <p:spPr>
            <a:xfrm>
              <a:off x="10404" y="5521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256"/>
            <p:cNvSpPr/>
            <p:nvPr/>
          </p:nvSpPr>
          <p:spPr>
            <a:xfrm>
              <a:off x="10408" y="5529"/>
              <a:ext cx="22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57"/>
            <p:cNvSpPr/>
            <p:nvPr/>
          </p:nvSpPr>
          <p:spPr>
            <a:xfrm>
              <a:off x="10230" y="5359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8"/>
            <p:cNvSpPr/>
            <p:nvPr/>
          </p:nvSpPr>
          <p:spPr>
            <a:xfrm>
              <a:off x="10339" y="544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59"/>
            <p:cNvSpPr/>
            <p:nvPr/>
          </p:nvSpPr>
          <p:spPr>
            <a:xfrm>
              <a:off x="10339" y="5439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60"/>
            <p:cNvSpPr/>
            <p:nvPr/>
          </p:nvSpPr>
          <p:spPr>
            <a:xfrm>
              <a:off x="10332" y="5421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261"/>
            <p:cNvSpPr/>
            <p:nvPr/>
          </p:nvSpPr>
          <p:spPr>
            <a:xfrm>
              <a:off x="10321" y="5411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262"/>
            <p:cNvSpPr/>
            <p:nvPr/>
          </p:nvSpPr>
          <p:spPr>
            <a:xfrm>
              <a:off x="10321" y="5369"/>
              <a:ext cx="6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263"/>
            <p:cNvSpPr/>
            <p:nvPr/>
          </p:nvSpPr>
          <p:spPr>
            <a:xfrm>
              <a:off x="10311" y="5359"/>
              <a:ext cx="16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264"/>
            <p:cNvSpPr/>
            <p:nvPr/>
          </p:nvSpPr>
          <p:spPr>
            <a:xfrm>
              <a:off x="10311" y="5347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265"/>
            <p:cNvSpPr/>
            <p:nvPr/>
          </p:nvSpPr>
          <p:spPr>
            <a:xfrm>
              <a:off x="10280" y="5331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266"/>
            <p:cNvSpPr/>
            <p:nvPr/>
          </p:nvSpPr>
          <p:spPr>
            <a:xfrm>
              <a:off x="10278" y="5334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267"/>
            <p:cNvSpPr/>
            <p:nvPr/>
          </p:nvSpPr>
          <p:spPr>
            <a:xfrm>
              <a:off x="10278" y="5341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268"/>
            <p:cNvSpPr/>
            <p:nvPr/>
          </p:nvSpPr>
          <p:spPr>
            <a:xfrm>
              <a:off x="10249" y="5341"/>
              <a:ext cx="31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269"/>
            <p:cNvSpPr/>
            <p:nvPr/>
          </p:nvSpPr>
          <p:spPr>
            <a:xfrm>
              <a:off x="10247" y="5326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CustomShape 270"/>
            <p:cNvSpPr/>
            <p:nvPr/>
          </p:nvSpPr>
          <p:spPr>
            <a:xfrm>
              <a:off x="10280" y="5339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CustomShape 271"/>
            <p:cNvSpPr/>
            <p:nvPr/>
          </p:nvSpPr>
          <p:spPr>
            <a:xfrm>
              <a:off x="10278" y="5339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272"/>
            <p:cNvSpPr/>
            <p:nvPr/>
          </p:nvSpPr>
          <p:spPr>
            <a:xfrm>
              <a:off x="10278" y="5339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273"/>
            <p:cNvSpPr/>
            <p:nvPr/>
          </p:nvSpPr>
          <p:spPr>
            <a:xfrm>
              <a:off x="10311" y="5359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274"/>
            <p:cNvSpPr/>
            <p:nvPr/>
          </p:nvSpPr>
          <p:spPr>
            <a:xfrm>
              <a:off x="10312" y="5367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275"/>
            <p:cNvSpPr/>
            <p:nvPr/>
          </p:nvSpPr>
          <p:spPr>
            <a:xfrm>
              <a:off x="10323" y="5377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276"/>
            <p:cNvSpPr/>
            <p:nvPr/>
          </p:nvSpPr>
          <p:spPr>
            <a:xfrm>
              <a:off x="10311" y="5388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277"/>
            <p:cNvSpPr/>
            <p:nvPr/>
          </p:nvSpPr>
          <p:spPr>
            <a:xfrm>
              <a:off x="10311" y="5377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278"/>
            <p:cNvSpPr/>
            <p:nvPr/>
          </p:nvSpPr>
          <p:spPr>
            <a:xfrm>
              <a:off x="10306" y="5372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279"/>
            <p:cNvSpPr/>
            <p:nvPr/>
          </p:nvSpPr>
          <p:spPr>
            <a:xfrm>
              <a:off x="10306" y="5362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280"/>
            <p:cNvSpPr/>
            <p:nvPr/>
          </p:nvSpPr>
          <p:spPr>
            <a:xfrm>
              <a:off x="10278" y="5347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281"/>
            <p:cNvSpPr/>
            <p:nvPr/>
          </p:nvSpPr>
          <p:spPr>
            <a:xfrm>
              <a:off x="10307" y="537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CustomShape 282"/>
            <p:cNvSpPr/>
            <p:nvPr/>
          </p:nvSpPr>
          <p:spPr>
            <a:xfrm>
              <a:off x="10306" y="5375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CustomShape 283"/>
            <p:cNvSpPr/>
            <p:nvPr/>
          </p:nvSpPr>
          <p:spPr>
            <a:xfrm>
              <a:off x="10299" y="5380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284"/>
            <p:cNvSpPr/>
            <p:nvPr/>
          </p:nvSpPr>
          <p:spPr>
            <a:xfrm>
              <a:off x="10297" y="538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285"/>
            <p:cNvSpPr/>
            <p:nvPr/>
          </p:nvSpPr>
          <p:spPr>
            <a:xfrm>
              <a:off x="10300" y="537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286"/>
            <p:cNvSpPr/>
            <p:nvPr/>
          </p:nvSpPr>
          <p:spPr>
            <a:xfrm>
              <a:off x="10283" y="5372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287"/>
            <p:cNvSpPr/>
            <p:nvPr/>
          </p:nvSpPr>
          <p:spPr>
            <a:xfrm>
              <a:off x="10283" y="538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288"/>
            <p:cNvSpPr/>
            <p:nvPr/>
          </p:nvSpPr>
          <p:spPr>
            <a:xfrm>
              <a:off x="10297" y="538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289"/>
            <p:cNvSpPr/>
            <p:nvPr/>
          </p:nvSpPr>
          <p:spPr>
            <a:xfrm>
              <a:off x="10297" y="5382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290"/>
            <p:cNvSpPr/>
            <p:nvPr/>
          </p:nvSpPr>
          <p:spPr>
            <a:xfrm>
              <a:off x="10321" y="541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291"/>
            <p:cNvSpPr/>
            <p:nvPr/>
          </p:nvSpPr>
          <p:spPr>
            <a:xfrm>
              <a:off x="10311" y="5388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292"/>
            <p:cNvSpPr/>
            <p:nvPr/>
          </p:nvSpPr>
          <p:spPr>
            <a:xfrm>
              <a:off x="10311" y="5388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293"/>
            <p:cNvSpPr/>
            <p:nvPr/>
          </p:nvSpPr>
          <p:spPr>
            <a:xfrm>
              <a:off x="10311" y="540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294"/>
            <p:cNvSpPr/>
            <p:nvPr/>
          </p:nvSpPr>
          <p:spPr>
            <a:xfrm>
              <a:off x="10216" y="533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295"/>
            <p:cNvSpPr/>
            <p:nvPr/>
          </p:nvSpPr>
          <p:spPr>
            <a:xfrm>
              <a:off x="10218" y="5331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296"/>
            <p:cNvSpPr/>
            <p:nvPr/>
          </p:nvSpPr>
          <p:spPr>
            <a:xfrm>
              <a:off x="10225" y="5334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297"/>
            <p:cNvSpPr/>
            <p:nvPr/>
          </p:nvSpPr>
          <p:spPr>
            <a:xfrm>
              <a:off x="10218" y="5339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298"/>
            <p:cNvSpPr/>
            <p:nvPr/>
          </p:nvSpPr>
          <p:spPr>
            <a:xfrm>
              <a:off x="10216" y="533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299"/>
            <p:cNvSpPr/>
            <p:nvPr/>
          </p:nvSpPr>
          <p:spPr>
            <a:xfrm>
              <a:off x="10230" y="5334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300"/>
            <p:cNvSpPr/>
            <p:nvPr/>
          </p:nvSpPr>
          <p:spPr>
            <a:xfrm>
              <a:off x="10231" y="5339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CustomShape 301"/>
            <p:cNvSpPr/>
            <p:nvPr/>
          </p:nvSpPr>
          <p:spPr>
            <a:xfrm>
              <a:off x="10236" y="5331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CustomShape 302"/>
            <p:cNvSpPr/>
            <p:nvPr/>
          </p:nvSpPr>
          <p:spPr>
            <a:xfrm>
              <a:off x="10230" y="5331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303"/>
            <p:cNvSpPr/>
            <p:nvPr/>
          </p:nvSpPr>
          <p:spPr>
            <a:xfrm>
              <a:off x="10249" y="5200"/>
              <a:ext cx="58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CustomShape 304"/>
            <p:cNvSpPr/>
            <p:nvPr/>
          </p:nvSpPr>
          <p:spPr>
            <a:xfrm>
              <a:off x="10257" y="5336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CustomShape 305"/>
            <p:cNvSpPr/>
            <p:nvPr/>
          </p:nvSpPr>
          <p:spPr>
            <a:xfrm>
              <a:off x="10257" y="5226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306"/>
            <p:cNvSpPr/>
            <p:nvPr/>
          </p:nvSpPr>
          <p:spPr>
            <a:xfrm>
              <a:off x="10252" y="5223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307"/>
            <p:cNvSpPr/>
            <p:nvPr/>
          </p:nvSpPr>
          <p:spPr>
            <a:xfrm>
              <a:off x="10249" y="5221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308"/>
            <p:cNvSpPr/>
            <p:nvPr/>
          </p:nvSpPr>
          <p:spPr>
            <a:xfrm>
              <a:off x="10257" y="5218"/>
              <a:ext cx="19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309"/>
            <p:cNvSpPr/>
            <p:nvPr/>
          </p:nvSpPr>
          <p:spPr>
            <a:xfrm>
              <a:off x="10274" y="5206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310"/>
            <p:cNvSpPr/>
            <p:nvPr/>
          </p:nvSpPr>
          <p:spPr>
            <a:xfrm>
              <a:off x="10280" y="5200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CustomShape 311"/>
            <p:cNvSpPr/>
            <p:nvPr/>
          </p:nvSpPr>
          <p:spPr>
            <a:xfrm>
              <a:off x="10285" y="5206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CustomShape 312"/>
            <p:cNvSpPr/>
            <p:nvPr/>
          </p:nvSpPr>
          <p:spPr>
            <a:xfrm>
              <a:off x="10285" y="5218"/>
              <a:ext cx="21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313"/>
            <p:cNvSpPr/>
            <p:nvPr/>
          </p:nvSpPr>
          <p:spPr>
            <a:xfrm>
              <a:off x="10303" y="5223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CustomShape 314"/>
            <p:cNvSpPr/>
            <p:nvPr/>
          </p:nvSpPr>
          <p:spPr>
            <a:xfrm>
              <a:off x="10285" y="5228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CustomShape 315"/>
            <p:cNvSpPr/>
            <p:nvPr/>
          </p:nvSpPr>
          <p:spPr>
            <a:xfrm>
              <a:off x="10268" y="5228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CustomShape 316"/>
            <p:cNvSpPr/>
            <p:nvPr/>
          </p:nvSpPr>
          <p:spPr>
            <a:xfrm>
              <a:off x="10268" y="533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317"/>
            <p:cNvSpPr/>
            <p:nvPr/>
          </p:nvSpPr>
          <p:spPr>
            <a:xfrm>
              <a:off x="10193" y="531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CustomShape 318"/>
            <p:cNvSpPr/>
            <p:nvPr/>
          </p:nvSpPr>
          <p:spPr>
            <a:xfrm>
              <a:off x="10193" y="5226"/>
              <a:ext cx="73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CustomShape 319"/>
            <p:cNvSpPr/>
            <p:nvPr/>
          </p:nvSpPr>
          <p:spPr>
            <a:xfrm>
              <a:off x="10266" y="522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320"/>
            <p:cNvSpPr/>
            <p:nvPr/>
          </p:nvSpPr>
          <p:spPr>
            <a:xfrm>
              <a:off x="10294" y="5228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CustomShape 321"/>
            <p:cNvSpPr/>
            <p:nvPr/>
          </p:nvSpPr>
          <p:spPr>
            <a:xfrm>
              <a:off x="10294" y="5231"/>
              <a:ext cx="55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CustomShape 322"/>
            <p:cNvSpPr/>
            <p:nvPr/>
          </p:nvSpPr>
          <p:spPr>
            <a:xfrm>
              <a:off x="10347" y="5426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323"/>
            <p:cNvSpPr/>
            <p:nvPr/>
          </p:nvSpPr>
          <p:spPr>
            <a:xfrm>
              <a:off x="10249" y="5236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CustomShape 324"/>
            <p:cNvSpPr/>
            <p:nvPr/>
          </p:nvSpPr>
          <p:spPr>
            <a:xfrm>
              <a:off x="10256" y="5236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CustomShape 325"/>
            <p:cNvSpPr/>
            <p:nvPr/>
          </p:nvSpPr>
          <p:spPr>
            <a:xfrm>
              <a:off x="10247" y="5244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CustomShape 326"/>
            <p:cNvSpPr/>
            <p:nvPr/>
          </p:nvSpPr>
          <p:spPr>
            <a:xfrm>
              <a:off x="10249" y="5236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CustomShape 327"/>
            <p:cNvSpPr/>
            <p:nvPr/>
          </p:nvSpPr>
          <p:spPr>
            <a:xfrm>
              <a:off x="10239" y="5249"/>
              <a:ext cx="15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CustomShape 328"/>
            <p:cNvSpPr/>
            <p:nvPr/>
          </p:nvSpPr>
          <p:spPr>
            <a:xfrm>
              <a:off x="10243" y="5246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CustomShape 329"/>
            <p:cNvSpPr/>
            <p:nvPr/>
          </p:nvSpPr>
          <p:spPr>
            <a:xfrm>
              <a:off x="10236" y="5254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CustomShape 330"/>
            <p:cNvSpPr/>
            <p:nvPr/>
          </p:nvSpPr>
          <p:spPr>
            <a:xfrm>
              <a:off x="10239" y="5246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CustomShape 331"/>
            <p:cNvSpPr/>
            <p:nvPr/>
          </p:nvSpPr>
          <p:spPr>
            <a:xfrm>
              <a:off x="10225" y="5259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CustomShape 332"/>
            <p:cNvSpPr/>
            <p:nvPr/>
          </p:nvSpPr>
          <p:spPr>
            <a:xfrm>
              <a:off x="10231" y="5259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CustomShape 333"/>
            <p:cNvSpPr/>
            <p:nvPr/>
          </p:nvSpPr>
          <p:spPr>
            <a:xfrm>
              <a:off x="10231" y="5277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CustomShape 334"/>
            <p:cNvSpPr/>
            <p:nvPr/>
          </p:nvSpPr>
          <p:spPr>
            <a:xfrm>
              <a:off x="10223" y="5270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CustomShape 335"/>
            <p:cNvSpPr/>
            <p:nvPr/>
          </p:nvSpPr>
          <p:spPr>
            <a:xfrm>
              <a:off x="10225" y="5259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336"/>
            <p:cNvSpPr/>
            <p:nvPr/>
          </p:nvSpPr>
          <p:spPr>
            <a:xfrm>
              <a:off x="10211" y="527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CustomShape 337"/>
            <p:cNvSpPr/>
            <p:nvPr/>
          </p:nvSpPr>
          <p:spPr>
            <a:xfrm>
              <a:off x="10219" y="5277"/>
              <a:ext cx="15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CustomShape 338"/>
            <p:cNvSpPr/>
            <p:nvPr/>
          </p:nvSpPr>
          <p:spPr>
            <a:xfrm>
              <a:off x="10209" y="5290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339"/>
            <p:cNvSpPr/>
            <p:nvPr/>
          </p:nvSpPr>
          <p:spPr>
            <a:xfrm>
              <a:off x="10211" y="5275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CustomShape 340"/>
            <p:cNvSpPr/>
            <p:nvPr/>
          </p:nvSpPr>
          <p:spPr>
            <a:xfrm>
              <a:off x="10300" y="5239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CustomShape 341"/>
            <p:cNvSpPr/>
            <p:nvPr/>
          </p:nvSpPr>
          <p:spPr>
            <a:xfrm>
              <a:off x="10300" y="5239"/>
              <a:ext cx="20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342"/>
            <p:cNvSpPr/>
            <p:nvPr/>
          </p:nvSpPr>
          <p:spPr>
            <a:xfrm>
              <a:off x="10306" y="5251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CustomShape 343"/>
            <p:cNvSpPr/>
            <p:nvPr/>
          </p:nvSpPr>
          <p:spPr>
            <a:xfrm>
              <a:off x="10299" y="5239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CustomShape 344"/>
            <p:cNvSpPr/>
            <p:nvPr/>
          </p:nvSpPr>
          <p:spPr>
            <a:xfrm>
              <a:off x="10309" y="5259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345"/>
            <p:cNvSpPr/>
            <p:nvPr/>
          </p:nvSpPr>
          <p:spPr>
            <a:xfrm>
              <a:off x="10309" y="5259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346"/>
            <p:cNvSpPr/>
            <p:nvPr/>
          </p:nvSpPr>
          <p:spPr>
            <a:xfrm>
              <a:off x="10316" y="5275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CustomShape 347"/>
            <p:cNvSpPr/>
            <p:nvPr/>
          </p:nvSpPr>
          <p:spPr>
            <a:xfrm>
              <a:off x="10307" y="5259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348"/>
            <p:cNvSpPr/>
            <p:nvPr/>
          </p:nvSpPr>
          <p:spPr>
            <a:xfrm>
              <a:off x="10316" y="5279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CustomShape 349"/>
            <p:cNvSpPr/>
            <p:nvPr/>
          </p:nvSpPr>
          <p:spPr>
            <a:xfrm>
              <a:off x="10316" y="5279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CustomShape 350"/>
            <p:cNvSpPr/>
            <p:nvPr/>
          </p:nvSpPr>
          <p:spPr>
            <a:xfrm>
              <a:off x="10326" y="5292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351"/>
            <p:cNvSpPr/>
            <p:nvPr/>
          </p:nvSpPr>
          <p:spPr>
            <a:xfrm>
              <a:off x="10321" y="5297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CustomShape 352"/>
            <p:cNvSpPr/>
            <p:nvPr/>
          </p:nvSpPr>
          <p:spPr>
            <a:xfrm>
              <a:off x="10316" y="5279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CustomShape 353"/>
            <p:cNvSpPr/>
            <p:nvPr/>
          </p:nvSpPr>
          <p:spPr>
            <a:xfrm>
              <a:off x="10324" y="5305"/>
              <a:ext cx="15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CustomShape 354"/>
            <p:cNvSpPr/>
            <p:nvPr/>
          </p:nvSpPr>
          <p:spPr>
            <a:xfrm>
              <a:off x="10324" y="5305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CustomShape 355"/>
            <p:cNvSpPr/>
            <p:nvPr/>
          </p:nvSpPr>
          <p:spPr>
            <a:xfrm>
              <a:off x="10333" y="5318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CustomShape 356"/>
            <p:cNvSpPr/>
            <p:nvPr/>
          </p:nvSpPr>
          <p:spPr>
            <a:xfrm>
              <a:off x="10332" y="5323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CustomShape 357"/>
            <p:cNvSpPr/>
            <p:nvPr/>
          </p:nvSpPr>
          <p:spPr>
            <a:xfrm>
              <a:off x="10326" y="5316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CustomShape 358"/>
            <p:cNvSpPr/>
            <p:nvPr/>
          </p:nvSpPr>
          <p:spPr>
            <a:xfrm>
              <a:off x="10323" y="5305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59"/>
            <p:cNvSpPr/>
            <p:nvPr/>
          </p:nvSpPr>
          <p:spPr>
            <a:xfrm>
              <a:off x="10332" y="5334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CustomShape 360"/>
            <p:cNvSpPr/>
            <p:nvPr/>
          </p:nvSpPr>
          <p:spPr>
            <a:xfrm>
              <a:off x="10332" y="5331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361"/>
            <p:cNvSpPr/>
            <p:nvPr/>
          </p:nvSpPr>
          <p:spPr>
            <a:xfrm>
              <a:off x="10339" y="5341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362"/>
            <p:cNvSpPr/>
            <p:nvPr/>
          </p:nvSpPr>
          <p:spPr>
            <a:xfrm>
              <a:off x="10335" y="5344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CustomShape 363"/>
            <p:cNvSpPr/>
            <p:nvPr/>
          </p:nvSpPr>
          <p:spPr>
            <a:xfrm>
              <a:off x="10332" y="5331"/>
              <a:ext cx="5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CustomShape 364"/>
            <p:cNvSpPr/>
            <p:nvPr/>
          </p:nvSpPr>
          <p:spPr>
            <a:xfrm>
              <a:off x="10337" y="5352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CustomShape 365"/>
            <p:cNvSpPr/>
            <p:nvPr/>
          </p:nvSpPr>
          <p:spPr>
            <a:xfrm>
              <a:off x="10337" y="5352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366"/>
            <p:cNvSpPr/>
            <p:nvPr/>
          </p:nvSpPr>
          <p:spPr>
            <a:xfrm>
              <a:off x="10345" y="5367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CustomShape 367"/>
            <p:cNvSpPr/>
            <p:nvPr/>
          </p:nvSpPr>
          <p:spPr>
            <a:xfrm>
              <a:off x="10340" y="5367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CustomShape 368"/>
            <p:cNvSpPr/>
            <p:nvPr/>
          </p:nvSpPr>
          <p:spPr>
            <a:xfrm>
              <a:off x="10335" y="5352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369"/>
            <p:cNvSpPr/>
            <p:nvPr/>
          </p:nvSpPr>
          <p:spPr>
            <a:xfrm>
              <a:off x="10341" y="5377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CustomShape 370"/>
            <p:cNvSpPr/>
            <p:nvPr/>
          </p:nvSpPr>
          <p:spPr>
            <a:xfrm>
              <a:off x="10340" y="5377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CustomShape 371"/>
            <p:cNvSpPr/>
            <p:nvPr/>
          </p:nvSpPr>
          <p:spPr>
            <a:xfrm>
              <a:off x="10344" y="5390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372"/>
            <p:cNvSpPr/>
            <p:nvPr/>
          </p:nvSpPr>
          <p:spPr>
            <a:xfrm>
              <a:off x="10340" y="5377"/>
              <a:ext cx="5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CustomShape 373"/>
            <p:cNvSpPr/>
            <p:nvPr/>
          </p:nvSpPr>
          <p:spPr>
            <a:xfrm>
              <a:off x="10345" y="5401"/>
              <a:ext cx="11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CustomShape 374"/>
            <p:cNvSpPr/>
            <p:nvPr/>
          </p:nvSpPr>
          <p:spPr>
            <a:xfrm>
              <a:off x="10345" y="5401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375"/>
            <p:cNvSpPr/>
            <p:nvPr/>
          </p:nvSpPr>
          <p:spPr>
            <a:xfrm>
              <a:off x="10345" y="5414"/>
              <a:ext cx="11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CustomShape 376"/>
            <p:cNvSpPr/>
            <p:nvPr/>
          </p:nvSpPr>
          <p:spPr>
            <a:xfrm>
              <a:off x="10344" y="5401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CustomShape 377"/>
            <p:cNvSpPr/>
            <p:nvPr/>
          </p:nvSpPr>
          <p:spPr>
            <a:xfrm>
              <a:off x="10044" y="529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CustomShape 378"/>
            <p:cNvSpPr/>
            <p:nvPr/>
          </p:nvSpPr>
          <p:spPr>
            <a:xfrm>
              <a:off x="10031" y="5270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379"/>
            <p:cNvSpPr/>
            <p:nvPr/>
          </p:nvSpPr>
          <p:spPr>
            <a:xfrm>
              <a:off x="10031" y="5267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CustomShape 380"/>
            <p:cNvSpPr/>
            <p:nvPr/>
          </p:nvSpPr>
          <p:spPr>
            <a:xfrm>
              <a:off x="10539" y="564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CustomShape 381"/>
            <p:cNvSpPr/>
            <p:nvPr/>
          </p:nvSpPr>
          <p:spPr>
            <a:xfrm>
              <a:off x="10539" y="5639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CustomShape 382"/>
            <p:cNvSpPr/>
            <p:nvPr/>
          </p:nvSpPr>
          <p:spPr>
            <a:xfrm>
              <a:off x="10532" y="5621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383"/>
            <p:cNvSpPr/>
            <p:nvPr/>
          </p:nvSpPr>
          <p:spPr>
            <a:xfrm>
              <a:off x="10332" y="5421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CustomShape 384"/>
            <p:cNvSpPr/>
            <p:nvPr/>
          </p:nvSpPr>
          <p:spPr>
            <a:xfrm>
              <a:off x="10030" y="5302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CustomShape 385"/>
            <p:cNvSpPr/>
            <p:nvPr/>
          </p:nvSpPr>
          <p:spPr>
            <a:xfrm>
              <a:off x="10259" y="5419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CustomShape 386"/>
            <p:cNvSpPr/>
            <p:nvPr/>
          </p:nvSpPr>
          <p:spPr>
            <a:xfrm>
              <a:off x="10218" y="5390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CustomShape 387"/>
            <p:cNvSpPr/>
            <p:nvPr/>
          </p:nvSpPr>
          <p:spPr>
            <a:xfrm>
              <a:off x="10242" y="5406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388"/>
            <p:cNvSpPr/>
            <p:nvPr/>
          </p:nvSpPr>
          <p:spPr>
            <a:xfrm>
              <a:off x="10278" y="5432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CustomShape 389"/>
            <p:cNvSpPr/>
            <p:nvPr/>
          </p:nvSpPr>
          <p:spPr>
            <a:xfrm>
              <a:off x="10294" y="5444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CustomShape 390"/>
            <p:cNvSpPr/>
            <p:nvPr/>
          </p:nvSpPr>
          <p:spPr>
            <a:xfrm>
              <a:off x="10307" y="5454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CustomShape 391"/>
            <p:cNvSpPr/>
            <p:nvPr/>
          </p:nvSpPr>
          <p:spPr>
            <a:xfrm>
              <a:off x="10321" y="5465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392"/>
            <p:cNvSpPr/>
            <p:nvPr/>
          </p:nvSpPr>
          <p:spPr>
            <a:xfrm flipH="1">
              <a:off x="10623" y="5154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CustomShape 393"/>
            <p:cNvSpPr/>
            <p:nvPr/>
          </p:nvSpPr>
          <p:spPr>
            <a:xfrm flipH="1">
              <a:off x="10638" y="5208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CustomShape 394"/>
            <p:cNvSpPr/>
            <p:nvPr/>
          </p:nvSpPr>
          <p:spPr>
            <a:xfrm flipH="1">
              <a:off x="10642" y="5460"/>
              <a:ext cx="30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395"/>
            <p:cNvSpPr/>
            <p:nvPr/>
          </p:nvSpPr>
          <p:spPr>
            <a:xfrm flipH="1">
              <a:off x="10673" y="5462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CustomShape 396"/>
            <p:cNvSpPr/>
            <p:nvPr/>
          </p:nvSpPr>
          <p:spPr>
            <a:xfrm flipH="1">
              <a:off x="10695" y="5460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CustomShape 397"/>
            <p:cNvSpPr/>
            <p:nvPr/>
          </p:nvSpPr>
          <p:spPr>
            <a:xfrm flipH="1">
              <a:off x="10712" y="5462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CustomShape 398"/>
            <p:cNvSpPr/>
            <p:nvPr/>
          </p:nvSpPr>
          <p:spPr>
            <a:xfrm flipH="1">
              <a:off x="10747" y="5460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399"/>
            <p:cNvSpPr/>
            <p:nvPr/>
          </p:nvSpPr>
          <p:spPr>
            <a:xfrm flipH="1">
              <a:off x="10762" y="5462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CustomShape 400"/>
            <p:cNvSpPr/>
            <p:nvPr/>
          </p:nvSpPr>
          <p:spPr>
            <a:xfrm flipH="1">
              <a:off x="10801" y="5457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CustomShape 401"/>
            <p:cNvSpPr/>
            <p:nvPr/>
          </p:nvSpPr>
          <p:spPr>
            <a:xfrm flipH="1">
              <a:off x="10815" y="5462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CustomShape 402"/>
            <p:cNvSpPr/>
            <p:nvPr/>
          </p:nvSpPr>
          <p:spPr>
            <a:xfrm flipH="1">
              <a:off x="10849" y="5460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403"/>
            <p:cNvSpPr/>
            <p:nvPr/>
          </p:nvSpPr>
          <p:spPr>
            <a:xfrm flipH="1">
              <a:off x="10874" y="5462"/>
              <a:ext cx="42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CustomShape 404"/>
            <p:cNvSpPr/>
            <p:nvPr/>
          </p:nvSpPr>
          <p:spPr>
            <a:xfrm flipH="1">
              <a:off x="10915" y="5447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405"/>
            <p:cNvSpPr/>
            <p:nvPr/>
          </p:nvSpPr>
          <p:spPr>
            <a:xfrm flipH="1">
              <a:off x="10912" y="5292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406"/>
            <p:cNvSpPr/>
            <p:nvPr/>
          </p:nvSpPr>
          <p:spPr>
            <a:xfrm flipH="1">
              <a:off x="10945" y="5254"/>
              <a:ext cx="15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407"/>
            <p:cNvSpPr/>
            <p:nvPr/>
          </p:nvSpPr>
          <p:spPr>
            <a:xfrm flipH="1">
              <a:off x="10937" y="5206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CustomShape 408"/>
            <p:cNvSpPr/>
            <p:nvPr/>
          </p:nvSpPr>
          <p:spPr>
            <a:xfrm flipH="1">
              <a:off x="10796" y="5208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CustomShape 409"/>
            <p:cNvSpPr/>
            <p:nvPr/>
          </p:nvSpPr>
          <p:spPr>
            <a:xfrm flipH="1">
              <a:off x="10771" y="5254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410"/>
            <p:cNvSpPr/>
            <p:nvPr/>
          </p:nvSpPr>
          <p:spPr>
            <a:xfrm flipH="1">
              <a:off x="10768" y="5277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CustomShape 411"/>
            <p:cNvSpPr/>
            <p:nvPr/>
          </p:nvSpPr>
          <p:spPr>
            <a:xfrm flipH="1">
              <a:off x="10747" y="5285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CustomShape 412"/>
            <p:cNvSpPr/>
            <p:nvPr/>
          </p:nvSpPr>
          <p:spPr>
            <a:xfrm flipH="1">
              <a:off x="10634" y="5316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413"/>
            <p:cNvSpPr/>
            <p:nvPr/>
          </p:nvSpPr>
          <p:spPr>
            <a:xfrm flipH="1">
              <a:off x="10634" y="5403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5" name="CustomShape 414"/>
            <p:cNvSpPr/>
            <p:nvPr/>
          </p:nvSpPr>
          <p:spPr>
            <a:xfrm flipH="1">
              <a:off x="10634" y="5409"/>
              <a:ext cx="10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6" name="CustomShape 415"/>
            <p:cNvSpPr/>
            <p:nvPr/>
          </p:nvSpPr>
          <p:spPr>
            <a:xfrm flipH="1">
              <a:off x="10646" y="5473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CustomShape 416"/>
            <p:cNvSpPr/>
            <p:nvPr/>
          </p:nvSpPr>
          <p:spPr>
            <a:xfrm flipH="1">
              <a:off x="10755" y="5249"/>
              <a:ext cx="22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CustomShape 417"/>
            <p:cNvSpPr/>
            <p:nvPr/>
          </p:nvSpPr>
          <p:spPr>
            <a:xfrm flipH="1">
              <a:off x="10760" y="5249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CustomShape 418"/>
            <p:cNvSpPr/>
            <p:nvPr/>
          </p:nvSpPr>
          <p:spPr>
            <a:xfrm flipH="1">
              <a:off x="10754" y="5264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CustomShape 419"/>
            <p:cNvSpPr/>
            <p:nvPr/>
          </p:nvSpPr>
          <p:spPr>
            <a:xfrm flipH="1">
              <a:off x="10751" y="5264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CustomShape 420"/>
            <p:cNvSpPr/>
            <p:nvPr/>
          </p:nvSpPr>
          <p:spPr>
            <a:xfrm flipH="1">
              <a:off x="10769" y="5259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CustomShape 421"/>
            <p:cNvSpPr/>
            <p:nvPr/>
          </p:nvSpPr>
          <p:spPr>
            <a:xfrm flipH="1">
              <a:off x="10769" y="5249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CustomShape 422"/>
            <p:cNvSpPr/>
            <p:nvPr/>
          </p:nvSpPr>
          <p:spPr>
            <a:xfrm flipH="1">
              <a:off x="10634" y="5277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CustomShape 423"/>
            <p:cNvSpPr/>
            <p:nvPr/>
          </p:nvSpPr>
          <p:spPr>
            <a:xfrm flipH="1">
              <a:off x="10728" y="5277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424"/>
            <p:cNvSpPr/>
            <p:nvPr/>
          </p:nvSpPr>
          <p:spPr>
            <a:xfrm flipH="1">
              <a:off x="10968" y="5477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425"/>
            <p:cNvSpPr/>
            <p:nvPr/>
          </p:nvSpPr>
          <p:spPr>
            <a:xfrm flipH="1">
              <a:off x="10947" y="5485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CustomShape 426"/>
            <p:cNvSpPr/>
            <p:nvPr/>
          </p:nvSpPr>
          <p:spPr>
            <a:xfrm flipH="1">
              <a:off x="10635" y="5316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427"/>
            <p:cNvSpPr/>
            <p:nvPr/>
          </p:nvSpPr>
          <p:spPr>
            <a:xfrm flipH="1">
              <a:off x="10632" y="540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428"/>
            <p:cNvSpPr/>
            <p:nvPr/>
          </p:nvSpPr>
          <p:spPr>
            <a:xfrm flipH="1">
              <a:off x="10635" y="5395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CustomShape 429"/>
            <p:cNvSpPr/>
            <p:nvPr/>
          </p:nvSpPr>
          <p:spPr>
            <a:xfrm flipH="1">
              <a:off x="10631" y="5377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430"/>
            <p:cNvSpPr/>
            <p:nvPr/>
          </p:nvSpPr>
          <p:spPr>
            <a:xfrm flipH="1">
              <a:off x="10640" y="5367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431"/>
            <p:cNvSpPr/>
            <p:nvPr/>
          </p:nvSpPr>
          <p:spPr>
            <a:xfrm flipH="1">
              <a:off x="10646" y="5326"/>
              <a:ext cx="5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432"/>
            <p:cNvSpPr/>
            <p:nvPr/>
          </p:nvSpPr>
          <p:spPr>
            <a:xfrm flipH="1">
              <a:off x="10650" y="5316"/>
              <a:ext cx="16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433"/>
            <p:cNvSpPr/>
            <p:nvPr/>
          </p:nvSpPr>
          <p:spPr>
            <a:xfrm flipH="1">
              <a:off x="10660" y="5303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434"/>
            <p:cNvSpPr/>
            <p:nvPr/>
          </p:nvSpPr>
          <p:spPr>
            <a:xfrm flipH="1">
              <a:off x="10660" y="5287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435"/>
            <p:cNvSpPr/>
            <p:nvPr/>
          </p:nvSpPr>
          <p:spPr>
            <a:xfrm flipH="1">
              <a:off x="10696" y="5290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436"/>
            <p:cNvSpPr/>
            <p:nvPr/>
          </p:nvSpPr>
          <p:spPr>
            <a:xfrm flipH="1">
              <a:off x="10692" y="5297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CustomShape 437"/>
            <p:cNvSpPr/>
            <p:nvPr/>
          </p:nvSpPr>
          <p:spPr>
            <a:xfrm flipH="1">
              <a:off x="10697" y="5297"/>
              <a:ext cx="32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CustomShape 438"/>
            <p:cNvSpPr/>
            <p:nvPr/>
          </p:nvSpPr>
          <p:spPr>
            <a:xfrm flipH="1">
              <a:off x="10726" y="5282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439"/>
            <p:cNvSpPr/>
            <p:nvPr/>
          </p:nvSpPr>
          <p:spPr>
            <a:xfrm flipH="1">
              <a:off x="10652" y="5295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CustomShape 440"/>
            <p:cNvSpPr/>
            <p:nvPr/>
          </p:nvSpPr>
          <p:spPr>
            <a:xfrm flipH="1">
              <a:off x="10692" y="5295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CustomShape 441"/>
            <p:cNvSpPr/>
            <p:nvPr/>
          </p:nvSpPr>
          <p:spPr>
            <a:xfrm flipH="1">
              <a:off x="10660" y="5295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CustomShape 442"/>
            <p:cNvSpPr/>
            <p:nvPr/>
          </p:nvSpPr>
          <p:spPr>
            <a:xfrm flipH="1">
              <a:off x="10660" y="5316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CustomShape 443"/>
            <p:cNvSpPr/>
            <p:nvPr/>
          </p:nvSpPr>
          <p:spPr>
            <a:xfrm flipH="1">
              <a:off x="10648" y="5323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444"/>
            <p:cNvSpPr/>
            <p:nvPr/>
          </p:nvSpPr>
          <p:spPr>
            <a:xfrm flipH="1">
              <a:off x="10651" y="5334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CustomShape 445"/>
            <p:cNvSpPr/>
            <p:nvPr/>
          </p:nvSpPr>
          <p:spPr>
            <a:xfrm flipH="1">
              <a:off x="10652" y="5344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CustomShape 446"/>
            <p:cNvSpPr/>
            <p:nvPr/>
          </p:nvSpPr>
          <p:spPr>
            <a:xfrm flipH="1">
              <a:off x="10660" y="5334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447"/>
            <p:cNvSpPr/>
            <p:nvPr/>
          </p:nvSpPr>
          <p:spPr>
            <a:xfrm flipH="1">
              <a:off x="10660" y="5329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CustomShape 448"/>
            <p:cNvSpPr/>
            <p:nvPr/>
          </p:nvSpPr>
          <p:spPr>
            <a:xfrm flipH="1">
              <a:off x="10669" y="5318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CustomShape 449"/>
            <p:cNvSpPr/>
            <p:nvPr/>
          </p:nvSpPr>
          <p:spPr>
            <a:xfrm flipH="1">
              <a:off x="10670" y="5303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CustomShape 450"/>
            <p:cNvSpPr/>
            <p:nvPr/>
          </p:nvSpPr>
          <p:spPr>
            <a:xfrm flipH="1">
              <a:off x="10667" y="532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CustomShape 451"/>
            <p:cNvSpPr/>
            <p:nvPr/>
          </p:nvSpPr>
          <p:spPr>
            <a:xfrm flipH="1">
              <a:off x="10667" y="5331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CustomShape 452"/>
            <p:cNvSpPr/>
            <p:nvPr/>
          </p:nvSpPr>
          <p:spPr>
            <a:xfrm flipH="1">
              <a:off x="10667" y="5337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453"/>
            <p:cNvSpPr/>
            <p:nvPr/>
          </p:nvSpPr>
          <p:spPr>
            <a:xfrm flipH="1">
              <a:off x="10674" y="533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CustomShape 454"/>
            <p:cNvSpPr/>
            <p:nvPr/>
          </p:nvSpPr>
          <p:spPr>
            <a:xfrm flipH="1">
              <a:off x="10674" y="533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CustomShape 455"/>
            <p:cNvSpPr/>
            <p:nvPr/>
          </p:nvSpPr>
          <p:spPr>
            <a:xfrm flipH="1">
              <a:off x="10671" y="5329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CustomShape 456"/>
            <p:cNvSpPr/>
            <p:nvPr/>
          </p:nvSpPr>
          <p:spPr>
            <a:xfrm flipH="1">
              <a:off x="10691" y="533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457"/>
            <p:cNvSpPr/>
            <p:nvPr/>
          </p:nvSpPr>
          <p:spPr>
            <a:xfrm flipH="1">
              <a:off x="10674" y="533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CustomShape 458"/>
            <p:cNvSpPr/>
            <p:nvPr/>
          </p:nvSpPr>
          <p:spPr>
            <a:xfrm flipH="1">
              <a:off x="10650" y="5339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CustomShape 459"/>
            <p:cNvSpPr/>
            <p:nvPr/>
          </p:nvSpPr>
          <p:spPr>
            <a:xfrm flipH="1">
              <a:off x="10653" y="536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CustomShape 460"/>
            <p:cNvSpPr/>
            <p:nvPr/>
          </p:nvSpPr>
          <p:spPr>
            <a:xfrm flipH="1">
              <a:off x="10662" y="5344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CustomShape 461"/>
            <p:cNvSpPr/>
            <p:nvPr/>
          </p:nvSpPr>
          <p:spPr>
            <a:xfrm flipH="1">
              <a:off x="10662" y="5344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CustomShape 462"/>
            <p:cNvSpPr/>
            <p:nvPr/>
          </p:nvSpPr>
          <p:spPr>
            <a:xfrm flipH="1">
              <a:off x="10660" y="536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CustomShape 463"/>
            <p:cNvSpPr/>
            <p:nvPr/>
          </p:nvSpPr>
          <p:spPr>
            <a:xfrm flipH="1">
              <a:off x="10755" y="528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CustomShape 464"/>
            <p:cNvSpPr/>
            <p:nvPr/>
          </p:nvSpPr>
          <p:spPr>
            <a:xfrm flipH="1">
              <a:off x="10745" y="5287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CustomShape 465"/>
            <p:cNvSpPr/>
            <p:nvPr/>
          </p:nvSpPr>
          <p:spPr>
            <a:xfrm flipH="1">
              <a:off x="10749" y="5290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466"/>
            <p:cNvSpPr/>
            <p:nvPr/>
          </p:nvSpPr>
          <p:spPr>
            <a:xfrm flipH="1">
              <a:off x="10746" y="5295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CustomShape 467"/>
            <p:cNvSpPr/>
            <p:nvPr/>
          </p:nvSpPr>
          <p:spPr>
            <a:xfrm flipH="1">
              <a:off x="10755" y="529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CustomShape 468"/>
            <p:cNvSpPr/>
            <p:nvPr/>
          </p:nvSpPr>
          <p:spPr>
            <a:xfrm flipH="1">
              <a:off x="10745" y="5290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CustomShape 469"/>
            <p:cNvSpPr/>
            <p:nvPr/>
          </p:nvSpPr>
          <p:spPr>
            <a:xfrm flipH="1">
              <a:off x="10734" y="5295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CustomShape 470"/>
            <p:cNvSpPr/>
            <p:nvPr/>
          </p:nvSpPr>
          <p:spPr>
            <a:xfrm flipH="1">
              <a:off x="10733" y="5287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CustomShape 471"/>
            <p:cNvSpPr/>
            <p:nvPr/>
          </p:nvSpPr>
          <p:spPr>
            <a:xfrm flipH="1">
              <a:off x="10733" y="5287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472"/>
            <p:cNvSpPr/>
            <p:nvPr/>
          </p:nvSpPr>
          <p:spPr>
            <a:xfrm flipH="1">
              <a:off x="10670" y="5156"/>
              <a:ext cx="59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CustomShape 473"/>
            <p:cNvSpPr/>
            <p:nvPr/>
          </p:nvSpPr>
          <p:spPr>
            <a:xfrm flipH="1">
              <a:off x="10713" y="5292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CustomShape 474"/>
            <p:cNvSpPr/>
            <p:nvPr/>
          </p:nvSpPr>
          <p:spPr>
            <a:xfrm flipH="1">
              <a:off x="10700" y="5182"/>
              <a:ext cx="20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475"/>
            <p:cNvSpPr/>
            <p:nvPr/>
          </p:nvSpPr>
          <p:spPr>
            <a:xfrm flipH="1">
              <a:off x="10696" y="5179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CustomShape 476"/>
            <p:cNvSpPr/>
            <p:nvPr/>
          </p:nvSpPr>
          <p:spPr>
            <a:xfrm flipH="1">
              <a:off x="10714" y="5177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CustomShape 477"/>
            <p:cNvSpPr/>
            <p:nvPr/>
          </p:nvSpPr>
          <p:spPr>
            <a:xfrm flipH="1">
              <a:off x="10700" y="5174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CustomShape 478"/>
            <p:cNvSpPr/>
            <p:nvPr/>
          </p:nvSpPr>
          <p:spPr>
            <a:xfrm flipH="1">
              <a:off x="10692" y="5162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CustomShape 479"/>
            <p:cNvSpPr/>
            <p:nvPr/>
          </p:nvSpPr>
          <p:spPr>
            <a:xfrm flipH="1">
              <a:off x="10686" y="5156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480"/>
            <p:cNvSpPr/>
            <p:nvPr/>
          </p:nvSpPr>
          <p:spPr>
            <a:xfrm flipH="1">
              <a:off x="10689" y="5162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CustomShape 481"/>
            <p:cNvSpPr/>
            <p:nvPr/>
          </p:nvSpPr>
          <p:spPr>
            <a:xfrm flipH="1">
              <a:off x="10666" y="5174"/>
              <a:ext cx="21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CustomShape 482"/>
            <p:cNvSpPr/>
            <p:nvPr/>
          </p:nvSpPr>
          <p:spPr>
            <a:xfrm flipH="1">
              <a:off x="10663" y="5179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483"/>
            <p:cNvSpPr/>
            <p:nvPr/>
          </p:nvSpPr>
          <p:spPr>
            <a:xfrm flipH="1">
              <a:off x="10668" y="5185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CustomShape 484"/>
            <p:cNvSpPr/>
            <p:nvPr/>
          </p:nvSpPr>
          <p:spPr>
            <a:xfrm flipH="1">
              <a:off x="10687" y="5185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CustomShape 485"/>
            <p:cNvSpPr/>
            <p:nvPr/>
          </p:nvSpPr>
          <p:spPr>
            <a:xfrm flipH="1">
              <a:off x="10707" y="529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CustomShape 486"/>
            <p:cNvSpPr/>
            <p:nvPr/>
          </p:nvSpPr>
          <p:spPr>
            <a:xfrm flipH="1">
              <a:off x="10781" y="526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CustomShape 487"/>
            <p:cNvSpPr/>
            <p:nvPr/>
          </p:nvSpPr>
          <p:spPr>
            <a:xfrm flipH="1">
              <a:off x="10707" y="5182"/>
              <a:ext cx="73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488"/>
            <p:cNvSpPr/>
            <p:nvPr/>
          </p:nvSpPr>
          <p:spPr>
            <a:xfrm flipH="1">
              <a:off x="10705" y="518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CustomShape 489"/>
            <p:cNvSpPr/>
            <p:nvPr/>
          </p:nvSpPr>
          <p:spPr>
            <a:xfrm flipH="1">
              <a:off x="10676" y="5185"/>
              <a:ext cx="3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CustomShape 490"/>
            <p:cNvSpPr/>
            <p:nvPr/>
          </p:nvSpPr>
          <p:spPr>
            <a:xfrm flipH="1">
              <a:off x="10623" y="5187"/>
              <a:ext cx="56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491"/>
            <p:cNvSpPr/>
            <p:nvPr/>
          </p:nvSpPr>
          <p:spPr>
            <a:xfrm flipH="1">
              <a:off x="10623" y="5382"/>
              <a:ext cx="3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CustomShape 492"/>
            <p:cNvSpPr/>
            <p:nvPr/>
          </p:nvSpPr>
          <p:spPr>
            <a:xfrm flipH="1">
              <a:off x="10712" y="5193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CustomShape 493"/>
            <p:cNvSpPr/>
            <p:nvPr/>
          </p:nvSpPr>
          <p:spPr>
            <a:xfrm flipH="1">
              <a:off x="10710" y="5193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CustomShape 494"/>
            <p:cNvSpPr/>
            <p:nvPr/>
          </p:nvSpPr>
          <p:spPr>
            <a:xfrm flipH="1">
              <a:off x="10714" y="5200"/>
              <a:ext cx="15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CustomShape 495"/>
            <p:cNvSpPr/>
            <p:nvPr/>
          </p:nvSpPr>
          <p:spPr>
            <a:xfrm flipH="1">
              <a:off x="10714" y="5193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CustomShape 496"/>
            <p:cNvSpPr/>
            <p:nvPr/>
          </p:nvSpPr>
          <p:spPr>
            <a:xfrm flipH="1">
              <a:off x="10723" y="5206"/>
              <a:ext cx="16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497"/>
            <p:cNvSpPr/>
            <p:nvPr/>
          </p:nvSpPr>
          <p:spPr>
            <a:xfrm flipH="1">
              <a:off x="10722" y="5203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CustomShape 498"/>
            <p:cNvSpPr/>
            <p:nvPr/>
          </p:nvSpPr>
          <p:spPr>
            <a:xfrm flipH="1">
              <a:off x="10722" y="5211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CustomShape 499"/>
            <p:cNvSpPr/>
            <p:nvPr/>
          </p:nvSpPr>
          <p:spPr>
            <a:xfrm flipH="1">
              <a:off x="10727" y="5203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500"/>
            <p:cNvSpPr/>
            <p:nvPr/>
          </p:nvSpPr>
          <p:spPr>
            <a:xfrm flipH="1">
              <a:off x="10733" y="5216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CustomShape 501"/>
            <p:cNvSpPr/>
            <p:nvPr/>
          </p:nvSpPr>
          <p:spPr>
            <a:xfrm flipH="1">
              <a:off x="10731" y="5216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CustomShape 502"/>
            <p:cNvSpPr/>
            <p:nvPr/>
          </p:nvSpPr>
          <p:spPr>
            <a:xfrm flipH="1">
              <a:off x="10729" y="5234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503"/>
            <p:cNvSpPr/>
            <p:nvPr/>
          </p:nvSpPr>
          <p:spPr>
            <a:xfrm flipH="1">
              <a:off x="10739" y="5226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CustomShape 504"/>
            <p:cNvSpPr/>
            <p:nvPr/>
          </p:nvSpPr>
          <p:spPr>
            <a:xfrm flipH="1">
              <a:off x="10739" y="5216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CustomShape 505"/>
            <p:cNvSpPr/>
            <p:nvPr/>
          </p:nvSpPr>
          <p:spPr>
            <a:xfrm flipH="1">
              <a:off x="10741" y="5234"/>
              <a:ext cx="25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CustomShape 506"/>
            <p:cNvSpPr/>
            <p:nvPr/>
          </p:nvSpPr>
          <p:spPr>
            <a:xfrm flipH="1">
              <a:off x="10742" y="5234"/>
              <a:ext cx="16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CustomShape 507"/>
            <p:cNvSpPr/>
            <p:nvPr/>
          </p:nvSpPr>
          <p:spPr>
            <a:xfrm flipH="1">
              <a:off x="10741" y="5246"/>
              <a:ext cx="27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CustomShape 508"/>
            <p:cNvSpPr/>
            <p:nvPr/>
          </p:nvSpPr>
          <p:spPr>
            <a:xfrm flipH="1">
              <a:off x="10755" y="5231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CustomShape 509"/>
            <p:cNvSpPr/>
            <p:nvPr/>
          </p:nvSpPr>
          <p:spPr>
            <a:xfrm flipH="1">
              <a:off x="10655" y="5195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CustomShape 510"/>
            <p:cNvSpPr/>
            <p:nvPr/>
          </p:nvSpPr>
          <p:spPr>
            <a:xfrm flipH="1">
              <a:off x="10653" y="5195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CustomShape 511"/>
            <p:cNvSpPr/>
            <p:nvPr/>
          </p:nvSpPr>
          <p:spPr>
            <a:xfrm flipH="1">
              <a:off x="10655" y="5208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CustomShape 512"/>
            <p:cNvSpPr/>
            <p:nvPr/>
          </p:nvSpPr>
          <p:spPr>
            <a:xfrm flipH="1">
              <a:off x="10666" y="5195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CustomShape 513"/>
            <p:cNvSpPr/>
            <p:nvPr/>
          </p:nvSpPr>
          <p:spPr>
            <a:xfrm flipH="1">
              <a:off x="10652" y="5216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CustomShape 514"/>
            <p:cNvSpPr/>
            <p:nvPr/>
          </p:nvSpPr>
          <p:spPr>
            <a:xfrm flipH="1">
              <a:off x="10650" y="5216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CustomShape 515"/>
            <p:cNvSpPr/>
            <p:nvPr/>
          </p:nvSpPr>
          <p:spPr>
            <a:xfrm flipH="1">
              <a:off x="10651" y="5231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CustomShape 516"/>
            <p:cNvSpPr/>
            <p:nvPr/>
          </p:nvSpPr>
          <p:spPr>
            <a:xfrm flipH="1">
              <a:off x="10655" y="5216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CustomShape 517"/>
            <p:cNvSpPr/>
            <p:nvPr/>
          </p:nvSpPr>
          <p:spPr>
            <a:xfrm flipH="1">
              <a:off x="10642" y="5236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518"/>
            <p:cNvSpPr/>
            <p:nvPr/>
          </p:nvSpPr>
          <p:spPr>
            <a:xfrm flipH="1">
              <a:off x="10645" y="5236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519"/>
            <p:cNvSpPr/>
            <p:nvPr/>
          </p:nvSpPr>
          <p:spPr>
            <a:xfrm flipH="1">
              <a:off x="10639" y="5249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520"/>
            <p:cNvSpPr/>
            <p:nvPr/>
          </p:nvSpPr>
          <p:spPr>
            <a:xfrm flipH="1">
              <a:off x="10640" y="5254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521"/>
            <p:cNvSpPr/>
            <p:nvPr/>
          </p:nvSpPr>
          <p:spPr>
            <a:xfrm flipH="1">
              <a:off x="10650" y="5236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522"/>
            <p:cNvSpPr/>
            <p:nvPr/>
          </p:nvSpPr>
          <p:spPr>
            <a:xfrm flipH="1">
              <a:off x="10637" y="5262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523"/>
            <p:cNvSpPr/>
            <p:nvPr/>
          </p:nvSpPr>
          <p:spPr>
            <a:xfrm flipH="1">
              <a:off x="10638" y="5262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524"/>
            <p:cNvSpPr/>
            <p:nvPr/>
          </p:nvSpPr>
          <p:spPr>
            <a:xfrm flipH="1">
              <a:off x="10634" y="5275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525"/>
            <p:cNvSpPr/>
            <p:nvPr/>
          </p:nvSpPr>
          <p:spPr>
            <a:xfrm flipH="1">
              <a:off x="10632" y="5280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526"/>
            <p:cNvSpPr/>
            <p:nvPr/>
          </p:nvSpPr>
          <p:spPr>
            <a:xfrm flipH="1">
              <a:off x="10639" y="5272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527"/>
            <p:cNvSpPr/>
            <p:nvPr/>
          </p:nvSpPr>
          <p:spPr>
            <a:xfrm flipH="1">
              <a:off x="10649" y="5262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528"/>
            <p:cNvSpPr/>
            <p:nvPr/>
          </p:nvSpPr>
          <p:spPr>
            <a:xfrm flipH="1">
              <a:off x="10632" y="5290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529"/>
            <p:cNvSpPr/>
            <p:nvPr/>
          </p:nvSpPr>
          <p:spPr>
            <a:xfrm flipH="1">
              <a:off x="10632" y="5287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530"/>
            <p:cNvSpPr/>
            <p:nvPr/>
          </p:nvSpPr>
          <p:spPr>
            <a:xfrm flipH="1">
              <a:off x="10628" y="5297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531"/>
            <p:cNvSpPr/>
            <p:nvPr/>
          </p:nvSpPr>
          <p:spPr>
            <a:xfrm flipH="1">
              <a:off x="10628" y="5300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532"/>
            <p:cNvSpPr/>
            <p:nvPr/>
          </p:nvSpPr>
          <p:spPr>
            <a:xfrm flipH="1">
              <a:off x="10640" y="5287"/>
              <a:ext cx="6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533"/>
            <p:cNvSpPr/>
            <p:nvPr/>
          </p:nvSpPr>
          <p:spPr>
            <a:xfrm flipH="1">
              <a:off x="10627" y="5308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534"/>
            <p:cNvSpPr/>
            <p:nvPr/>
          </p:nvSpPr>
          <p:spPr>
            <a:xfrm flipH="1">
              <a:off x="10629" y="5308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535"/>
            <p:cNvSpPr/>
            <p:nvPr/>
          </p:nvSpPr>
          <p:spPr>
            <a:xfrm flipH="1">
              <a:off x="10622" y="5323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536"/>
            <p:cNvSpPr/>
            <p:nvPr/>
          </p:nvSpPr>
          <p:spPr>
            <a:xfrm flipH="1">
              <a:off x="10623" y="5323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537"/>
            <p:cNvSpPr/>
            <p:nvPr/>
          </p:nvSpPr>
          <p:spPr>
            <a:xfrm flipH="1">
              <a:off x="10631" y="5308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538"/>
            <p:cNvSpPr/>
            <p:nvPr/>
          </p:nvSpPr>
          <p:spPr>
            <a:xfrm flipH="1">
              <a:off x="10624" y="5334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539"/>
            <p:cNvSpPr/>
            <p:nvPr/>
          </p:nvSpPr>
          <p:spPr>
            <a:xfrm flipH="1">
              <a:off x="10623" y="5334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CustomShape 540"/>
            <p:cNvSpPr/>
            <p:nvPr/>
          </p:nvSpPr>
          <p:spPr>
            <a:xfrm flipH="1">
              <a:off x="10620" y="5347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CustomShape 541"/>
            <p:cNvSpPr/>
            <p:nvPr/>
          </p:nvSpPr>
          <p:spPr>
            <a:xfrm flipH="1">
              <a:off x="10627" y="5334"/>
              <a:ext cx="5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542"/>
            <p:cNvSpPr/>
            <p:nvPr/>
          </p:nvSpPr>
          <p:spPr>
            <a:xfrm flipH="1">
              <a:off x="10617" y="5357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543"/>
            <p:cNvSpPr/>
            <p:nvPr/>
          </p:nvSpPr>
          <p:spPr>
            <a:xfrm flipH="1">
              <a:off x="10615" y="5357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544"/>
            <p:cNvSpPr/>
            <p:nvPr/>
          </p:nvSpPr>
          <p:spPr>
            <a:xfrm flipH="1">
              <a:off x="10617" y="5370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545"/>
            <p:cNvSpPr/>
            <p:nvPr/>
          </p:nvSpPr>
          <p:spPr>
            <a:xfrm flipH="1">
              <a:off x="10629" y="5357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546"/>
            <p:cNvSpPr/>
            <p:nvPr/>
          </p:nvSpPr>
          <p:spPr>
            <a:xfrm flipH="1">
              <a:off x="10931" y="525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547"/>
            <p:cNvSpPr/>
            <p:nvPr/>
          </p:nvSpPr>
          <p:spPr>
            <a:xfrm flipH="1">
              <a:off x="10931" y="5226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548"/>
            <p:cNvSpPr/>
            <p:nvPr/>
          </p:nvSpPr>
          <p:spPr>
            <a:xfrm flipH="1">
              <a:off x="10942" y="5224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549"/>
            <p:cNvSpPr/>
            <p:nvPr/>
          </p:nvSpPr>
          <p:spPr>
            <a:xfrm flipH="1">
              <a:off x="10832" y="560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550"/>
            <p:cNvSpPr/>
            <p:nvPr/>
          </p:nvSpPr>
          <p:spPr>
            <a:xfrm flipH="1">
              <a:off x="10835" y="5595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551"/>
            <p:cNvSpPr/>
            <p:nvPr/>
          </p:nvSpPr>
          <p:spPr>
            <a:xfrm flipH="1">
              <a:off x="10831" y="5577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552"/>
            <p:cNvSpPr/>
            <p:nvPr/>
          </p:nvSpPr>
          <p:spPr>
            <a:xfrm flipH="1">
              <a:off x="10638" y="5377"/>
              <a:ext cx="3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553"/>
            <p:cNvSpPr/>
            <p:nvPr/>
          </p:nvSpPr>
          <p:spPr>
            <a:xfrm flipH="1">
              <a:off x="10638" y="5259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554"/>
            <p:cNvSpPr/>
            <p:nvPr/>
          </p:nvSpPr>
          <p:spPr>
            <a:xfrm flipH="1">
              <a:off x="10705" y="5375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555"/>
            <p:cNvSpPr/>
            <p:nvPr/>
          </p:nvSpPr>
          <p:spPr>
            <a:xfrm flipH="1">
              <a:off x="10746" y="5347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556"/>
            <p:cNvSpPr/>
            <p:nvPr/>
          </p:nvSpPr>
          <p:spPr>
            <a:xfrm flipH="1">
              <a:off x="10728" y="5362"/>
              <a:ext cx="8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557"/>
            <p:cNvSpPr/>
            <p:nvPr/>
          </p:nvSpPr>
          <p:spPr>
            <a:xfrm flipH="1">
              <a:off x="10688" y="5388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CustomShape 558"/>
            <p:cNvSpPr/>
            <p:nvPr/>
          </p:nvSpPr>
          <p:spPr>
            <a:xfrm flipH="1">
              <a:off x="10678" y="5401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CustomShape 559"/>
            <p:cNvSpPr/>
            <p:nvPr/>
          </p:nvSpPr>
          <p:spPr>
            <a:xfrm flipH="1">
              <a:off x="10664" y="5411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CustomShape 560"/>
            <p:cNvSpPr/>
            <p:nvPr/>
          </p:nvSpPr>
          <p:spPr>
            <a:xfrm flipH="1">
              <a:off x="10646" y="5422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561"/>
            <p:cNvSpPr/>
            <p:nvPr/>
          </p:nvSpPr>
          <p:spPr>
            <a:xfrm>
              <a:off x="9519" y="6697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CustomShape 562"/>
            <p:cNvSpPr/>
            <p:nvPr/>
          </p:nvSpPr>
          <p:spPr>
            <a:xfrm>
              <a:off x="9519" y="6750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CustomShape 563"/>
            <p:cNvSpPr/>
            <p:nvPr/>
          </p:nvSpPr>
          <p:spPr>
            <a:xfrm>
              <a:off x="9801" y="7002"/>
              <a:ext cx="30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564"/>
            <p:cNvSpPr/>
            <p:nvPr/>
          </p:nvSpPr>
          <p:spPr>
            <a:xfrm>
              <a:off x="9778" y="7004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CustomShape 565"/>
            <p:cNvSpPr/>
            <p:nvPr/>
          </p:nvSpPr>
          <p:spPr>
            <a:xfrm>
              <a:off x="9759" y="700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CustomShape 566"/>
            <p:cNvSpPr/>
            <p:nvPr/>
          </p:nvSpPr>
          <p:spPr>
            <a:xfrm>
              <a:off x="9730" y="7004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CustomShape 567"/>
            <p:cNvSpPr/>
            <p:nvPr/>
          </p:nvSpPr>
          <p:spPr>
            <a:xfrm>
              <a:off x="9708" y="7002"/>
              <a:ext cx="22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CustomShape 568"/>
            <p:cNvSpPr/>
            <p:nvPr/>
          </p:nvSpPr>
          <p:spPr>
            <a:xfrm>
              <a:off x="9677" y="7004"/>
              <a:ext cx="34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CustomShape 569"/>
            <p:cNvSpPr/>
            <p:nvPr/>
          </p:nvSpPr>
          <p:spPr>
            <a:xfrm>
              <a:off x="9654" y="6999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570"/>
            <p:cNvSpPr/>
            <p:nvPr/>
          </p:nvSpPr>
          <p:spPr>
            <a:xfrm>
              <a:off x="9624" y="7004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571"/>
            <p:cNvSpPr/>
            <p:nvPr/>
          </p:nvSpPr>
          <p:spPr>
            <a:xfrm>
              <a:off x="9596" y="7002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572"/>
            <p:cNvSpPr/>
            <p:nvPr/>
          </p:nvSpPr>
          <p:spPr>
            <a:xfrm>
              <a:off x="9558" y="7004"/>
              <a:ext cx="42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573"/>
            <p:cNvSpPr/>
            <p:nvPr/>
          </p:nvSpPr>
          <p:spPr>
            <a:xfrm>
              <a:off x="9558" y="6989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574"/>
            <p:cNvSpPr/>
            <p:nvPr/>
          </p:nvSpPr>
          <p:spPr>
            <a:xfrm>
              <a:off x="9529" y="6835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575"/>
            <p:cNvSpPr/>
            <p:nvPr/>
          </p:nvSpPr>
          <p:spPr>
            <a:xfrm>
              <a:off x="9516" y="6796"/>
              <a:ext cx="16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576"/>
            <p:cNvSpPr/>
            <p:nvPr/>
          </p:nvSpPr>
          <p:spPr>
            <a:xfrm>
              <a:off x="9516" y="6748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577"/>
            <p:cNvSpPr/>
            <p:nvPr/>
          </p:nvSpPr>
          <p:spPr>
            <a:xfrm>
              <a:off x="9534" y="6750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578"/>
            <p:cNvSpPr/>
            <p:nvPr/>
          </p:nvSpPr>
          <p:spPr>
            <a:xfrm>
              <a:off x="9677" y="6796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579"/>
            <p:cNvSpPr/>
            <p:nvPr/>
          </p:nvSpPr>
          <p:spPr>
            <a:xfrm>
              <a:off x="9705" y="6820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580"/>
            <p:cNvSpPr/>
            <p:nvPr/>
          </p:nvSpPr>
          <p:spPr>
            <a:xfrm>
              <a:off x="9708" y="6828"/>
              <a:ext cx="22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581"/>
            <p:cNvSpPr/>
            <p:nvPr/>
          </p:nvSpPr>
          <p:spPr>
            <a:xfrm>
              <a:off x="9729" y="6858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582"/>
            <p:cNvSpPr/>
            <p:nvPr/>
          </p:nvSpPr>
          <p:spPr>
            <a:xfrm>
              <a:off x="9836" y="6945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583"/>
            <p:cNvSpPr/>
            <p:nvPr/>
          </p:nvSpPr>
          <p:spPr>
            <a:xfrm>
              <a:off x="9828" y="6951"/>
              <a:ext cx="11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584"/>
            <p:cNvSpPr/>
            <p:nvPr/>
          </p:nvSpPr>
          <p:spPr>
            <a:xfrm>
              <a:off x="9828" y="7015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585"/>
            <p:cNvSpPr/>
            <p:nvPr/>
          </p:nvSpPr>
          <p:spPr>
            <a:xfrm>
              <a:off x="9699" y="6791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586"/>
            <p:cNvSpPr/>
            <p:nvPr/>
          </p:nvSpPr>
          <p:spPr>
            <a:xfrm>
              <a:off x="9708" y="6791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CustomShape 587"/>
            <p:cNvSpPr/>
            <p:nvPr/>
          </p:nvSpPr>
          <p:spPr>
            <a:xfrm>
              <a:off x="9715" y="6807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CustomShape 588"/>
            <p:cNvSpPr/>
            <p:nvPr/>
          </p:nvSpPr>
          <p:spPr>
            <a:xfrm>
              <a:off x="9702" y="6807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CustomShape 589"/>
            <p:cNvSpPr/>
            <p:nvPr/>
          </p:nvSpPr>
          <p:spPr>
            <a:xfrm>
              <a:off x="9699" y="6801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CustomShape 590"/>
            <p:cNvSpPr/>
            <p:nvPr/>
          </p:nvSpPr>
          <p:spPr>
            <a:xfrm>
              <a:off x="9699" y="6791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CustomShape 591"/>
            <p:cNvSpPr/>
            <p:nvPr/>
          </p:nvSpPr>
          <p:spPr>
            <a:xfrm>
              <a:off x="9705" y="6820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CustomShape 592"/>
            <p:cNvSpPr/>
            <p:nvPr/>
          </p:nvSpPr>
          <p:spPr>
            <a:xfrm>
              <a:off x="9705" y="6820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CustomShape 593"/>
            <p:cNvSpPr/>
            <p:nvPr/>
          </p:nvSpPr>
          <p:spPr>
            <a:xfrm>
              <a:off x="9905" y="7020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CustomShape 594"/>
            <p:cNvSpPr/>
            <p:nvPr/>
          </p:nvSpPr>
          <p:spPr>
            <a:xfrm>
              <a:off x="9908" y="7028"/>
              <a:ext cx="22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CustomShape 595"/>
            <p:cNvSpPr/>
            <p:nvPr/>
          </p:nvSpPr>
          <p:spPr>
            <a:xfrm>
              <a:off x="9730" y="6858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CustomShape 596"/>
            <p:cNvSpPr/>
            <p:nvPr/>
          </p:nvSpPr>
          <p:spPr>
            <a:xfrm>
              <a:off x="9839" y="694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CustomShape 597"/>
            <p:cNvSpPr/>
            <p:nvPr/>
          </p:nvSpPr>
          <p:spPr>
            <a:xfrm>
              <a:off x="9839" y="6938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598"/>
            <p:cNvSpPr/>
            <p:nvPr/>
          </p:nvSpPr>
          <p:spPr>
            <a:xfrm>
              <a:off x="9832" y="6920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599"/>
            <p:cNvSpPr/>
            <p:nvPr/>
          </p:nvSpPr>
          <p:spPr>
            <a:xfrm>
              <a:off x="9821" y="6910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600"/>
            <p:cNvSpPr/>
            <p:nvPr/>
          </p:nvSpPr>
          <p:spPr>
            <a:xfrm>
              <a:off x="9821" y="6868"/>
              <a:ext cx="6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601"/>
            <p:cNvSpPr/>
            <p:nvPr/>
          </p:nvSpPr>
          <p:spPr>
            <a:xfrm>
              <a:off x="9811" y="6858"/>
              <a:ext cx="16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602"/>
            <p:cNvSpPr/>
            <p:nvPr/>
          </p:nvSpPr>
          <p:spPr>
            <a:xfrm>
              <a:off x="9811" y="6846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603"/>
            <p:cNvSpPr/>
            <p:nvPr/>
          </p:nvSpPr>
          <p:spPr>
            <a:xfrm>
              <a:off x="9780" y="6830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604"/>
            <p:cNvSpPr/>
            <p:nvPr/>
          </p:nvSpPr>
          <p:spPr>
            <a:xfrm>
              <a:off x="9778" y="6833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605"/>
            <p:cNvSpPr/>
            <p:nvPr/>
          </p:nvSpPr>
          <p:spPr>
            <a:xfrm>
              <a:off x="9778" y="6840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CustomShape 606"/>
            <p:cNvSpPr/>
            <p:nvPr/>
          </p:nvSpPr>
          <p:spPr>
            <a:xfrm>
              <a:off x="9749" y="6840"/>
              <a:ext cx="31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8" name="CustomShape 607"/>
            <p:cNvSpPr/>
            <p:nvPr/>
          </p:nvSpPr>
          <p:spPr>
            <a:xfrm>
              <a:off x="9747" y="6825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9" name="CustomShape 608"/>
            <p:cNvSpPr/>
            <p:nvPr/>
          </p:nvSpPr>
          <p:spPr>
            <a:xfrm>
              <a:off x="9780" y="6838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609"/>
            <p:cNvSpPr/>
            <p:nvPr/>
          </p:nvSpPr>
          <p:spPr>
            <a:xfrm>
              <a:off x="9778" y="6838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1" name="CustomShape 610"/>
            <p:cNvSpPr/>
            <p:nvPr/>
          </p:nvSpPr>
          <p:spPr>
            <a:xfrm>
              <a:off x="9778" y="6838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2" name="CustomShape 611"/>
            <p:cNvSpPr/>
            <p:nvPr/>
          </p:nvSpPr>
          <p:spPr>
            <a:xfrm>
              <a:off x="9811" y="6858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CustomShape 612"/>
            <p:cNvSpPr/>
            <p:nvPr/>
          </p:nvSpPr>
          <p:spPr>
            <a:xfrm>
              <a:off x="9813" y="6866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4" name="CustomShape 613"/>
            <p:cNvSpPr/>
            <p:nvPr/>
          </p:nvSpPr>
          <p:spPr>
            <a:xfrm>
              <a:off x="9823" y="6876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5" name="CustomShape 614"/>
            <p:cNvSpPr/>
            <p:nvPr/>
          </p:nvSpPr>
          <p:spPr>
            <a:xfrm>
              <a:off x="9811" y="6886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CustomShape 615"/>
            <p:cNvSpPr/>
            <p:nvPr/>
          </p:nvSpPr>
          <p:spPr>
            <a:xfrm>
              <a:off x="9811" y="6876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7" name="CustomShape 616"/>
            <p:cNvSpPr/>
            <p:nvPr/>
          </p:nvSpPr>
          <p:spPr>
            <a:xfrm>
              <a:off x="9806" y="6871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8" name="CustomShape 617"/>
            <p:cNvSpPr/>
            <p:nvPr/>
          </p:nvSpPr>
          <p:spPr>
            <a:xfrm>
              <a:off x="9806" y="6861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618"/>
            <p:cNvSpPr/>
            <p:nvPr/>
          </p:nvSpPr>
          <p:spPr>
            <a:xfrm>
              <a:off x="9778" y="6846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CustomShape 619"/>
            <p:cNvSpPr/>
            <p:nvPr/>
          </p:nvSpPr>
          <p:spPr>
            <a:xfrm>
              <a:off x="9808" y="687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CustomShape 620"/>
            <p:cNvSpPr/>
            <p:nvPr/>
          </p:nvSpPr>
          <p:spPr>
            <a:xfrm>
              <a:off x="9806" y="6874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CustomShape 621"/>
            <p:cNvSpPr/>
            <p:nvPr/>
          </p:nvSpPr>
          <p:spPr>
            <a:xfrm>
              <a:off x="9799" y="6879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3" name="CustomShape 622"/>
            <p:cNvSpPr/>
            <p:nvPr/>
          </p:nvSpPr>
          <p:spPr>
            <a:xfrm>
              <a:off x="9798" y="687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4" name="CustomShape 623"/>
            <p:cNvSpPr/>
            <p:nvPr/>
          </p:nvSpPr>
          <p:spPr>
            <a:xfrm>
              <a:off x="9801" y="687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5" name="CustomShape 624"/>
            <p:cNvSpPr/>
            <p:nvPr/>
          </p:nvSpPr>
          <p:spPr>
            <a:xfrm>
              <a:off x="9783" y="6871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6" name="CustomShape 625"/>
            <p:cNvSpPr/>
            <p:nvPr/>
          </p:nvSpPr>
          <p:spPr>
            <a:xfrm>
              <a:off x="9783" y="688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CustomShape 626"/>
            <p:cNvSpPr/>
            <p:nvPr/>
          </p:nvSpPr>
          <p:spPr>
            <a:xfrm>
              <a:off x="9798" y="688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CustomShape 627"/>
            <p:cNvSpPr/>
            <p:nvPr/>
          </p:nvSpPr>
          <p:spPr>
            <a:xfrm>
              <a:off x="9798" y="6881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CustomShape 628"/>
            <p:cNvSpPr/>
            <p:nvPr/>
          </p:nvSpPr>
          <p:spPr>
            <a:xfrm>
              <a:off x="9821" y="691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CustomShape 629"/>
            <p:cNvSpPr/>
            <p:nvPr/>
          </p:nvSpPr>
          <p:spPr>
            <a:xfrm>
              <a:off x="9811" y="6886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CustomShape 630"/>
            <p:cNvSpPr/>
            <p:nvPr/>
          </p:nvSpPr>
          <p:spPr>
            <a:xfrm>
              <a:off x="9811" y="6886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CustomShape 631"/>
            <p:cNvSpPr/>
            <p:nvPr/>
          </p:nvSpPr>
          <p:spPr>
            <a:xfrm>
              <a:off x="9811" y="690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CustomShape 632"/>
            <p:cNvSpPr/>
            <p:nvPr/>
          </p:nvSpPr>
          <p:spPr>
            <a:xfrm>
              <a:off x="9716" y="683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CustomShape 633"/>
            <p:cNvSpPr/>
            <p:nvPr/>
          </p:nvSpPr>
          <p:spPr>
            <a:xfrm>
              <a:off x="9718" y="6830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CustomShape 634"/>
            <p:cNvSpPr/>
            <p:nvPr/>
          </p:nvSpPr>
          <p:spPr>
            <a:xfrm>
              <a:off x="9725" y="6833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CustomShape 635"/>
            <p:cNvSpPr/>
            <p:nvPr/>
          </p:nvSpPr>
          <p:spPr>
            <a:xfrm>
              <a:off x="9718" y="6838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636"/>
            <p:cNvSpPr/>
            <p:nvPr/>
          </p:nvSpPr>
          <p:spPr>
            <a:xfrm>
              <a:off x="9716" y="683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CustomShape 637"/>
            <p:cNvSpPr/>
            <p:nvPr/>
          </p:nvSpPr>
          <p:spPr>
            <a:xfrm>
              <a:off x="9730" y="6833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CustomShape 638"/>
            <p:cNvSpPr/>
            <p:nvPr/>
          </p:nvSpPr>
          <p:spPr>
            <a:xfrm>
              <a:off x="9732" y="6838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639"/>
            <p:cNvSpPr/>
            <p:nvPr/>
          </p:nvSpPr>
          <p:spPr>
            <a:xfrm>
              <a:off x="9737" y="6830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CustomShape 640"/>
            <p:cNvSpPr/>
            <p:nvPr/>
          </p:nvSpPr>
          <p:spPr>
            <a:xfrm>
              <a:off x="9730" y="6830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CustomShape 641"/>
            <p:cNvSpPr/>
            <p:nvPr/>
          </p:nvSpPr>
          <p:spPr>
            <a:xfrm>
              <a:off x="9749" y="6699"/>
              <a:ext cx="58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CustomShape 642"/>
            <p:cNvSpPr/>
            <p:nvPr/>
          </p:nvSpPr>
          <p:spPr>
            <a:xfrm>
              <a:off x="9757" y="6835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CustomShape 643"/>
            <p:cNvSpPr/>
            <p:nvPr/>
          </p:nvSpPr>
          <p:spPr>
            <a:xfrm>
              <a:off x="9757" y="6724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CustomShape 644"/>
            <p:cNvSpPr/>
            <p:nvPr/>
          </p:nvSpPr>
          <p:spPr>
            <a:xfrm>
              <a:off x="9753" y="6722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CustomShape 645"/>
            <p:cNvSpPr/>
            <p:nvPr/>
          </p:nvSpPr>
          <p:spPr>
            <a:xfrm>
              <a:off x="9749" y="6719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CustomShape 646"/>
            <p:cNvSpPr/>
            <p:nvPr/>
          </p:nvSpPr>
          <p:spPr>
            <a:xfrm>
              <a:off x="9757" y="6716"/>
              <a:ext cx="19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CustomShape 647"/>
            <p:cNvSpPr/>
            <p:nvPr/>
          </p:nvSpPr>
          <p:spPr>
            <a:xfrm>
              <a:off x="9775" y="6705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CustomShape 648"/>
            <p:cNvSpPr/>
            <p:nvPr/>
          </p:nvSpPr>
          <p:spPr>
            <a:xfrm>
              <a:off x="9780" y="6699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CustomShape 649"/>
            <p:cNvSpPr/>
            <p:nvPr/>
          </p:nvSpPr>
          <p:spPr>
            <a:xfrm>
              <a:off x="9785" y="6705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CustomShape 650"/>
            <p:cNvSpPr/>
            <p:nvPr/>
          </p:nvSpPr>
          <p:spPr>
            <a:xfrm>
              <a:off x="9785" y="6716"/>
              <a:ext cx="21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CustomShape 651"/>
            <p:cNvSpPr/>
            <p:nvPr/>
          </p:nvSpPr>
          <p:spPr>
            <a:xfrm>
              <a:off x="9804" y="6722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652"/>
            <p:cNvSpPr/>
            <p:nvPr/>
          </p:nvSpPr>
          <p:spPr>
            <a:xfrm>
              <a:off x="9785" y="6727"/>
              <a:ext cx="19" cy="3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CustomShape 653"/>
            <p:cNvSpPr/>
            <p:nvPr/>
          </p:nvSpPr>
          <p:spPr>
            <a:xfrm>
              <a:off x="9768" y="6727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CustomShape 654"/>
            <p:cNvSpPr/>
            <p:nvPr/>
          </p:nvSpPr>
          <p:spPr>
            <a:xfrm>
              <a:off x="9768" y="683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CustomShape 655"/>
            <p:cNvSpPr/>
            <p:nvPr/>
          </p:nvSpPr>
          <p:spPr>
            <a:xfrm>
              <a:off x="9694" y="680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CustomShape 656"/>
            <p:cNvSpPr/>
            <p:nvPr/>
          </p:nvSpPr>
          <p:spPr>
            <a:xfrm>
              <a:off x="9694" y="6724"/>
              <a:ext cx="73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CustomShape 657"/>
            <p:cNvSpPr/>
            <p:nvPr/>
          </p:nvSpPr>
          <p:spPr>
            <a:xfrm>
              <a:off x="9766" y="672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CustomShape 658"/>
            <p:cNvSpPr/>
            <p:nvPr/>
          </p:nvSpPr>
          <p:spPr>
            <a:xfrm>
              <a:off x="9794" y="672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659"/>
            <p:cNvSpPr/>
            <p:nvPr/>
          </p:nvSpPr>
          <p:spPr>
            <a:xfrm>
              <a:off x="9794" y="6729"/>
              <a:ext cx="55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CustomShape 660"/>
            <p:cNvSpPr/>
            <p:nvPr/>
          </p:nvSpPr>
          <p:spPr>
            <a:xfrm>
              <a:off x="9848" y="6925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661"/>
            <p:cNvSpPr/>
            <p:nvPr/>
          </p:nvSpPr>
          <p:spPr>
            <a:xfrm>
              <a:off x="9749" y="6735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CustomShape 662"/>
            <p:cNvSpPr/>
            <p:nvPr/>
          </p:nvSpPr>
          <p:spPr>
            <a:xfrm>
              <a:off x="9756" y="6735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CustomShape 663"/>
            <p:cNvSpPr/>
            <p:nvPr/>
          </p:nvSpPr>
          <p:spPr>
            <a:xfrm>
              <a:off x="9747" y="674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CustomShape 664"/>
            <p:cNvSpPr/>
            <p:nvPr/>
          </p:nvSpPr>
          <p:spPr>
            <a:xfrm>
              <a:off x="9749" y="6735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CustomShape 665"/>
            <p:cNvSpPr/>
            <p:nvPr/>
          </p:nvSpPr>
          <p:spPr>
            <a:xfrm>
              <a:off x="9739" y="6748"/>
              <a:ext cx="16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CustomShape 666"/>
            <p:cNvSpPr/>
            <p:nvPr/>
          </p:nvSpPr>
          <p:spPr>
            <a:xfrm>
              <a:off x="9744" y="6745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CustomShape 667"/>
            <p:cNvSpPr/>
            <p:nvPr/>
          </p:nvSpPr>
          <p:spPr>
            <a:xfrm>
              <a:off x="9737" y="6753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CustomShape 668"/>
            <p:cNvSpPr/>
            <p:nvPr/>
          </p:nvSpPr>
          <p:spPr>
            <a:xfrm>
              <a:off x="9739" y="6745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CustomShape 669"/>
            <p:cNvSpPr/>
            <p:nvPr/>
          </p:nvSpPr>
          <p:spPr>
            <a:xfrm>
              <a:off x="9725" y="6758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CustomShape 670"/>
            <p:cNvSpPr/>
            <p:nvPr/>
          </p:nvSpPr>
          <p:spPr>
            <a:xfrm>
              <a:off x="9732" y="6758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CustomShape 671"/>
            <p:cNvSpPr/>
            <p:nvPr/>
          </p:nvSpPr>
          <p:spPr>
            <a:xfrm>
              <a:off x="9732" y="6776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CustomShape 672"/>
            <p:cNvSpPr/>
            <p:nvPr/>
          </p:nvSpPr>
          <p:spPr>
            <a:xfrm>
              <a:off x="9723" y="6768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CustomShape 673"/>
            <p:cNvSpPr/>
            <p:nvPr/>
          </p:nvSpPr>
          <p:spPr>
            <a:xfrm>
              <a:off x="9725" y="6758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CustomShape 674"/>
            <p:cNvSpPr/>
            <p:nvPr/>
          </p:nvSpPr>
          <p:spPr>
            <a:xfrm>
              <a:off x="9711" y="677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CustomShape 675"/>
            <p:cNvSpPr/>
            <p:nvPr/>
          </p:nvSpPr>
          <p:spPr>
            <a:xfrm>
              <a:off x="9720" y="6776"/>
              <a:ext cx="15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CustomShape 676"/>
            <p:cNvSpPr/>
            <p:nvPr/>
          </p:nvSpPr>
          <p:spPr>
            <a:xfrm>
              <a:off x="9710" y="6789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CustomShape 677"/>
            <p:cNvSpPr/>
            <p:nvPr/>
          </p:nvSpPr>
          <p:spPr>
            <a:xfrm>
              <a:off x="9711" y="6773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CustomShape 678"/>
            <p:cNvSpPr/>
            <p:nvPr/>
          </p:nvSpPr>
          <p:spPr>
            <a:xfrm>
              <a:off x="9801" y="6737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CustomShape 679"/>
            <p:cNvSpPr/>
            <p:nvPr/>
          </p:nvSpPr>
          <p:spPr>
            <a:xfrm>
              <a:off x="9801" y="6737"/>
              <a:ext cx="20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CustomShape 680"/>
            <p:cNvSpPr/>
            <p:nvPr/>
          </p:nvSpPr>
          <p:spPr>
            <a:xfrm>
              <a:off x="9806" y="6750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CustomShape 681"/>
            <p:cNvSpPr/>
            <p:nvPr/>
          </p:nvSpPr>
          <p:spPr>
            <a:xfrm>
              <a:off x="9799" y="6737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CustomShape 682"/>
            <p:cNvSpPr/>
            <p:nvPr/>
          </p:nvSpPr>
          <p:spPr>
            <a:xfrm>
              <a:off x="9810" y="6758"/>
              <a:ext cx="15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CustomShape 683"/>
            <p:cNvSpPr/>
            <p:nvPr/>
          </p:nvSpPr>
          <p:spPr>
            <a:xfrm>
              <a:off x="9810" y="6758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CustomShape 684"/>
            <p:cNvSpPr/>
            <p:nvPr/>
          </p:nvSpPr>
          <p:spPr>
            <a:xfrm>
              <a:off x="9816" y="6773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CustomShape 685"/>
            <p:cNvSpPr/>
            <p:nvPr/>
          </p:nvSpPr>
          <p:spPr>
            <a:xfrm>
              <a:off x="9808" y="6758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CustomShape 686"/>
            <p:cNvSpPr/>
            <p:nvPr/>
          </p:nvSpPr>
          <p:spPr>
            <a:xfrm>
              <a:off x="9816" y="6778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CustomShape 687"/>
            <p:cNvSpPr/>
            <p:nvPr/>
          </p:nvSpPr>
          <p:spPr>
            <a:xfrm>
              <a:off x="9816" y="6778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CustomShape 688"/>
            <p:cNvSpPr/>
            <p:nvPr/>
          </p:nvSpPr>
          <p:spPr>
            <a:xfrm>
              <a:off x="9827" y="6791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CustomShape 689"/>
            <p:cNvSpPr/>
            <p:nvPr/>
          </p:nvSpPr>
          <p:spPr>
            <a:xfrm>
              <a:off x="9821" y="6796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CustomShape 690"/>
            <p:cNvSpPr/>
            <p:nvPr/>
          </p:nvSpPr>
          <p:spPr>
            <a:xfrm>
              <a:off x="9816" y="6778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CustomShape 691"/>
            <p:cNvSpPr/>
            <p:nvPr/>
          </p:nvSpPr>
          <p:spPr>
            <a:xfrm>
              <a:off x="9825" y="6804"/>
              <a:ext cx="15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CustomShape 692"/>
            <p:cNvSpPr/>
            <p:nvPr/>
          </p:nvSpPr>
          <p:spPr>
            <a:xfrm>
              <a:off x="9825" y="6804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CustomShape 693"/>
            <p:cNvSpPr/>
            <p:nvPr/>
          </p:nvSpPr>
          <p:spPr>
            <a:xfrm>
              <a:off x="9833" y="6817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CustomShape 694"/>
            <p:cNvSpPr/>
            <p:nvPr/>
          </p:nvSpPr>
          <p:spPr>
            <a:xfrm>
              <a:off x="9832" y="6822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CustomShape 695"/>
            <p:cNvSpPr/>
            <p:nvPr/>
          </p:nvSpPr>
          <p:spPr>
            <a:xfrm>
              <a:off x="9827" y="6814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CustomShape 696"/>
            <p:cNvSpPr/>
            <p:nvPr/>
          </p:nvSpPr>
          <p:spPr>
            <a:xfrm>
              <a:off x="9823" y="6804"/>
              <a:ext cx="5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CustomShape 697"/>
            <p:cNvSpPr/>
            <p:nvPr/>
          </p:nvSpPr>
          <p:spPr>
            <a:xfrm>
              <a:off x="9832" y="6833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CustomShape 698"/>
            <p:cNvSpPr/>
            <p:nvPr/>
          </p:nvSpPr>
          <p:spPr>
            <a:xfrm>
              <a:off x="9832" y="6830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CustomShape 699"/>
            <p:cNvSpPr/>
            <p:nvPr/>
          </p:nvSpPr>
          <p:spPr>
            <a:xfrm>
              <a:off x="9839" y="6840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CustomShape 700"/>
            <p:cNvSpPr/>
            <p:nvPr/>
          </p:nvSpPr>
          <p:spPr>
            <a:xfrm>
              <a:off x="9836" y="6843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CustomShape 701"/>
            <p:cNvSpPr/>
            <p:nvPr/>
          </p:nvSpPr>
          <p:spPr>
            <a:xfrm>
              <a:off x="9832" y="6830"/>
              <a:ext cx="5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CustomShape 702"/>
            <p:cNvSpPr/>
            <p:nvPr/>
          </p:nvSpPr>
          <p:spPr>
            <a:xfrm>
              <a:off x="9837" y="6851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CustomShape 703"/>
            <p:cNvSpPr/>
            <p:nvPr/>
          </p:nvSpPr>
          <p:spPr>
            <a:xfrm>
              <a:off x="9837" y="6851"/>
              <a:ext cx="10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CustomShape 704"/>
            <p:cNvSpPr/>
            <p:nvPr/>
          </p:nvSpPr>
          <p:spPr>
            <a:xfrm>
              <a:off x="9845" y="6866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CustomShape 705"/>
            <p:cNvSpPr/>
            <p:nvPr/>
          </p:nvSpPr>
          <p:spPr>
            <a:xfrm>
              <a:off x="9841" y="6866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CustomShape 706"/>
            <p:cNvSpPr/>
            <p:nvPr/>
          </p:nvSpPr>
          <p:spPr>
            <a:xfrm>
              <a:off x="9836" y="6851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CustomShape 707"/>
            <p:cNvSpPr/>
            <p:nvPr/>
          </p:nvSpPr>
          <p:spPr>
            <a:xfrm>
              <a:off x="9842" y="6876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CustomShape 708"/>
            <p:cNvSpPr/>
            <p:nvPr/>
          </p:nvSpPr>
          <p:spPr>
            <a:xfrm>
              <a:off x="9841" y="6876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CustomShape 709"/>
            <p:cNvSpPr/>
            <p:nvPr/>
          </p:nvSpPr>
          <p:spPr>
            <a:xfrm>
              <a:off x="9844" y="6889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CustomShape 710"/>
            <p:cNvSpPr/>
            <p:nvPr/>
          </p:nvSpPr>
          <p:spPr>
            <a:xfrm>
              <a:off x="9841" y="6876"/>
              <a:ext cx="5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CustomShape 711"/>
            <p:cNvSpPr/>
            <p:nvPr/>
          </p:nvSpPr>
          <p:spPr>
            <a:xfrm>
              <a:off x="9845" y="6900"/>
              <a:ext cx="11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CustomShape 712"/>
            <p:cNvSpPr/>
            <p:nvPr/>
          </p:nvSpPr>
          <p:spPr>
            <a:xfrm>
              <a:off x="9845" y="6900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CustomShape 713"/>
            <p:cNvSpPr/>
            <p:nvPr/>
          </p:nvSpPr>
          <p:spPr>
            <a:xfrm>
              <a:off x="9845" y="6913"/>
              <a:ext cx="11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CustomShape 714"/>
            <p:cNvSpPr/>
            <p:nvPr/>
          </p:nvSpPr>
          <p:spPr>
            <a:xfrm>
              <a:off x="9844" y="6900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CustomShape 715"/>
            <p:cNvSpPr/>
            <p:nvPr/>
          </p:nvSpPr>
          <p:spPr>
            <a:xfrm>
              <a:off x="9544" y="679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CustomShape 716"/>
            <p:cNvSpPr/>
            <p:nvPr/>
          </p:nvSpPr>
          <p:spPr>
            <a:xfrm>
              <a:off x="9532" y="6768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CustomShape 717"/>
            <p:cNvSpPr/>
            <p:nvPr/>
          </p:nvSpPr>
          <p:spPr>
            <a:xfrm>
              <a:off x="9532" y="6766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CustomShape 718"/>
            <p:cNvSpPr/>
            <p:nvPr/>
          </p:nvSpPr>
          <p:spPr>
            <a:xfrm>
              <a:off x="10039" y="714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CustomShape 719"/>
            <p:cNvSpPr/>
            <p:nvPr/>
          </p:nvSpPr>
          <p:spPr>
            <a:xfrm>
              <a:off x="10039" y="7138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CustomShape 720"/>
            <p:cNvSpPr/>
            <p:nvPr/>
          </p:nvSpPr>
          <p:spPr>
            <a:xfrm>
              <a:off x="10032" y="7120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CustomShape 721"/>
            <p:cNvSpPr/>
            <p:nvPr/>
          </p:nvSpPr>
          <p:spPr>
            <a:xfrm>
              <a:off x="9832" y="6920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CustomShape 722"/>
            <p:cNvSpPr/>
            <p:nvPr/>
          </p:nvSpPr>
          <p:spPr>
            <a:xfrm>
              <a:off x="9530" y="6801"/>
              <a:ext cx="306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CustomShape 723"/>
            <p:cNvSpPr/>
            <p:nvPr/>
          </p:nvSpPr>
          <p:spPr>
            <a:xfrm>
              <a:off x="9759" y="6918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CustomShape 724"/>
            <p:cNvSpPr/>
            <p:nvPr/>
          </p:nvSpPr>
          <p:spPr>
            <a:xfrm>
              <a:off x="9718" y="6889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CustomShape 725"/>
            <p:cNvSpPr/>
            <p:nvPr/>
          </p:nvSpPr>
          <p:spPr>
            <a:xfrm>
              <a:off x="9743" y="6905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CustomShape 726"/>
            <p:cNvSpPr/>
            <p:nvPr/>
          </p:nvSpPr>
          <p:spPr>
            <a:xfrm>
              <a:off x="9778" y="6931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CustomShape 727"/>
            <p:cNvSpPr/>
            <p:nvPr/>
          </p:nvSpPr>
          <p:spPr>
            <a:xfrm>
              <a:off x="9794" y="6943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CustomShape 728"/>
            <p:cNvSpPr/>
            <p:nvPr/>
          </p:nvSpPr>
          <p:spPr>
            <a:xfrm>
              <a:off x="9808" y="6953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CustomShape 729"/>
            <p:cNvSpPr/>
            <p:nvPr/>
          </p:nvSpPr>
          <p:spPr>
            <a:xfrm>
              <a:off x="9821" y="6964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CustomShape 730"/>
            <p:cNvSpPr/>
            <p:nvPr/>
          </p:nvSpPr>
          <p:spPr>
            <a:xfrm>
              <a:off x="9078" y="5933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CustomShape 731"/>
            <p:cNvSpPr/>
            <p:nvPr/>
          </p:nvSpPr>
          <p:spPr>
            <a:xfrm>
              <a:off x="9078" y="5987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CustomShape 732"/>
            <p:cNvSpPr/>
            <p:nvPr/>
          </p:nvSpPr>
          <p:spPr>
            <a:xfrm>
              <a:off x="9360" y="6239"/>
              <a:ext cx="30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CustomShape 733"/>
            <p:cNvSpPr/>
            <p:nvPr/>
          </p:nvSpPr>
          <p:spPr>
            <a:xfrm>
              <a:off x="9338" y="6241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CustomShape 734"/>
            <p:cNvSpPr/>
            <p:nvPr/>
          </p:nvSpPr>
          <p:spPr>
            <a:xfrm>
              <a:off x="9319" y="6239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CustomShape 735"/>
            <p:cNvSpPr/>
            <p:nvPr/>
          </p:nvSpPr>
          <p:spPr>
            <a:xfrm>
              <a:off x="9290" y="6241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CustomShape 736"/>
            <p:cNvSpPr/>
            <p:nvPr/>
          </p:nvSpPr>
          <p:spPr>
            <a:xfrm>
              <a:off x="9268" y="6239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CustomShape 737"/>
            <p:cNvSpPr/>
            <p:nvPr/>
          </p:nvSpPr>
          <p:spPr>
            <a:xfrm>
              <a:off x="9236" y="6241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CustomShape 738"/>
            <p:cNvSpPr/>
            <p:nvPr/>
          </p:nvSpPr>
          <p:spPr>
            <a:xfrm>
              <a:off x="9214" y="6236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CustomShape 739"/>
            <p:cNvSpPr/>
            <p:nvPr/>
          </p:nvSpPr>
          <p:spPr>
            <a:xfrm>
              <a:off x="9183" y="6241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CustomShape 740"/>
            <p:cNvSpPr/>
            <p:nvPr/>
          </p:nvSpPr>
          <p:spPr>
            <a:xfrm>
              <a:off x="9155" y="6239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CustomShape 741"/>
            <p:cNvSpPr/>
            <p:nvPr/>
          </p:nvSpPr>
          <p:spPr>
            <a:xfrm>
              <a:off x="9117" y="6241"/>
              <a:ext cx="42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CustomShape 742"/>
            <p:cNvSpPr/>
            <p:nvPr/>
          </p:nvSpPr>
          <p:spPr>
            <a:xfrm>
              <a:off x="9117" y="6226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CustomShape 743"/>
            <p:cNvSpPr/>
            <p:nvPr/>
          </p:nvSpPr>
          <p:spPr>
            <a:xfrm>
              <a:off x="9088" y="6071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CustomShape 744"/>
            <p:cNvSpPr/>
            <p:nvPr/>
          </p:nvSpPr>
          <p:spPr>
            <a:xfrm>
              <a:off x="9076" y="6033"/>
              <a:ext cx="16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6" name="CustomShape 745"/>
            <p:cNvSpPr/>
            <p:nvPr/>
          </p:nvSpPr>
          <p:spPr>
            <a:xfrm>
              <a:off x="9076" y="5985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7" name="CustomShape 746"/>
            <p:cNvSpPr/>
            <p:nvPr/>
          </p:nvSpPr>
          <p:spPr>
            <a:xfrm>
              <a:off x="9094" y="5987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8" name="CustomShape 747"/>
            <p:cNvSpPr/>
            <p:nvPr/>
          </p:nvSpPr>
          <p:spPr>
            <a:xfrm>
              <a:off x="9236" y="6033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9" name="CustomShape 748"/>
            <p:cNvSpPr/>
            <p:nvPr/>
          </p:nvSpPr>
          <p:spPr>
            <a:xfrm>
              <a:off x="9264" y="6057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0" name="CustomShape 749"/>
            <p:cNvSpPr/>
            <p:nvPr/>
          </p:nvSpPr>
          <p:spPr>
            <a:xfrm>
              <a:off x="9268" y="6064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1" name="CustomShape 750"/>
            <p:cNvSpPr/>
            <p:nvPr/>
          </p:nvSpPr>
          <p:spPr>
            <a:xfrm>
              <a:off x="9288" y="6094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2" name="CustomShape 751"/>
            <p:cNvSpPr/>
            <p:nvPr/>
          </p:nvSpPr>
          <p:spPr>
            <a:xfrm>
              <a:off x="9395" y="6182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752"/>
            <p:cNvSpPr/>
            <p:nvPr/>
          </p:nvSpPr>
          <p:spPr>
            <a:xfrm>
              <a:off x="9388" y="6187"/>
              <a:ext cx="11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4" name="CustomShape 753"/>
            <p:cNvSpPr/>
            <p:nvPr/>
          </p:nvSpPr>
          <p:spPr>
            <a:xfrm>
              <a:off x="9388" y="6252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5" name="CustomShape 754"/>
            <p:cNvSpPr/>
            <p:nvPr/>
          </p:nvSpPr>
          <p:spPr>
            <a:xfrm>
              <a:off x="9259" y="6028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6" name="CustomShape 755"/>
            <p:cNvSpPr/>
            <p:nvPr/>
          </p:nvSpPr>
          <p:spPr>
            <a:xfrm>
              <a:off x="9268" y="6028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7" name="CustomShape 756"/>
            <p:cNvSpPr/>
            <p:nvPr/>
          </p:nvSpPr>
          <p:spPr>
            <a:xfrm>
              <a:off x="9274" y="6043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8" name="CustomShape 757"/>
            <p:cNvSpPr/>
            <p:nvPr/>
          </p:nvSpPr>
          <p:spPr>
            <a:xfrm>
              <a:off x="9262" y="6043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9" name="CustomShape 758"/>
            <p:cNvSpPr/>
            <p:nvPr/>
          </p:nvSpPr>
          <p:spPr>
            <a:xfrm>
              <a:off x="9259" y="6038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0" name="CustomShape 759"/>
            <p:cNvSpPr/>
            <p:nvPr/>
          </p:nvSpPr>
          <p:spPr>
            <a:xfrm>
              <a:off x="9259" y="6028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1" name="CustomShape 760"/>
            <p:cNvSpPr/>
            <p:nvPr/>
          </p:nvSpPr>
          <p:spPr>
            <a:xfrm>
              <a:off x="9264" y="6057"/>
              <a:ext cx="138" cy="126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2" name="CustomShape 761"/>
            <p:cNvSpPr/>
            <p:nvPr/>
          </p:nvSpPr>
          <p:spPr>
            <a:xfrm>
              <a:off x="9264" y="6057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3" name="CustomShape 762"/>
            <p:cNvSpPr/>
            <p:nvPr/>
          </p:nvSpPr>
          <p:spPr>
            <a:xfrm>
              <a:off x="9464" y="6257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4" name="CustomShape 763"/>
            <p:cNvSpPr/>
            <p:nvPr/>
          </p:nvSpPr>
          <p:spPr>
            <a:xfrm>
              <a:off x="9468" y="6264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5" name="CustomShape 764"/>
            <p:cNvSpPr/>
            <p:nvPr/>
          </p:nvSpPr>
          <p:spPr>
            <a:xfrm>
              <a:off x="9290" y="6094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6" name="CustomShape 765"/>
            <p:cNvSpPr/>
            <p:nvPr/>
          </p:nvSpPr>
          <p:spPr>
            <a:xfrm>
              <a:off x="9399" y="618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7" name="CustomShape 766"/>
            <p:cNvSpPr/>
            <p:nvPr/>
          </p:nvSpPr>
          <p:spPr>
            <a:xfrm>
              <a:off x="9399" y="6174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8" name="CustomShape 767"/>
            <p:cNvSpPr/>
            <p:nvPr/>
          </p:nvSpPr>
          <p:spPr>
            <a:xfrm>
              <a:off x="9392" y="6156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9" name="CustomShape 768"/>
            <p:cNvSpPr/>
            <p:nvPr/>
          </p:nvSpPr>
          <p:spPr>
            <a:xfrm>
              <a:off x="9381" y="6146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0" name="CustomShape 769"/>
            <p:cNvSpPr/>
            <p:nvPr/>
          </p:nvSpPr>
          <p:spPr>
            <a:xfrm>
              <a:off x="9381" y="6105"/>
              <a:ext cx="6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1" name="CustomShape 770"/>
            <p:cNvSpPr/>
            <p:nvPr/>
          </p:nvSpPr>
          <p:spPr>
            <a:xfrm>
              <a:off x="9371" y="6094"/>
              <a:ext cx="15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2" name="CustomShape 771"/>
            <p:cNvSpPr/>
            <p:nvPr/>
          </p:nvSpPr>
          <p:spPr>
            <a:xfrm>
              <a:off x="9371" y="6082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3" name="CustomShape 772"/>
            <p:cNvSpPr/>
            <p:nvPr/>
          </p:nvSpPr>
          <p:spPr>
            <a:xfrm>
              <a:off x="9340" y="6066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4" name="CustomShape 773"/>
            <p:cNvSpPr/>
            <p:nvPr/>
          </p:nvSpPr>
          <p:spPr>
            <a:xfrm>
              <a:off x="9338" y="6069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774"/>
            <p:cNvSpPr/>
            <p:nvPr/>
          </p:nvSpPr>
          <p:spPr>
            <a:xfrm>
              <a:off x="9338" y="6076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6" name="CustomShape 775"/>
            <p:cNvSpPr/>
            <p:nvPr/>
          </p:nvSpPr>
          <p:spPr>
            <a:xfrm>
              <a:off x="9309" y="6076"/>
              <a:ext cx="31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7" name="CustomShape 776"/>
            <p:cNvSpPr/>
            <p:nvPr/>
          </p:nvSpPr>
          <p:spPr>
            <a:xfrm>
              <a:off x="9307" y="6062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8" name="CustomShape 777"/>
            <p:cNvSpPr/>
            <p:nvPr/>
          </p:nvSpPr>
          <p:spPr>
            <a:xfrm>
              <a:off x="9340" y="6074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9" name="CustomShape 778"/>
            <p:cNvSpPr/>
            <p:nvPr/>
          </p:nvSpPr>
          <p:spPr>
            <a:xfrm>
              <a:off x="9338" y="6074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0" name="CustomShape 779"/>
            <p:cNvSpPr/>
            <p:nvPr/>
          </p:nvSpPr>
          <p:spPr>
            <a:xfrm>
              <a:off x="9338" y="6074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1" name="CustomShape 780"/>
            <p:cNvSpPr/>
            <p:nvPr/>
          </p:nvSpPr>
          <p:spPr>
            <a:xfrm>
              <a:off x="9371" y="6094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2" name="CustomShape 781"/>
            <p:cNvSpPr/>
            <p:nvPr/>
          </p:nvSpPr>
          <p:spPr>
            <a:xfrm>
              <a:off x="9372" y="6102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3" name="CustomShape 782"/>
            <p:cNvSpPr/>
            <p:nvPr/>
          </p:nvSpPr>
          <p:spPr>
            <a:xfrm>
              <a:off x="9383" y="6113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4" name="CustomShape 783"/>
            <p:cNvSpPr/>
            <p:nvPr/>
          </p:nvSpPr>
          <p:spPr>
            <a:xfrm>
              <a:off x="9371" y="6123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5" name="CustomShape 784"/>
            <p:cNvSpPr/>
            <p:nvPr/>
          </p:nvSpPr>
          <p:spPr>
            <a:xfrm>
              <a:off x="9371" y="6113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6" name="CustomShape 785"/>
            <p:cNvSpPr/>
            <p:nvPr/>
          </p:nvSpPr>
          <p:spPr>
            <a:xfrm>
              <a:off x="9366" y="6108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7" name="CustomShape 786"/>
            <p:cNvSpPr/>
            <p:nvPr/>
          </p:nvSpPr>
          <p:spPr>
            <a:xfrm>
              <a:off x="9366" y="6097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8" name="CustomShape 787"/>
            <p:cNvSpPr/>
            <p:nvPr/>
          </p:nvSpPr>
          <p:spPr>
            <a:xfrm>
              <a:off x="9338" y="6082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9" name="CustomShape 788"/>
            <p:cNvSpPr/>
            <p:nvPr/>
          </p:nvSpPr>
          <p:spPr>
            <a:xfrm>
              <a:off x="9367" y="610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0" name="CustomShape 789"/>
            <p:cNvSpPr/>
            <p:nvPr/>
          </p:nvSpPr>
          <p:spPr>
            <a:xfrm>
              <a:off x="9366" y="6110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CustomShape 790"/>
            <p:cNvSpPr/>
            <p:nvPr/>
          </p:nvSpPr>
          <p:spPr>
            <a:xfrm>
              <a:off x="9359" y="6115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CustomShape 791"/>
            <p:cNvSpPr/>
            <p:nvPr/>
          </p:nvSpPr>
          <p:spPr>
            <a:xfrm>
              <a:off x="9357" y="611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CustomShape 792"/>
            <p:cNvSpPr/>
            <p:nvPr/>
          </p:nvSpPr>
          <p:spPr>
            <a:xfrm>
              <a:off x="9360" y="611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CustomShape 793"/>
            <p:cNvSpPr/>
            <p:nvPr/>
          </p:nvSpPr>
          <p:spPr>
            <a:xfrm>
              <a:off x="9343" y="6108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CustomShape 794"/>
            <p:cNvSpPr/>
            <p:nvPr/>
          </p:nvSpPr>
          <p:spPr>
            <a:xfrm>
              <a:off x="9343" y="611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CustomShape 795"/>
            <p:cNvSpPr/>
            <p:nvPr/>
          </p:nvSpPr>
          <p:spPr>
            <a:xfrm>
              <a:off x="9357" y="611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CustomShape 796"/>
            <p:cNvSpPr/>
            <p:nvPr/>
          </p:nvSpPr>
          <p:spPr>
            <a:xfrm>
              <a:off x="9357" y="6118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CustomShape 797"/>
            <p:cNvSpPr/>
            <p:nvPr/>
          </p:nvSpPr>
          <p:spPr>
            <a:xfrm>
              <a:off x="9381" y="614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CustomShape 798"/>
            <p:cNvSpPr/>
            <p:nvPr/>
          </p:nvSpPr>
          <p:spPr>
            <a:xfrm>
              <a:off x="9371" y="6123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CustomShape 799"/>
            <p:cNvSpPr/>
            <p:nvPr/>
          </p:nvSpPr>
          <p:spPr>
            <a:xfrm>
              <a:off x="9371" y="6123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CustomShape 800"/>
            <p:cNvSpPr/>
            <p:nvPr/>
          </p:nvSpPr>
          <p:spPr>
            <a:xfrm>
              <a:off x="9371" y="613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CustomShape 801"/>
            <p:cNvSpPr/>
            <p:nvPr/>
          </p:nvSpPr>
          <p:spPr>
            <a:xfrm>
              <a:off x="9277" y="606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CustomShape 802"/>
            <p:cNvSpPr/>
            <p:nvPr/>
          </p:nvSpPr>
          <p:spPr>
            <a:xfrm>
              <a:off x="9278" y="6066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CustomShape 803"/>
            <p:cNvSpPr/>
            <p:nvPr/>
          </p:nvSpPr>
          <p:spPr>
            <a:xfrm>
              <a:off x="9285" y="6069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CustomShape 804"/>
            <p:cNvSpPr/>
            <p:nvPr/>
          </p:nvSpPr>
          <p:spPr>
            <a:xfrm>
              <a:off x="9278" y="6074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CustomShape 805"/>
            <p:cNvSpPr/>
            <p:nvPr/>
          </p:nvSpPr>
          <p:spPr>
            <a:xfrm>
              <a:off x="9277" y="607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CustomShape 806"/>
            <p:cNvSpPr/>
            <p:nvPr/>
          </p:nvSpPr>
          <p:spPr>
            <a:xfrm>
              <a:off x="9290" y="6069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CustomShape 807"/>
            <p:cNvSpPr/>
            <p:nvPr/>
          </p:nvSpPr>
          <p:spPr>
            <a:xfrm>
              <a:off x="9292" y="6074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CustomShape 808"/>
            <p:cNvSpPr/>
            <p:nvPr/>
          </p:nvSpPr>
          <p:spPr>
            <a:xfrm>
              <a:off x="9297" y="6066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CustomShape 809"/>
            <p:cNvSpPr/>
            <p:nvPr/>
          </p:nvSpPr>
          <p:spPr>
            <a:xfrm>
              <a:off x="9290" y="6066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CustomShape 810"/>
            <p:cNvSpPr/>
            <p:nvPr/>
          </p:nvSpPr>
          <p:spPr>
            <a:xfrm>
              <a:off x="9309" y="5935"/>
              <a:ext cx="58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CustomShape 811"/>
            <p:cNvSpPr/>
            <p:nvPr/>
          </p:nvSpPr>
          <p:spPr>
            <a:xfrm>
              <a:off x="9318" y="6071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CustomShape 812"/>
            <p:cNvSpPr/>
            <p:nvPr/>
          </p:nvSpPr>
          <p:spPr>
            <a:xfrm>
              <a:off x="9318" y="5961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CustomShape 813"/>
            <p:cNvSpPr/>
            <p:nvPr/>
          </p:nvSpPr>
          <p:spPr>
            <a:xfrm>
              <a:off x="9312" y="5958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CustomShape 814"/>
            <p:cNvSpPr/>
            <p:nvPr/>
          </p:nvSpPr>
          <p:spPr>
            <a:xfrm>
              <a:off x="9309" y="5956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CustomShape 815"/>
            <p:cNvSpPr/>
            <p:nvPr/>
          </p:nvSpPr>
          <p:spPr>
            <a:xfrm>
              <a:off x="9318" y="5953"/>
              <a:ext cx="19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CustomShape 816"/>
            <p:cNvSpPr/>
            <p:nvPr/>
          </p:nvSpPr>
          <p:spPr>
            <a:xfrm>
              <a:off x="9334" y="5941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CustomShape 817"/>
            <p:cNvSpPr/>
            <p:nvPr/>
          </p:nvSpPr>
          <p:spPr>
            <a:xfrm>
              <a:off x="9340" y="5935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CustomShape 818"/>
            <p:cNvSpPr/>
            <p:nvPr/>
          </p:nvSpPr>
          <p:spPr>
            <a:xfrm>
              <a:off x="9345" y="5941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CustomShape 819"/>
            <p:cNvSpPr/>
            <p:nvPr/>
          </p:nvSpPr>
          <p:spPr>
            <a:xfrm>
              <a:off x="9345" y="5953"/>
              <a:ext cx="22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CustomShape 820"/>
            <p:cNvSpPr/>
            <p:nvPr/>
          </p:nvSpPr>
          <p:spPr>
            <a:xfrm>
              <a:off x="9363" y="5958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CustomShape 821"/>
            <p:cNvSpPr/>
            <p:nvPr/>
          </p:nvSpPr>
          <p:spPr>
            <a:xfrm>
              <a:off x="9345" y="5964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CustomShape 822"/>
            <p:cNvSpPr/>
            <p:nvPr/>
          </p:nvSpPr>
          <p:spPr>
            <a:xfrm>
              <a:off x="9328" y="5964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CustomShape 823"/>
            <p:cNvSpPr/>
            <p:nvPr/>
          </p:nvSpPr>
          <p:spPr>
            <a:xfrm>
              <a:off x="9328" y="607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CustomShape 824"/>
            <p:cNvSpPr/>
            <p:nvPr/>
          </p:nvSpPr>
          <p:spPr>
            <a:xfrm>
              <a:off x="9254" y="604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CustomShape 825"/>
            <p:cNvSpPr/>
            <p:nvPr/>
          </p:nvSpPr>
          <p:spPr>
            <a:xfrm>
              <a:off x="9254" y="5961"/>
              <a:ext cx="73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CustomShape 826"/>
            <p:cNvSpPr/>
            <p:nvPr/>
          </p:nvSpPr>
          <p:spPr>
            <a:xfrm>
              <a:off x="9326" y="596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CustomShape 827"/>
            <p:cNvSpPr/>
            <p:nvPr/>
          </p:nvSpPr>
          <p:spPr>
            <a:xfrm>
              <a:off x="9354" y="5964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CustomShape 828"/>
            <p:cNvSpPr/>
            <p:nvPr/>
          </p:nvSpPr>
          <p:spPr>
            <a:xfrm>
              <a:off x="9354" y="5966"/>
              <a:ext cx="55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CustomShape 829"/>
            <p:cNvSpPr/>
            <p:nvPr/>
          </p:nvSpPr>
          <p:spPr>
            <a:xfrm>
              <a:off x="9407" y="6161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CustomShape 830"/>
            <p:cNvSpPr/>
            <p:nvPr/>
          </p:nvSpPr>
          <p:spPr>
            <a:xfrm>
              <a:off x="9309" y="5971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CustomShape 831"/>
            <p:cNvSpPr/>
            <p:nvPr/>
          </p:nvSpPr>
          <p:spPr>
            <a:xfrm>
              <a:off x="9316" y="5971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CustomShape 832"/>
            <p:cNvSpPr/>
            <p:nvPr/>
          </p:nvSpPr>
          <p:spPr>
            <a:xfrm>
              <a:off x="9307" y="597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CustomShape 833"/>
            <p:cNvSpPr/>
            <p:nvPr/>
          </p:nvSpPr>
          <p:spPr>
            <a:xfrm>
              <a:off x="9309" y="5971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CustomShape 834"/>
            <p:cNvSpPr/>
            <p:nvPr/>
          </p:nvSpPr>
          <p:spPr>
            <a:xfrm>
              <a:off x="9299" y="5985"/>
              <a:ext cx="15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CustomShape 835"/>
            <p:cNvSpPr/>
            <p:nvPr/>
          </p:nvSpPr>
          <p:spPr>
            <a:xfrm>
              <a:off x="9303" y="5982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CustomShape 836"/>
            <p:cNvSpPr/>
            <p:nvPr/>
          </p:nvSpPr>
          <p:spPr>
            <a:xfrm>
              <a:off x="9297" y="5990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CustomShape 837"/>
            <p:cNvSpPr/>
            <p:nvPr/>
          </p:nvSpPr>
          <p:spPr>
            <a:xfrm>
              <a:off x="9299" y="5982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CustomShape 838"/>
            <p:cNvSpPr/>
            <p:nvPr/>
          </p:nvSpPr>
          <p:spPr>
            <a:xfrm>
              <a:off x="9285" y="5995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CustomShape 839"/>
            <p:cNvSpPr/>
            <p:nvPr/>
          </p:nvSpPr>
          <p:spPr>
            <a:xfrm>
              <a:off x="9292" y="5995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CustomShape 840"/>
            <p:cNvSpPr/>
            <p:nvPr/>
          </p:nvSpPr>
          <p:spPr>
            <a:xfrm>
              <a:off x="9292" y="6013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CustomShape 841"/>
            <p:cNvSpPr/>
            <p:nvPr/>
          </p:nvSpPr>
          <p:spPr>
            <a:xfrm>
              <a:off x="9283" y="60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CustomShape 842"/>
            <p:cNvSpPr/>
            <p:nvPr/>
          </p:nvSpPr>
          <p:spPr>
            <a:xfrm>
              <a:off x="9285" y="5995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CustomShape 843"/>
            <p:cNvSpPr/>
            <p:nvPr/>
          </p:nvSpPr>
          <p:spPr>
            <a:xfrm>
              <a:off x="9271" y="601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CustomShape 844"/>
            <p:cNvSpPr/>
            <p:nvPr/>
          </p:nvSpPr>
          <p:spPr>
            <a:xfrm>
              <a:off x="9279" y="6013"/>
              <a:ext cx="15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CustomShape 845"/>
            <p:cNvSpPr/>
            <p:nvPr/>
          </p:nvSpPr>
          <p:spPr>
            <a:xfrm>
              <a:off x="9269" y="6025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CustomShape 846"/>
            <p:cNvSpPr/>
            <p:nvPr/>
          </p:nvSpPr>
          <p:spPr>
            <a:xfrm>
              <a:off x="9271" y="6010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CustomShape 847"/>
            <p:cNvSpPr/>
            <p:nvPr/>
          </p:nvSpPr>
          <p:spPr>
            <a:xfrm>
              <a:off x="9360" y="5974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CustomShape 848"/>
            <p:cNvSpPr/>
            <p:nvPr/>
          </p:nvSpPr>
          <p:spPr>
            <a:xfrm>
              <a:off x="9360" y="5974"/>
              <a:ext cx="20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CustomShape 849"/>
            <p:cNvSpPr/>
            <p:nvPr/>
          </p:nvSpPr>
          <p:spPr>
            <a:xfrm>
              <a:off x="9366" y="5987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CustomShape 850"/>
            <p:cNvSpPr/>
            <p:nvPr/>
          </p:nvSpPr>
          <p:spPr>
            <a:xfrm>
              <a:off x="9359" y="5974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CustomShape 851"/>
            <p:cNvSpPr/>
            <p:nvPr/>
          </p:nvSpPr>
          <p:spPr>
            <a:xfrm>
              <a:off x="9369" y="5995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CustomShape 852"/>
            <p:cNvSpPr/>
            <p:nvPr/>
          </p:nvSpPr>
          <p:spPr>
            <a:xfrm>
              <a:off x="9369" y="5995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CustomShape 853"/>
            <p:cNvSpPr/>
            <p:nvPr/>
          </p:nvSpPr>
          <p:spPr>
            <a:xfrm>
              <a:off x="9376" y="6010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CustomShape 854"/>
            <p:cNvSpPr/>
            <p:nvPr/>
          </p:nvSpPr>
          <p:spPr>
            <a:xfrm>
              <a:off x="9367" y="5995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CustomShape 855"/>
            <p:cNvSpPr/>
            <p:nvPr/>
          </p:nvSpPr>
          <p:spPr>
            <a:xfrm>
              <a:off x="9376" y="6015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CustomShape 856"/>
            <p:cNvSpPr/>
            <p:nvPr/>
          </p:nvSpPr>
          <p:spPr>
            <a:xfrm>
              <a:off x="9376" y="6015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CustomShape 857"/>
            <p:cNvSpPr/>
            <p:nvPr/>
          </p:nvSpPr>
          <p:spPr>
            <a:xfrm>
              <a:off x="9387" y="6028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CustomShape 858"/>
            <p:cNvSpPr/>
            <p:nvPr/>
          </p:nvSpPr>
          <p:spPr>
            <a:xfrm>
              <a:off x="9381" y="6033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CustomShape 859"/>
            <p:cNvSpPr/>
            <p:nvPr/>
          </p:nvSpPr>
          <p:spPr>
            <a:xfrm>
              <a:off x="9376" y="6015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CustomShape 860"/>
            <p:cNvSpPr/>
            <p:nvPr/>
          </p:nvSpPr>
          <p:spPr>
            <a:xfrm>
              <a:off x="9384" y="6041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CustomShape 861"/>
            <p:cNvSpPr/>
            <p:nvPr/>
          </p:nvSpPr>
          <p:spPr>
            <a:xfrm>
              <a:off x="9384" y="6041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CustomShape 862"/>
            <p:cNvSpPr/>
            <p:nvPr/>
          </p:nvSpPr>
          <p:spPr>
            <a:xfrm>
              <a:off x="9393" y="6054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CustomShape 863"/>
            <p:cNvSpPr/>
            <p:nvPr/>
          </p:nvSpPr>
          <p:spPr>
            <a:xfrm>
              <a:off x="9392" y="6059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CustomShape 864"/>
            <p:cNvSpPr/>
            <p:nvPr/>
          </p:nvSpPr>
          <p:spPr>
            <a:xfrm>
              <a:off x="9387" y="6051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CustomShape 865"/>
            <p:cNvSpPr/>
            <p:nvPr/>
          </p:nvSpPr>
          <p:spPr>
            <a:xfrm>
              <a:off x="9383" y="6041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CustomShape 866"/>
            <p:cNvSpPr/>
            <p:nvPr/>
          </p:nvSpPr>
          <p:spPr>
            <a:xfrm>
              <a:off x="9392" y="6069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CustomShape 867"/>
            <p:cNvSpPr/>
            <p:nvPr/>
          </p:nvSpPr>
          <p:spPr>
            <a:xfrm>
              <a:off x="9392" y="6066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CustomShape 868"/>
            <p:cNvSpPr/>
            <p:nvPr/>
          </p:nvSpPr>
          <p:spPr>
            <a:xfrm>
              <a:off x="9399" y="6076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CustomShape 869"/>
            <p:cNvSpPr/>
            <p:nvPr/>
          </p:nvSpPr>
          <p:spPr>
            <a:xfrm>
              <a:off x="9395" y="6079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CustomShape 870"/>
            <p:cNvSpPr/>
            <p:nvPr/>
          </p:nvSpPr>
          <p:spPr>
            <a:xfrm>
              <a:off x="9392" y="6066"/>
              <a:ext cx="5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CustomShape 871"/>
            <p:cNvSpPr/>
            <p:nvPr/>
          </p:nvSpPr>
          <p:spPr>
            <a:xfrm>
              <a:off x="9397" y="6087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CustomShape 872"/>
            <p:cNvSpPr/>
            <p:nvPr/>
          </p:nvSpPr>
          <p:spPr>
            <a:xfrm>
              <a:off x="9397" y="6087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CustomShape 873"/>
            <p:cNvSpPr/>
            <p:nvPr/>
          </p:nvSpPr>
          <p:spPr>
            <a:xfrm>
              <a:off x="9405" y="6102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CustomShape 874"/>
            <p:cNvSpPr/>
            <p:nvPr/>
          </p:nvSpPr>
          <p:spPr>
            <a:xfrm>
              <a:off x="9400" y="6102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CustomShape 875"/>
            <p:cNvSpPr/>
            <p:nvPr/>
          </p:nvSpPr>
          <p:spPr>
            <a:xfrm>
              <a:off x="9395" y="6087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CustomShape 876"/>
            <p:cNvSpPr/>
            <p:nvPr/>
          </p:nvSpPr>
          <p:spPr>
            <a:xfrm>
              <a:off x="9401" y="6113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CustomShape 877"/>
            <p:cNvSpPr/>
            <p:nvPr/>
          </p:nvSpPr>
          <p:spPr>
            <a:xfrm>
              <a:off x="9400" y="6113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CustomShape 878"/>
            <p:cNvSpPr/>
            <p:nvPr/>
          </p:nvSpPr>
          <p:spPr>
            <a:xfrm>
              <a:off x="9404" y="6126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CustomShape 879"/>
            <p:cNvSpPr/>
            <p:nvPr/>
          </p:nvSpPr>
          <p:spPr>
            <a:xfrm>
              <a:off x="9400" y="6113"/>
              <a:ext cx="6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CustomShape 880"/>
            <p:cNvSpPr/>
            <p:nvPr/>
          </p:nvSpPr>
          <p:spPr>
            <a:xfrm>
              <a:off x="9405" y="6136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CustomShape 881"/>
            <p:cNvSpPr/>
            <p:nvPr/>
          </p:nvSpPr>
          <p:spPr>
            <a:xfrm>
              <a:off x="9405" y="6136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CustomShape 882"/>
            <p:cNvSpPr/>
            <p:nvPr/>
          </p:nvSpPr>
          <p:spPr>
            <a:xfrm>
              <a:off x="9405" y="6149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CustomShape 883"/>
            <p:cNvSpPr/>
            <p:nvPr/>
          </p:nvSpPr>
          <p:spPr>
            <a:xfrm>
              <a:off x="9404" y="6136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CustomShape 884"/>
            <p:cNvSpPr/>
            <p:nvPr/>
          </p:nvSpPr>
          <p:spPr>
            <a:xfrm>
              <a:off x="9104" y="603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CustomShape 885"/>
            <p:cNvSpPr/>
            <p:nvPr/>
          </p:nvSpPr>
          <p:spPr>
            <a:xfrm>
              <a:off x="9091" y="6005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CustomShape 886"/>
            <p:cNvSpPr/>
            <p:nvPr/>
          </p:nvSpPr>
          <p:spPr>
            <a:xfrm>
              <a:off x="9091" y="6003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CustomShape 887"/>
            <p:cNvSpPr/>
            <p:nvPr/>
          </p:nvSpPr>
          <p:spPr>
            <a:xfrm>
              <a:off x="9599" y="638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CustomShape 888"/>
            <p:cNvSpPr/>
            <p:nvPr/>
          </p:nvSpPr>
          <p:spPr>
            <a:xfrm>
              <a:off x="9599" y="6374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CustomShape 889"/>
            <p:cNvSpPr/>
            <p:nvPr/>
          </p:nvSpPr>
          <p:spPr>
            <a:xfrm>
              <a:off x="9592" y="6356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CustomShape 890"/>
            <p:cNvSpPr/>
            <p:nvPr/>
          </p:nvSpPr>
          <p:spPr>
            <a:xfrm>
              <a:off x="9392" y="6156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CustomShape 891"/>
            <p:cNvSpPr/>
            <p:nvPr/>
          </p:nvSpPr>
          <p:spPr>
            <a:xfrm>
              <a:off x="9090" y="6038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CustomShape 892"/>
            <p:cNvSpPr/>
            <p:nvPr/>
          </p:nvSpPr>
          <p:spPr>
            <a:xfrm>
              <a:off x="9319" y="6154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CustomShape 893"/>
            <p:cNvSpPr/>
            <p:nvPr/>
          </p:nvSpPr>
          <p:spPr>
            <a:xfrm>
              <a:off x="9278" y="6126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CustomShape 894"/>
            <p:cNvSpPr/>
            <p:nvPr/>
          </p:nvSpPr>
          <p:spPr>
            <a:xfrm>
              <a:off x="9302" y="6141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CustomShape 895"/>
            <p:cNvSpPr/>
            <p:nvPr/>
          </p:nvSpPr>
          <p:spPr>
            <a:xfrm>
              <a:off x="9338" y="6167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CustomShape 896"/>
            <p:cNvSpPr/>
            <p:nvPr/>
          </p:nvSpPr>
          <p:spPr>
            <a:xfrm>
              <a:off x="9354" y="6180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CustomShape 897"/>
            <p:cNvSpPr/>
            <p:nvPr/>
          </p:nvSpPr>
          <p:spPr>
            <a:xfrm>
              <a:off x="9367" y="6190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CustomShape 898"/>
            <p:cNvSpPr/>
            <p:nvPr/>
          </p:nvSpPr>
          <p:spPr>
            <a:xfrm>
              <a:off x="9381" y="6201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CustomShape 899"/>
            <p:cNvSpPr/>
            <p:nvPr/>
          </p:nvSpPr>
          <p:spPr>
            <a:xfrm flipH="1">
              <a:off x="11748" y="5983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CustomShape 900"/>
            <p:cNvSpPr/>
            <p:nvPr/>
          </p:nvSpPr>
          <p:spPr>
            <a:xfrm flipH="1">
              <a:off x="11764" y="6037"/>
              <a:ext cx="321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CustomShape 901"/>
            <p:cNvSpPr/>
            <p:nvPr/>
          </p:nvSpPr>
          <p:spPr>
            <a:xfrm flipH="1">
              <a:off x="11768" y="6288"/>
              <a:ext cx="30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CustomShape 902"/>
            <p:cNvSpPr/>
            <p:nvPr/>
          </p:nvSpPr>
          <p:spPr>
            <a:xfrm flipH="1">
              <a:off x="11794" y="6291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CustomShape 903"/>
            <p:cNvSpPr/>
            <p:nvPr/>
          </p:nvSpPr>
          <p:spPr>
            <a:xfrm flipH="1">
              <a:off x="11824" y="6288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CustomShape 904"/>
            <p:cNvSpPr/>
            <p:nvPr/>
          </p:nvSpPr>
          <p:spPr>
            <a:xfrm flipH="1">
              <a:off x="11841" y="6291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CustomShape 905"/>
            <p:cNvSpPr/>
            <p:nvPr/>
          </p:nvSpPr>
          <p:spPr>
            <a:xfrm flipH="1">
              <a:off x="11873" y="6288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CustomShape 906"/>
            <p:cNvSpPr/>
            <p:nvPr/>
          </p:nvSpPr>
          <p:spPr>
            <a:xfrm flipH="1">
              <a:off x="11887" y="6291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CustomShape 907"/>
            <p:cNvSpPr/>
            <p:nvPr/>
          </p:nvSpPr>
          <p:spPr>
            <a:xfrm flipH="1">
              <a:off x="11926" y="6286"/>
              <a:ext cx="22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CustomShape 908"/>
            <p:cNvSpPr/>
            <p:nvPr/>
          </p:nvSpPr>
          <p:spPr>
            <a:xfrm flipH="1">
              <a:off x="11945" y="6291"/>
              <a:ext cx="34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0" name="CustomShape 909"/>
            <p:cNvSpPr/>
            <p:nvPr/>
          </p:nvSpPr>
          <p:spPr>
            <a:xfrm flipH="1">
              <a:off x="11975" y="6288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1" name="CustomShape 910"/>
            <p:cNvSpPr/>
            <p:nvPr/>
          </p:nvSpPr>
          <p:spPr>
            <a:xfrm flipH="1">
              <a:off x="12003" y="6291"/>
              <a:ext cx="41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2" name="CustomShape 911"/>
            <p:cNvSpPr/>
            <p:nvPr/>
          </p:nvSpPr>
          <p:spPr>
            <a:xfrm flipH="1">
              <a:off x="12040" y="6276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3" name="CustomShape 912"/>
            <p:cNvSpPr/>
            <p:nvPr/>
          </p:nvSpPr>
          <p:spPr>
            <a:xfrm flipH="1">
              <a:off x="12037" y="6121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4" name="CustomShape 913"/>
            <p:cNvSpPr/>
            <p:nvPr/>
          </p:nvSpPr>
          <p:spPr>
            <a:xfrm flipH="1">
              <a:off x="12070" y="6083"/>
              <a:ext cx="15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5" name="CustomShape 914"/>
            <p:cNvSpPr/>
            <p:nvPr/>
          </p:nvSpPr>
          <p:spPr>
            <a:xfrm flipH="1">
              <a:off x="12063" y="6034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6" name="CustomShape 915"/>
            <p:cNvSpPr/>
            <p:nvPr/>
          </p:nvSpPr>
          <p:spPr>
            <a:xfrm flipH="1">
              <a:off x="11926" y="6037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7" name="CustomShape 916"/>
            <p:cNvSpPr/>
            <p:nvPr/>
          </p:nvSpPr>
          <p:spPr>
            <a:xfrm flipH="1">
              <a:off x="11896" y="6083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8" name="CustomShape 917"/>
            <p:cNvSpPr/>
            <p:nvPr/>
          </p:nvSpPr>
          <p:spPr>
            <a:xfrm flipH="1">
              <a:off x="11893" y="6106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9" name="CustomShape 918"/>
            <p:cNvSpPr/>
            <p:nvPr/>
          </p:nvSpPr>
          <p:spPr>
            <a:xfrm flipH="1">
              <a:off x="11873" y="6114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0" name="CustomShape 919"/>
            <p:cNvSpPr/>
            <p:nvPr/>
          </p:nvSpPr>
          <p:spPr>
            <a:xfrm flipH="1">
              <a:off x="11759" y="6144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1" name="CustomShape 920"/>
            <p:cNvSpPr/>
            <p:nvPr/>
          </p:nvSpPr>
          <p:spPr>
            <a:xfrm flipH="1">
              <a:off x="11760" y="6232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2" name="CustomShape 921"/>
            <p:cNvSpPr/>
            <p:nvPr/>
          </p:nvSpPr>
          <p:spPr>
            <a:xfrm flipH="1">
              <a:off x="11760" y="6237"/>
              <a:ext cx="10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3" name="CustomShape 922"/>
            <p:cNvSpPr/>
            <p:nvPr/>
          </p:nvSpPr>
          <p:spPr>
            <a:xfrm flipH="1">
              <a:off x="11771" y="6301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4" name="CustomShape 923"/>
            <p:cNvSpPr/>
            <p:nvPr/>
          </p:nvSpPr>
          <p:spPr>
            <a:xfrm flipH="1">
              <a:off x="11881" y="6077"/>
              <a:ext cx="22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5" name="CustomShape 924"/>
            <p:cNvSpPr/>
            <p:nvPr/>
          </p:nvSpPr>
          <p:spPr>
            <a:xfrm flipH="1">
              <a:off x="11886" y="6077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6" name="CustomShape 925"/>
            <p:cNvSpPr/>
            <p:nvPr/>
          </p:nvSpPr>
          <p:spPr>
            <a:xfrm flipH="1">
              <a:off x="11875" y="6093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7" name="CustomShape 926"/>
            <p:cNvSpPr/>
            <p:nvPr/>
          </p:nvSpPr>
          <p:spPr>
            <a:xfrm flipH="1">
              <a:off x="11877" y="6093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8" name="CustomShape 927"/>
            <p:cNvSpPr/>
            <p:nvPr/>
          </p:nvSpPr>
          <p:spPr>
            <a:xfrm flipH="1">
              <a:off x="11894" y="6088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9" name="CustomShape 928"/>
            <p:cNvSpPr/>
            <p:nvPr/>
          </p:nvSpPr>
          <p:spPr>
            <a:xfrm flipH="1">
              <a:off x="11894" y="6077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0" name="CustomShape 929"/>
            <p:cNvSpPr/>
            <p:nvPr/>
          </p:nvSpPr>
          <p:spPr>
            <a:xfrm flipH="1">
              <a:off x="11756" y="6106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1" name="CustomShape 930"/>
            <p:cNvSpPr/>
            <p:nvPr/>
          </p:nvSpPr>
          <p:spPr>
            <a:xfrm flipH="1">
              <a:off x="11853" y="6106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2" name="CustomShape 931"/>
            <p:cNvSpPr/>
            <p:nvPr/>
          </p:nvSpPr>
          <p:spPr>
            <a:xfrm flipH="1">
              <a:off x="12093" y="6306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3" name="CustomShape 932"/>
            <p:cNvSpPr/>
            <p:nvPr/>
          </p:nvSpPr>
          <p:spPr>
            <a:xfrm flipH="1">
              <a:off x="12073" y="6314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4" name="CustomShape 933"/>
            <p:cNvSpPr/>
            <p:nvPr/>
          </p:nvSpPr>
          <p:spPr>
            <a:xfrm flipH="1">
              <a:off x="11760" y="6144"/>
              <a:ext cx="108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5" name="CustomShape 934"/>
            <p:cNvSpPr/>
            <p:nvPr/>
          </p:nvSpPr>
          <p:spPr>
            <a:xfrm flipH="1">
              <a:off x="11762" y="623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6" name="CustomShape 935"/>
            <p:cNvSpPr/>
            <p:nvPr/>
          </p:nvSpPr>
          <p:spPr>
            <a:xfrm flipH="1">
              <a:off x="11760" y="6224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7" name="CustomShape 936"/>
            <p:cNvSpPr/>
            <p:nvPr/>
          </p:nvSpPr>
          <p:spPr>
            <a:xfrm flipH="1">
              <a:off x="11760" y="6206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8" name="CustomShape 937"/>
            <p:cNvSpPr/>
            <p:nvPr/>
          </p:nvSpPr>
          <p:spPr>
            <a:xfrm flipH="1">
              <a:off x="11765" y="6196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9" name="CustomShape 938"/>
            <p:cNvSpPr/>
            <p:nvPr/>
          </p:nvSpPr>
          <p:spPr>
            <a:xfrm flipH="1">
              <a:off x="11772" y="6155"/>
              <a:ext cx="6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0" name="CustomShape 939"/>
            <p:cNvSpPr/>
            <p:nvPr/>
          </p:nvSpPr>
          <p:spPr>
            <a:xfrm flipH="1">
              <a:off x="11771" y="6144"/>
              <a:ext cx="16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1" name="CustomShape 940"/>
            <p:cNvSpPr/>
            <p:nvPr/>
          </p:nvSpPr>
          <p:spPr>
            <a:xfrm flipH="1">
              <a:off x="11785" y="6132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2" name="CustomShape 941"/>
            <p:cNvSpPr/>
            <p:nvPr/>
          </p:nvSpPr>
          <p:spPr>
            <a:xfrm flipH="1">
              <a:off x="11785" y="6116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3" name="CustomShape 942"/>
            <p:cNvSpPr/>
            <p:nvPr/>
          </p:nvSpPr>
          <p:spPr>
            <a:xfrm flipH="1">
              <a:off x="11821" y="6119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4" name="CustomShape 943"/>
            <p:cNvSpPr/>
            <p:nvPr/>
          </p:nvSpPr>
          <p:spPr>
            <a:xfrm flipH="1">
              <a:off x="11818" y="6126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5" name="CustomShape 944"/>
            <p:cNvSpPr/>
            <p:nvPr/>
          </p:nvSpPr>
          <p:spPr>
            <a:xfrm flipH="1">
              <a:off x="11818" y="6126"/>
              <a:ext cx="31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6" name="CustomShape 945"/>
            <p:cNvSpPr/>
            <p:nvPr/>
          </p:nvSpPr>
          <p:spPr>
            <a:xfrm flipH="1">
              <a:off x="11851" y="6111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7" name="CustomShape 946"/>
            <p:cNvSpPr/>
            <p:nvPr/>
          </p:nvSpPr>
          <p:spPr>
            <a:xfrm flipH="1">
              <a:off x="11778" y="6124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8" name="CustomShape 947"/>
            <p:cNvSpPr/>
            <p:nvPr/>
          </p:nvSpPr>
          <p:spPr>
            <a:xfrm flipH="1">
              <a:off x="11818" y="6124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9" name="CustomShape 948"/>
            <p:cNvSpPr/>
            <p:nvPr/>
          </p:nvSpPr>
          <p:spPr>
            <a:xfrm flipH="1">
              <a:off x="11785" y="6124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0" name="CustomShape 949"/>
            <p:cNvSpPr/>
            <p:nvPr/>
          </p:nvSpPr>
          <p:spPr>
            <a:xfrm flipH="1">
              <a:off x="11785" y="6144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1" name="CustomShape 950"/>
            <p:cNvSpPr/>
            <p:nvPr/>
          </p:nvSpPr>
          <p:spPr>
            <a:xfrm flipH="1">
              <a:off x="11773" y="6152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2" name="CustomShape 951"/>
            <p:cNvSpPr/>
            <p:nvPr/>
          </p:nvSpPr>
          <p:spPr>
            <a:xfrm flipH="1">
              <a:off x="11773" y="6163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3" name="CustomShape 952"/>
            <p:cNvSpPr/>
            <p:nvPr/>
          </p:nvSpPr>
          <p:spPr>
            <a:xfrm flipH="1">
              <a:off x="11773" y="6173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4" name="CustomShape 953"/>
            <p:cNvSpPr/>
            <p:nvPr/>
          </p:nvSpPr>
          <p:spPr>
            <a:xfrm flipH="1">
              <a:off x="11785" y="6163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5" name="CustomShape 954"/>
            <p:cNvSpPr/>
            <p:nvPr/>
          </p:nvSpPr>
          <p:spPr>
            <a:xfrm flipH="1">
              <a:off x="11785" y="6157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6" name="CustomShape 955"/>
            <p:cNvSpPr/>
            <p:nvPr/>
          </p:nvSpPr>
          <p:spPr>
            <a:xfrm flipH="1">
              <a:off x="11794" y="6147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7" name="CustomShape 956"/>
            <p:cNvSpPr/>
            <p:nvPr/>
          </p:nvSpPr>
          <p:spPr>
            <a:xfrm flipH="1">
              <a:off x="11795" y="6132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8" name="CustomShape 957"/>
            <p:cNvSpPr/>
            <p:nvPr/>
          </p:nvSpPr>
          <p:spPr>
            <a:xfrm flipH="1">
              <a:off x="11793" y="615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9" name="CustomShape 958"/>
            <p:cNvSpPr/>
            <p:nvPr/>
          </p:nvSpPr>
          <p:spPr>
            <a:xfrm flipH="1">
              <a:off x="11793" y="6160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0" name="CustomShape 959"/>
            <p:cNvSpPr/>
            <p:nvPr/>
          </p:nvSpPr>
          <p:spPr>
            <a:xfrm flipH="1">
              <a:off x="11792" y="6165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1" name="CustomShape 960"/>
            <p:cNvSpPr/>
            <p:nvPr/>
          </p:nvSpPr>
          <p:spPr>
            <a:xfrm flipH="1">
              <a:off x="11803" y="616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2" name="CustomShape 961"/>
            <p:cNvSpPr/>
            <p:nvPr/>
          </p:nvSpPr>
          <p:spPr>
            <a:xfrm flipH="1">
              <a:off x="11799" y="616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3" name="CustomShape 962"/>
            <p:cNvSpPr/>
            <p:nvPr/>
          </p:nvSpPr>
          <p:spPr>
            <a:xfrm flipH="1">
              <a:off x="11799" y="6157"/>
              <a:ext cx="20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4" name="CustomShape 963"/>
            <p:cNvSpPr/>
            <p:nvPr/>
          </p:nvSpPr>
          <p:spPr>
            <a:xfrm flipH="1">
              <a:off x="11817" y="616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5" name="CustomShape 964"/>
            <p:cNvSpPr/>
            <p:nvPr/>
          </p:nvSpPr>
          <p:spPr>
            <a:xfrm flipH="1">
              <a:off x="11803" y="616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6" name="CustomShape 965"/>
            <p:cNvSpPr/>
            <p:nvPr/>
          </p:nvSpPr>
          <p:spPr>
            <a:xfrm flipH="1">
              <a:off x="11776" y="6168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7" name="CustomShape 966"/>
            <p:cNvSpPr/>
            <p:nvPr/>
          </p:nvSpPr>
          <p:spPr>
            <a:xfrm flipH="1">
              <a:off x="11779" y="619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8" name="CustomShape 967"/>
            <p:cNvSpPr/>
            <p:nvPr/>
          </p:nvSpPr>
          <p:spPr>
            <a:xfrm flipH="1">
              <a:off x="11788" y="6173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9" name="CustomShape 968"/>
            <p:cNvSpPr/>
            <p:nvPr/>
          </p:nvSpPr>
          <p:spPr>
            <a:xfrm flipH="1">
              <a:off x="11788" y="6173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0" name="CustomShape 969"/>
            <p:cNvSpPr/>
            <p:nvPr/>
          </p:nvSpPr>
          <p:spPr>
            <a:xfrm flipH="1">
              <a:off x="11785" y="618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1" name="CustomShape 970"/>
            <p:cNvSpPr/>
            <p:nvPr/>
          </p:nvSpPr>
          <p:spPr>
            <a:xfrm flipH="1">
              <a:off x="11884" y="611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2" name="CustomShape 971"/>
            <p:cNvSpPr/>
            <p:nvPr/>
          </p:nvSpPr>
          <p:spPr>
            <a:xfrm flipH="1">
              <a:off x="11869" y="6116"/>
              <a:ext cx="11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3" name="CustomShape 972"/>
            <p:cNvSpPr/>
            <p:nvPr/>
          </p:nvSpPr>
          <p:spPr>
            <a:xfrm flipH="1">
              <a:off x="11873" y="6119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4" name="CustomShape 973"/>
            <p:cNvSpPr/>
            <p:nvPr/>
          </p:nvSpPr>
          <p:spPr>
            <a:xfrm flipH="1">
              <a:off x="11871" y="6124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5" name="CustomShape 974"/>
            <p:cNvSpPr/>
            <p:nvPr/>
          </p:nvSpPr>
          <p:spPr>
            <a:xfrm flipH="1">
              <a:off x="11884" y="612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6" name="CustomShape 975"/>
            <p:cNvSpPr/>
            <p:nvPr/>
          </p:nvSpPr>
          <p:spPr>
            <a:xfrm flipH="1">
              <a:off x="11870" y="6119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7" name="CustomShape 976"/>
            <p:cNvSpPr/>
            <p:nvPr/>
          </p:nvSpPr>
          <p:spPr>
            <a:xfrm flipH="1">
              <a:off x="11860" y="6124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8" name="CustomShape 977"/>
            <p:cNvSpPr/>
            <p:nvPr/>
          </p:nvSpPr>
          <p:spPr>
            <a:xfrm flipH="1">
              <a:off x="11862" y="6116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9" name="CustomShape 978"/>
            <p:cNvSpPr/>
            <p:nvPr/>
          </p:nvSpPr>
          <p:spPr>
            <a:xfrm flipH="1">
              <a:off x="11860" y="6116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0" name="CustomShape 979"/>
            <p:cNvSpPr/>
            <p:nvPr/>
          </p:nvSpPr>
          <p:spPr>
            <a:xfrm flipH="1">
              <a:off x="11794" y="5985"/>
              <a:ext cx="60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1" name="CustomShape 980"/>
            <p:cNvSpPr/>
            <p:nvPr/>
          </p:nvSpPr>
          <p:spPr>
            <a:xfrm flipH="1">
              <a:off x="11839" y="6121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2" name="CustomShape 981"/>
            <p:cNvSpPr/>
            <p:nvPr/>
          </p:nvSpPr>
          <p:spPr>
            <a:xfrm flipH="1">
              <a:off x="11825" y="6011"/>
              <a:ext cx="20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3" name="CustomShape 982"/>
            <p:cNvSpPr/>
            <p:nvPr/>
          </p:nvSpPr>
          <p:spPr>
            <a:xfrm flipH="1">
              <a:off x="11821" y="6008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4" name="CustomShape 983"/>
            <p:cNvSpPr/>
            <p:nvPr/>
          </p:nvSpPr>
          <p:spPr>
            <a:xfrm flipH="1">
              <a:off x="11845" y="6006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5" name="CustomShape 984"/>
            <p:cNvSpPr/>
            <p:nvPr/>
          </p:nvSpPr>
          <p:spPr>
            <a:xfrm flipH="1">
              <a:off x="11825" y="6003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6" name="CustomShape 985"/>
            <p:cNvSpPr/>
            <p:nvPr/>
          </p:nvSpPr>
          <p:spPr>
            <a:xfrm flipH="1">
              <a:off x="11817" y="5991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7" name="CustomShape 986"/>
            <p:cNvSpPr/>
            <p:nvPr/>
          </p:nvSpPr>
          <p:spPr>
            <a:xfrm flipH="1">
              <a:off x="11811" y="5985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8" name="CustomShape 987"/>
            <p:cNvSpPr/>
            <p:nvPr/>
          </p:nvSpPr>
          <p:spPr>
            <a:xfrm flipH="1">
              <a:off x="11815" y="5991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9" name="CustomShape 988"/>
            <p:cNvSpPr/>
            <p:nvPr/>
          </p:nvSpPr>
          <p:spPr>
            <a:xfrm flipH="1">
              <a:off x="11797" y="6003"/>
              <a:ext cx="20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0" name="CustomShape 989"/>
            <p:cNvSpPr/>
            <p:nvPr/>
          </p:nvSpPr>
          <p:spPr>
            <a:xfrm flipH="1">
              <a:off x="11789" y="6008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1" name="CustomShape 990"/>
            <p:cNvSpPr/>
            <p:nvPr/>
          </p:nvSpPr>
          <p:spPr>
            <a:xfrm flipH="1">
              <a:off x="11794" y="6013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2" name="CustomShape 991"/>
            <p:cNvSpPr/>
            <p:nvPr/>
          </p:nvSpPr>
          <p:spPr>
            <a:xfrm flipH="1">
              <a:off x="11812" y="6013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3" name="CustomShape 992"/>
            <p:cNvSpPr/>
            <p:nvPr/>
          </p:nvSpPr>
          <p:spPr>
            <a:xfrm flipH="1">
              <a:off x="11832" y="612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4" name="CustomShape 993"/>
            <p:cNvSpPr/>
            <p:nvPr/>
          </p:nvSpPr>
          <p:spPr>
            <a:xfrm flipH="1">
              <a:off x="11903" y="609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5" name="CustomShape 994"/>
            <p:cNvSpPr/>
            <p:nvPr/>
          </p:nvSpPr>
          <p:spPr>
            <a:xfrm flipH="1">
              <a:off x="11832" y="6011"/>
              <a:ext cx="73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6" name="CustomShape 995"/>
            <p:cNvSpPr/>
            <p:nvPr/>
          </p:nvSpPr>
          <p:spPr>
            <a:xfrm flipH="1">
              <a:off x="11830" y="601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7" name="CustomShape 996"/>
            <p:cNvSpPr/>
            <p:nvPr/>
          </p:nvSpPr>
          <p:spPr>
            <a:xfrm flipH="1">
              <a:off x="11802" y="6013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8" name="CustomShape 997"/>
            <p:cNvSpPr/>
            <p:nvPr/>
          </p:nvSpPr>
          <p:spPr>
            <a:xfrm flipH="1">
              <a:off x="11749" y="6016"/>
              <a:ext cx="56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9" name="CustomShape 998"/>
            <p:cNvSpPr/>
            <p:nvPr/>
          </p:nvSpPr>
          <p:spPr>
            <a:xfrm flipH="1">
              <a:off x="11749" y="6211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0" name="CustomShape 999"/>
            <p:cNvSpPr/>
            <p:nvPr/>
          </p:nvSpPr>
          <p:spPr>
            <a:xfrm flipH="1">
              <a:off x="11837" y="6021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1" name="CustomShape 1000"/>
            <p:cNvSpPr/>
            <p:nvPr/>
          </p:nvSpPr>
          <p:spPr>
            <a:xfrm flipH="1">
              <a:off x="11835" y="6021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2" name="CustomShape 1001"/>
            <p:cNvSpPr/>
            <p:nvPr/>
          </p:nvSpPr>
          <p:spPr>
            <a:xfrm flipH="1">
              <a:off x="11840" y="602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3" name="CustomShape 1002"/>
            <p:cNvSpPr/>
            <p:nvPr/>
          </p:nvSpPr>
          <p:spPr>
            <a:xfrm flipH="1">
              <a:off x="11845" y="6021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4" name="CustomShape 1003"/>
            <p:cNvSpPr/>
            <p:nvPr/>
          </p:nvSpPr>
          <p:spPr>
            <a:xfrm flipH="1">
              <a:off x="11848" y="6034"/>
              <a:ext cx="16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5" name="CustomShape 1004"/>
            <p:cNvSpPr/>
            <p:nvPr/>
          </p:nvSpPr>
          <p:spPr>
            <a:xfrm flipH="1">
              <a:off x="11847" y="6032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6" name="CustomShape 1005"/>
            <p:cNvSpPr/>
            <p:nvPr/>
          </p:nvSpPr>
          <p:spPr>
            <a:xfrm flipH="1">
              <a:off x="11847" y="6039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7" name="CustomShape 1006"/>
            <p:cNvSpPr/>
            <p:nvPr/>
          </p:nvSpPr>
          <p:spPr>
            <a:xfrm flipH="1">
              <a:off x="11853" y="6032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8" name="CustomShape 1007"/>
            <p:cNvSpPr/>
            <p:nvPr/>
          </p:nvSpPr>
          <p:spPr>
            <a:xfrm flipH="1">
              <a:off x="11854" y="6045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9" name="CustomShape 1008"/>
            <p:cNvSpPr/>
            <p:nvPr/>
          </p:nvSpPr>
          <p:spPr>
            <a:xfrm flipH="1">
              <a:off x="11857" y="6045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0" name="CustomShape 1009"/>
            <p:cNvSpPr/>
            <p:nvPr/>
          </p:nvSpPr>
          <p:spPr>
            <a:xfrm flipH="1">
              <a:off x="11854" y="6062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1" name="CustomShape 1010"/>
            <p:cNvSpPr/>
            <p:nvPr/>
          </p:nvSpPr>
          <p:spPr>
            <a:xfrm flipH="1">
              <a:off x="11865" y="6055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2" name="CustomShape 1011"/>
            <p:cNvSpPr/>
            <p:nvPr/>
          </p:nvSpPr>
          <p:spPr>
            <a:xfrm flipH="1">
              <a:off x="11865" y="6045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3" name="CustomShape 1012"/>
            <p:cNvSpPr/>
            <p:nvPr/>
          </p:nvSpPr>
          <p:spPr>
            <a:xfrm flipH="1">
              <a:off x="11867" y="6062"/>
              <a:ext cx="25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4" name="CustomShape 1013"/>
            <p:cNvSpPr/>
            <p:nvPr/>
          </p:nvSpPr>
          <p:spPr>
            <a:xfrm flipH="1">
              <a:off x="11868" y="6062"/>
              <a:ext cx="16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5" name="CustomShape 1014"/>
            <p:cNvSpPr/>
            <p:nvPr/>
          </p:nvSpPr>
          <p:spPr>
            <a:xfrm flipH="1">
              <a:off x="11864" y="6075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6" name="CustomShape 1015"/>
            <p:cNvSpPr/>
            <p:nvPr/>
          </p:nvSpPr>
          <p:spPr>
            <a:xfrm flipH="1">
              <a:off x="11877" y="6060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7" name="CustomShape 1016"/>
            <p:cNvSpPr/>
            <p:nvPr/>
          </p:nvSpPr>
          <p:spPr>
            <a:xfrm flipH="1">
              <a:off x="11780" y="6024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8" name="CustomShape 1017"/>
            <p:cNvSpPr/>
            <p:nvPr/>
          </p:nvSpPr>
          <p:spPr>
            <a:xfrm flipH="1">
              <a:off x="11779" y="6024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9" name="CustomShape 1018"/>
            <p:cNvSpPr/>
            <p:nvPr/>
          </p:nvSpPr>
          <p:spPr>
            <a:xfrm flipH="1">
              <a:off x="11780" y="6037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0" name="CustomShape 1019"/>
            <p:cNvSpPr/>
            <p:nvPr/>
          </p:nvSpPr>
          <p:spPr>
            <a:xfrm flipH="1">
              <a:off x="11790" y="6024"/>
              <a:ext cx="10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1" name="CustomShape 1020"/>
            <p:cNvSpPr/>
            <p:nvPr/>
          </p:nvSpPr>
          <p:spPr>
            <a:xfrm flipH="1">
              <a:off x="11777" y="6045"/>
              <a:ext cx="15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2" name="CustomShape 1021"/>
            <p:cNvSpPr/>
            <p:nvPr/>
          </p:nvSpPr>
          <p:spPr>
            <a:xfrm flipH="1">
              <a:off x="11771" y="6045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3" name="CustomShape 1022"/>
            <p:cNvSpPr/>
            <p:nvPr/>
          </p:nvSpPr>
          <p:spPr>
            <a:xfrm flipH="1">
              <a:off x="11773" y="6060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4" name="CustomShape 1023"/>
            <p:cNvSpPr/>
            <p:nvPr/>
          </p:nvSpPr>
          <p:spPr>
            <a:xfrm flipH="1">
              <a:off x="11780" y="6045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5" name="CustomShape 1024"/>
            <p:cNvSpPr/>
            <p:nvPr/>
          </p:nvSpPr>
          <p:spPr>
            <a:xfrm flipH="1">
              <a:off x="11768" y="6064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6" name="CustomShape 1025"/>
            <p:cNvSpPr/>
            <p:nvPr/>
          </p:nvSpPr>
          <p:spPr>
            <a:xfrm flipH="1">
              <a:off x="11770" y="6064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7" name="CustomShape 1026"/>
            <p:cNvSpPr/>
            <p:nvPr/>
          </p:nvSpPr>
          <p:spPr>
            <a:xfrm flipH="1">
              <a:off x="11764" y="6077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8" name="CustomShape 1027"/>
            <p:cNvSpPr/>
            <p:nvPr/>
          </p:nvSpPr>
          <p:spPr>
            <a:xfrm flipH="1">
              <a:off x="11765" y="6083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9" name="CustomShape 1028"/>
            <p:cNvSpPr/>
            <p:nvPr/>
          </p:nvSpPr>
          <p:spPr>
            <a:xfrm flipH="1">
              <a:off x="11775" y="6064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0" name="CustomShape 1029"/>
            <p:cNvSpPr/>
            <p:nvPr/>
          </p:nvSpPr>
          <p:spPr>
            <a:xfrm flipH="1">
              <a:off x="11762" y="6091"/>
              <a:ext cx="15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1" name="CustomShape 1030"/>
            <p:cNvSpPr/>
            <p:nvPr/>
          </p:nvSpPr>
          <p:spPr>
            <a:xfrm flipH="1">
              <a:off x="11763" y="6091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2" name="CustomShape 1031"/>
            <p:cNvSpPr/>
            <p:nvPr/>
          </p:nvSpPr>
          <p:spPr>
            <a:xfrm flipH="1">
              <a:off x="11756" y="6104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3" name="CustomShape 1032"/>
            <p:cNvSpPr/>
            <p:nvPr/>
          </p:nvSpPr>
          <p:spPr>
            <a:xfrm flipH="1">
              <a:off x="11758" y="6109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4" name="CustomShape 1033"/>
            <p:cNvSpPr/>
            <p:nvPr/>
          </p:nvSpPr>
          <p:spPr>
            <a:xfrm flipH="1">
              <a:off x="11764" y="6101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5" name="CustomShape 1034"/>
            <p:cNvSpPr/>
            <p:nvPr/>
          </p:nvSpPr>
          <p:spPr>
            <a:xfrm flipH="1">
              <a:off x="11774" y="6091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6" name="CustomShape 1035"/>
            <p:cNvSpPr/>
            <p:nvPr/>
          </p:nvSpPr>
          <p:spPr>
            <a:xfrm flipH="1">
              <a:off x="11752" y="6119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7" name="CustomShape 1036"/>
            <p:cNvSpPr/>
            <p:nvPr/>
          </p:nvSpPr>
          <p:spPr>
            <a:xfrm flipH="1">
              <a:off x="11758" y="6116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8" name="CustomShape 1037"/>
            <p:cNvSpPr/>
            <p:nvPr/>
          </p:nvSpPr>
          <p:spPr>
            <a:xfrm flipH="1">
              <a:off x="11752" y="6126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9" name="CustomShape 1038"/>
            <p:cNvSpPr/>
            <p:nvPr/>
          </p:nvSpPr>
          <p:spPr>
            <a:xfrm flipH="1">
              <a:off x="11756" y="6129"/>
              <a:ext cx="11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0" name="CustomShape 1039"/>
            <p:cNvSpPr/>
            <p:nvPr/>
          </p:nvSpPr>
          <p:spPr>
            <a:xfrm flipH="1">
              <a:off x="11765" y="6116"/>
              <a:ext cx="6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1" name="CustomShape 1040"/>
            <p:cNvSpPr/>
            <p:nvPr/>
          </p:nvSpPr>
          <p:spPr>
            <a:xfrm flipH="1">
              <a:off x="11752" y="6137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2" name="CustomShape 1041"/>
            <p:cNvSpPr/>
            <p:nvPr/>
          </p:nvSpPr>
          <p:spPr>
            <a:xfrm flipH="1">
              <a:off x="11751" y="6137"/>
              <a:ext cx="10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3" name="CustomShape 1042"/>
            <p:cNvSpPr/>
            <p:nvPr/>
          </p:nvSpPr>
          <p:spPr>
            <a:xfrm flipH="1">
              <a:off x="11747" y="6152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4" name="CustomShape 1043"/>
            <p:cNvSpPr/>
            <p:nvPr/>
          </p:nvSpPr>
          <p:spPr>
            <a:xfrm flipH="1">
              <a:off x="11748" y="6152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5" name="CustomShape 1044"/>
            <p:cNvSpPr/>
            <p:nvPr/>
          </p:nvSpPr>
          <p:spPr>
            <a:xfrm flipH="1">
              <a:off x="11756" y="6137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6" name="CustomShape 1045"/>
            <p:cNvSpPr/>
            <p:nvPr/>
          </p:nvSpPr>
          <p:spPr>
            <a:xfrm flipH="1">
              <a:off x="11749" y="6163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7" name="CustomShape 1046"/>
            <p:cNvSpPr/>
            <p:nvPr/>
          </p:nvSpPr>
          <p:spPr>
            <a:xfrm flipH="1">
              <a:off x="11748" y="6163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8" name="CustomShape 1047"/>
            <p:cNvSpPr/>
            <p:nvPr/>
          </p:nvSpPr>
          <p:spPr>
            <a:xfrm flipH="1">
              <a:off x="11745" y="6176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9" name="CustomShape 1048"/>
            <p:cNvSpPr/>
            <p:nvPr/>
          </p:nvSpPr>
          <p:spPr>
            <a:xfrm flipH="1">
              <a:off x="11756" y="6163"/>
              <a:ext cx="6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0" name="CustomShape 1049"/>
            <p:cNvSpPr/>
            <p:nvPr/>
          </p:nvSpPr>
          <p:spPr>
            <a:xfrm flipH="1">
              <a:off x="11742" y="6186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1" name="CustomShape 1050"/>
            <p:cNvSpPr/>
            <p:nvPr/>
          </p:nvSpPr>
          <p:spPr>
            <a:xfrm flipH="1">
              <a:off x="11741" y="6186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2" name="CustomShape 1051"/>
            <p:cNvSpPr/>
            <p:nvPr/>
          </p:nvSpPr>
          <p:spPr>
            <a:xfrm flipH="1">
              <a:off x="11742" y="6199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3" name="CustomShape 1052"/>
            <p:cNvSpPr/>
            <p:nvPr/>
          </p:nvSpPr>
          <p:spPr>
            <a:xfrm flipH="1">
              <a:off x="11755" y="6186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4" name="CustomShape 1053"/>
            <p:cNvSpPr/>
            <p:nvPr/>
          </p:nvSpPr>
          <p:spPr>
            <a:xfrm flipH="1">
              <a:off x="12056" y="608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5" name="CustomShape 1054"/>
            <p:cNvSpPr/>
            <p:nvPr/>
          </p:nvSpPr>
          <p:spPr>
            <a:xfrm flipH="1">
              <a:off x="12056" y="6055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6" name="CustomShape 1055"/>
            <p:cNvSpPr/>
            <p:nvPr/>
          </p:nvSpPr>
          <p:spPr>
            <a:xfrm flipH="1">
              <a:off x="12067" y="6053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7" name="CustomShape 1056"/>
            <p:cNvSpPr/>
            <p:nvPr/>
          </p:nvSpPr>
          <p:spPr>
            <a:xfrm flipH="1">
              <a:off x="11962" y="643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8" name="CustomShape 1057"/>
            <p:cNvSpPr/>
            <p:nvPr/>
          </p:nvSpPr>
          <p:spPr>
            <a:xfrm flipH="1">
              <a:off x="11960" y="6424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9" name="CustomShape 1058"/>
            <p:cNvSpPr/>
            <p:nvPr/>
          </p:nvSpPr>
          <p:spPr>
            <a:xfrm flipH="1">
              <a:off x="11960" y="6406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0" name="CustomShape 1059"/>
            <p:cNvSpPr/>
            <p:nvPr/>
          </p:nvSpPr>
          <p:spPr>
            <a:xfrm flipH="1">
              <a:off x="11764" y="6206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1" name="CustomShape 1060"/>
            <p:cNvSpPr/>
            <p:nvPr/>
          </p:nvSpPr>
          <p:spPr>
            <a:xfrm flipH="1">
              <a:off x="11764" y="6088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2" name="CustomShape 1061"/>
            <p:cNvSpPr/>
            <p:nvPr/>
          </p:nvSpPr>
          <p:spPr>
            <a:xfrm flipH="1">
              <a:off x="11830" y="6204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3" name="CustomShape 1062"/>
            <p:cNvSpPr/>
            <p:nvPr/>
          </p:nvSpPr>
          <p:spPr>
            <a:xfrm flipH="1">
              <a:off x="11871" y="6176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4" name="CustomShape 1063"/>
            <p:cNvSpPr/>
            <p:nvPr/>
          </p:nvSpPr>
          <p:spPr>
            <a:xfrm flipH="1">
              <a:off x="11853" y="6191"/>
              <a:ext cx="8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5" name="CustomShape 1064"/>
            <p:cNvSpPr/>
            <p:nvPr/>
          </p:nvSpPr>
          <p:spPr>
            <a:xfrm flipH="1">
              <a:off x="11813" y="6217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6" name="CustomShape 1065"/>
            <p:cNvSpPr/>
            <p:nvPr/>
          </p:nvSpPr>
          <p:spPr>
            <a:xfrm flipH="1">
              <a:off x="11799" y="6229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7" name="CustomShape 1066"/>
            <p:cNvSpPr/>
            <p:nvPr/>
          </p:nvSpPr>
          <p:spPr>
            <a:xfrm flipH="1">
              <a:off x="11789" y="6240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8" name="CustomShape 1067"/>
            <p:cNvSpPr/>
            <p:nvPr/>
          </p:nvSpPr>
          <p:spPr>
            <a:xfrm flipH="1">
              <a:off x="11772" y="6250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9" name="CustomShape 1068"/>
            <p:cNvSpPr/>
            <p:nvPr/>
          </p:nvSpPr>
          <p:spPr>
            <a:xfrm flipH="1">
              <a:off x="12237" y="6358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0" name="CustomShape 1069"/>
            <p:cNvSpPr/>
            <p:nvPr/>
          </p:nvSpPr>
          <p:spPr>
            <a:xfrm flipH="1">
              <a:off x="12252" y="6411"/>
              <a:ext cx="321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1" name="CustomShape 1070"/>
            <p:cNvSpPr/>
            <p:nvPr/>
          </p:nvSpPr>
          <p:spPr>
            <a:xfrm flipH="1">
              <a:off x="12261" y="6664"/>
              <a:ext cx="29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2" name="CustomShape 1071"/>
            <p:cNvSpPr/>
            <p:nvPr/>
          </p:nvSpPr>
          <p:spPr>
            <a:xfrm flipH="1">
              <a:off x="12286" y="6666"/>
              <a:ext cx="27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3" name="CustomShape 1072"/>
            <p:cNvSpPr/>
            <p:nvPr/>
          </p:nvSpPr>
          <p:spPr>
            <a:xfrm flipH="1">
              <a:off x="12309" y="6664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4" name="CustomShape 1073"/>
            <p:cNvSpPr/>
            <p:nvPr/>
          </p:nvSpPr>
          <p:spPr>
            <a:xfrm flipH="1">
              <a:off x="12326" y="6666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5" name="CustomShape 1074"/>
            <p:cNvSpPr/>
            <p:nvPr/>
          </p:nvSpPr>
          <p:spPr>
            <a:xfrm flipH="1">
              <a:off x="12361" y="6664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6" name="CustomShape 1075"/>
            <p:cNvSpPr/>
            <p:nvPr/>
          </p:nvSpPr>
          <p:spPr>
            <a:xfrm flipH="1">
              <a:off x="12375" y="6666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7" name="CustomShape 1076"/>
            <p:cNvSpPr/>
            <p:nvPr/>
          </p:nvSpPr>
          <p:spPr>
            <a:xfrm flipH="1">
              <a:off x="12415" y="6661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8" name="CustomShape 1077"/>
            <p:cNvSpPr/>
            <p:nvPr/>
          </p:nvSpPr>
          <p:spPr>
            <a:xfrm flipH="1">
              <a:off x="12429" y="6666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9" name="CustomShape 1078"/>
            <p:cNvSpPr/>
            <p:nvPr/>
          </p:nvSpPr>
          <p:spPr>
            <a:xfrm flipH="1">
              <a:off x="12463" y="6664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0" name="CustomShape 1079"/>
            <p:cNvSpPr/>
            <p:nvPr/>
          </p:nvSpPr>
          <p:spPr>
            <a:xfrm flipH="1">
              <a:off x="12488" y="6666"/>
              <a:ext cx="42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1" name="CustomShape 1080"/>
            <p:cNvSpPr/>
            <p:nvPr/>
          </p:nvSpPr>
          <p:spPr>
            <a:xfrm flipH="1">
              <a:off x="12529" y="6651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2" name="CustomShape 1081"/>
            <p:cNvSpPr/>
            <p:nvPr/>
          </p:nvSpPr>
          <p:spPr>
            <a:xfrm flipH="1">
              <a:off x="12526" y="6496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3" name="CustomShape 1082"/>
            <p:cNvSpPr/>
            <p:nvPr/>
          </p:nvSpPr>
          <p:spPr>
            <a:xfrm flipH="1">
              <a:off x="12559" y="6458"/>
              <a:ext cx="15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4" name="CustomShape 1083"/>
            <p:cNvSpPr/>
            <p:nvPr/>
          </p:nvSpPr>
          <p:spPr>
            <a:xfrm flipH="1">
              <a:off x="12551" y="6409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5" name="CustomShape 1084"/>
            <p:cNvSpPr/>
            <p:nvPr/>
          </p:nvSpPr>
          <p:spPr>
            <a:xfrm flipH="1">
              <a:off x="12410" y="6411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6" name="CustomShape 1085"/>
            <p:cNvSpPr/>
            <p:nvPr/>
          </p:nvSpPr>
          <p:spPr>
            <a:xfrm flipH="1">
              <a:off x="12381" y="6458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7" name="CustomShape 1086"/>
            <p:cNvSpPr/>
            <p:nvPr/>
          </p:nvSpPr>
          <p:spPr>
            <a:xfrm flipH="1">
              <a:off x="12381" y="6481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8" name="CustomShape 1087"/>
            <p:cNvSpPr/>
            <p:nvPr/>
          </p:nvSpPr>
          <p:spPr>
            <a:xfrm flipH="1">
              <a:off x="12361" y="6489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9" name="CustomShape 1088"/>
            <p:cNvSpPr/>
            <p:nvPr/>
          </p:nvSpPr>
          <p:spPr>
            <a:xfrm flipH="1">
              <a:off x="12248" y="6520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0" name="CustomShape 1089"/>
            <p:cNvSpPr/>
            <p:nvPr/>
          </p:nvSpPr>
          <p:spPr>
            <a:xfrm flipH="1">
              <a:off x="12249" y="6608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1" name="CustomShape 1090"/>
            <p:cNvSpPr/>
            <p:nvPr/>
          </p:nvSpPr>
          <p:spPr>
            <a:xfrm flipH="1">
              <a:off x="12249" y="6613"/>
              <a:ext cx="10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2" name="CustomShape 1091"/>
            <p:cNvSpPr/>
            <p:nvPr/>
          </p:nvSpPr>
          <p:spPr>
            <a:xfrm flipH="1">
              <a:off x="12260" y="6677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3" name="CustomShape 1092"/>
            <p:cNvSpPr/>
            <p:nvPr/>
          </p:nvSpPr>
          <p:spPr>
            <a:xfrm flipH="1">
              <a:off x="12369" y="6453"/>
              <a:ext cx="22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4" name="CustomShape 1093"/>
            <p:cNvSpPr/>
            <p:nvPr/>
          </p:nvSpPr>
          <p:spPr>
            <a:xfrm flipH="1">
              <a:off x="12374" y="6453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5" name="CustomShape 1094"/>
            <p:cNvSpPr/>
            <p:nvPr/>
          </p:nvSpPr>
          <p:spPr>
            <a:xfrm flipH="1">
              <a:off x="12368" y="6468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1095"/>
            <p:cNvSpPr/>
            <p:nvPr/>
          </p:nvSpPr>
          <p:spPr>
            <a:xfrm flipH="1">
              <a:off x="12365" y="6468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1096"/>
            <p:cNvSpPr/>
            <p:nvPr/>
          </p:nvSpPr>
          <p:spPr>
            <a:xfrm flipH="1">
              <a:off x="12382" y="6463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1097"/>
            <p:cNvSpPr/>
            <p:nvPr/>
          </p:nvSpPr>
          <p:spPr>
            <a:xfrm flipH="1">
              <a:off x="12383" y="6453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1098"/>
            <p:cNvSpPr/>
            <p:nvPr/>
          </p:nvSpPr>
          <p:spPr>
            <a:xfrm flipH="1">
              <a:off x="12249" y="6481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1099"/>
            <p:cNvSpPr/>
            <p:nvPr/>
          </p:nvSpPr>
          <p:spPr>
            <a:xfrm flipH="1">
              <a:off x="12342" y="6481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1100"/>
            <p:cNvSpPr/>
            <p:nvPr/>
          </p:nvSpPr>
          <p:spPr>
            <a:xfrm flipH="1">
              <a:off x="12581" y="6681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1101"/>
            <p:cNvSpPr/>
            <p:nvPr/>
          </p:nvSpPr>
          <p:spPr>
            <a:xfrm flipH="1">
              <a:off x="12561" y="6689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102"/>
            <p:cNvSpPr/>
            <p:nvPr/>
          </p:nvSpPr>
          <p:spPr>
            <a:xfrm flipH="1">
              <a:off x="12249" y="6520"/>
              <a:ext cx="108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03"/>
            <p:cNvSpPr/>
            <p:nvPr/>
          </p:nvSpPr>
          <p:spPr>
            <a:xfrm flipH="1">
              <a:off x="12246" y="660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104"/>
            <p:cNvSpPr/>
            <p:nvPr/>
          </p:nvSpPr>
          <p:spPr>
            <a:xfrm flipH="1">
              <a:off x="12249" y="6600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105"/>
            <p:cNvSpPr/>
            <p:nvPr/>
          </p:nvSpPr>
          <p:spPr>
            <a:xfrm flipH="1">
              <a:off x="12245" y="6581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106"/>
            <p:cNvSpPr/>
            <p:nvPr/>
          </p:nvSpPr>
          <p:spPr>
            <a:xfrm flipH="1">
              <a:off x="12254" y="6571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107"/>
            <p:cNvSpPr/>
            <p:nvPr/>
          </p:nvSpPr>
          <p:spPr>
            <a:xfrm flipH="1">
              <a:off x="12260" y="6530"/>
              <a:ext cx="5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108"/>
            <p:cNvSpPr/>
            <p:nvPr/>
          </p:nvSpPr>
          <p:spPr>
            <a:xfrm flipH="1">
              <a:off x="12264" y="6520"/>
              <a:ext cx="16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109"/>
            <p:cNvSpPr/>
            <p:nvPr/>
          </p:nvSpPr>
          <p:spPr>
            <a:xfrm flipH="1">
              <a:off x="12274" y="6507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10"/>
            <p:cNvSpPr/>
            <p:nvPr/>
          </p:nvSpPr>
          <p:spPr>
            <a:xfrm flipH="1">
              <a:off x="12274" y="6491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111"/>
            <p:cNvSpPr/>
            <p:nvPr/>
          </p:nvSpPr>
          <p:spPr>
            <a:xfrm flipH="1">
              <a:off x="12310" y="6494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112"/>
            <p:cNvSpPr/>
            <p:nvPr/>
          </p:nvSpPr>
          <p:spPr>
            <a:xfrm flipH="1">
              <a:off x="12306" y="6502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1113"/>
            <p:cNvSpPr/>
            <p:nvPr/>
          </p:nvSpPr>
          <p:spPr>
            <a:xfrm flipH="1">
              <a:off x="12311" y="6502"/>
              <a:ext cx="32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1114"/>
            <p:cNvSpPr/>
            <p:nvPr/>
          </p:nvSpPr>
          <p:spPr>
            <a:xfrm flipH="1">
              <a:off x="12340" y="6486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1115"/>
            <p:cNvSpPr/>
            <p:nvPr/>
          </p:nvSpPr>
          <p:spPr>
            <a:xfrm flipH="1">
              <a:off x="12266" y="6499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1116"/>
            <p:cNvSpPr/>
            <p:nvPr/>
          </p:nvSpPr>
          <p:spPr>
            <a:xfrm flipH="1">
              <a:off x="12306" y="6499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1117"/>
            <p:cNvSpPr/>
            <p:nvPr/>
          </p:nvSpPr>
          <p:spPr>
            <a:xfrm flipH="1">
              <a:off x="12274" y="6499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118"/>
            <p:cNvSpPr/>
            <p:nvPr/>
          </p:nvSpPr>
          <p:spPr>
            <a:xfrm flipH="1">
              <a:off x="12274" y="6520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119"/>
            <p:cNvSpPr/>
            <p:nvPr/>
          </p:nvSpPr>
          <p:spPr>
            <a:xfrm flipH="1">
              <a:off x="12262" y="6528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1120"/>
            <p:cNvSpPr/>
            <p:nvPr/>
          </p:nvSpPr>
          <p:spPr>
            <a:xfrm flipH="1">
              <a:off x="12266" y="6538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1121"/>
            <p:cNvSpPr/>
            <p:nvPr/>
          </p:nvSpPr>
          <p:spPr>
            <a:xfrm flipH="1">
              <a:off x="12266" y="6548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1122"/>
            <p:cNvSpPr/>
            <p:nvPr/>
          </p:nvSpPr>
          <p:spPr>
            <a:xfrm flipH="1">
              <a:off x="12274" y="6538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1123"/>
            <p:cNvSpPr/>
            <p:nvPr/>
          </p:nvSpPr>
          <p:spPr>
            <a:xfrm flipH="1">
              <a:off x="12274" y="6533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1124"/>
            <p:cNvSpPr/>
            <p:nvPr/>
          </p:nvSpPr>
          <p:spPr>
            <a:xfrm flipH="1">
              <a:off x="12279" y="6523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1125"/>
            <p:cNvSpPr/>
            <p:nvPr/>
          </p:nvSpPr>
          <p:spPr>
            <a:xfrm flipH="1">
              <a:off x="12279" y="6507"/>
              <a:ext cx="30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1126"/>
            <p:cNvSpPr/>
            <p:nvPr/>
          </p:nvSpPr>
          <p:spPr>
            <a:xfrm flipH="1">
              <a:off x="12281" y="653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1127"/>
            <p:cNvSpPr/>
            <p:nvPr/>
          </p:nvSpPr>
          <p:spPr>
            <a:xfrm flipH="1">
              <a:off x="12278" y="6536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1128"/>
            <p:cNvSpPr/>
            <p:nvPr/>
          </p:nvSpPr>
          <p:spPr>
            <a:xfrm flipH="1">
              <a:off x="12281" y="6541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1129"/>
            <p:cNvSpPr/>
            <p:nvPr/>
          </p:nvSpPr>
          <p:spPr>
            <a:xfrm flipH="1">
              <a:off x="12288" y="654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1130"/>
            <p:cNvSpPr/>
            <p:nvPr/>
          </p:nvSpPr>
          <p:spPr>
            <a:xfrm flipH="1">
              <a:off x="12288" y="653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1131"/>
            <p:cNvSpPr/>
            <p:nvPr/>
          </p:nvSpPr>
          <p:spPr>
            <a:xfrm flipH="1">
              <a:off x="12285" y="6533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1132"/>
            <p:cNvSpPr/>
            <p:nvPr/>
          </p:nvSpPr>
          <p:spPr>
            <a:xfrm flipH="1">
              <a:off x="12305" y="654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1133"/>
            <p:cNvSpPr/>
            <p:nvPr/>
          </p:nvSpPr>
          <p:spPr>
            <a:xfrm flipH="1">
              <a:off x="12288" y="654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1134"/>
            <p:cNvSpPr/>
            <p:nvPr/>
          </p:nvSpPr>
          <p:spPr>
            <a:xfrm flipH="1">
              <a:off x="12264" y="6543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1135"/>
            <p:cNvSpPr/>
            <p:nvPr/>
          </p:nvSpPr>
          <p:spPr>
            <a:xfrm flipH="1">
              <a:off x="12267" y="657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CustomShape 1136"/>
            <p:cNvSpPr/>
            <p:nvPr/>
          </p:nvSpPr>
          <p:spPr>
            <a:xfrm flipH="1">
              <a:off x="12276" y="6548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1137"/>
            <p:cNvSpPr/>
            <p:nvPr/>
          </p:nvSpPr>
          <p:spPr>
            <a:xfrm flipH="1">
              <a:off x="12276" y="6548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1138"/>
            <p:cNvSpPr/>
            <p:nvPr/>
          </p:nvSpPr>
          <p:spPr>
            <a:xfrm flipH="1">
              <a:off x="12274" y="656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3" name="CustomShape 1139"/>
            <p:cNvSpPr/>
            <p:nvPr/>
          </p:nvSpPr>
          <p:spPr>
            <a:xfrm flipH="1">
              <a:off x="12369" y="649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4" name="CustomShape 1140"/>
            <p:cNvSpPr/>
            <p:nvPr/>
          </p:nvSpPr>
          <p:spPr>
            <a:xfrm flipH="1">
              <a:off x="12358" y="6491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5" name="CustomShape 1141"/>
            <p:cNvSpPr/>
            <p:nvPr/>
          </p:nvSpPr>
          <p:spPr>
            <a:xfrm flipH="1">
              <a:off x="12362" y="6494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6" name="CustomShape 1142"/>
            <p:cNvSpPr/>
            <p:nvPr/>
          </p:nvSpPr>
          <p:spPr>
            <a:xfrm flipH="1">
              <a:off x="12364" y="6499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7" name="CustomShape 1143"/>
            <p:cNvSpPr/>
            <p:nvPr/>
          </p:nvSpPr>
          <p:spPr>
            <a:xfrm flipH="1">
              <a:off x="12369" y="649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8" name="CustomShape 1144"/>
            <p:cNvSpPr/>
            <p:nvPr/>
          </p:nvSpPr>
          <p:spPr>
            <a:xfrm flipH="1">
              <a:off x="12359" y="6494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9" name="CustomShape 1145"/>
            <p:cNvSpPr/>
            <p:nvPr/>
          </p:nvSpPr>
          <p:spPr>
            <a:xfrm flipH="1">
              <a:off x="12348" y="6499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0" name="CustomShape 1146"/>
            <p:cNvSpPr/>
            <p:nvPr/>
          </p:nvSpPr>
          <p:spPr>
            <a:xfrm flipH="1">
              <a:off x="12347" y="6491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1" name="CustomShape 1147"/>
            <p:cNvSpPr/>
            <p:nvPr/>
          </p:nvSpPr>
          <p:spPr>
            <a:xfrm flipH="1">
              <a:off x="12347" y="6491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2" name="CustomShape 1148"/>
            <p:cNvSpPr/>
            <p:nvPr/>
          </p:nvSpPr>
          <p:spPr>
            <a:xfrm flipH="1">
              <a:off x="12283" y="6360"/>
              <a:ext cx="59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3" name="CustomShape 1149"/>
            <p:cNvSpPr/>
            <p:nvPr/>
          </p:nvSpPr>
          <p:spPr>
            <a:xfrm flipH="1">
              <a:off x="12327" y="6496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4" name="CustomShape 1150"/>
            <p:cNvSpPr/>
            <p:nvPr/>
          </p:nvSpPr>
          <p:spPr>
            <a:xfrm flipH="1">
              <a:off x="12314" y="6386"/>
              <a:ext cx="20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5" name="CustomShape 1151"/>
            <p:cNvSpPr/>
            <p:nvPr/>
          </p:nvSpPr>
          <p:spPr>
            <a:xfrm flipH="1">
              <a:off x="12310" y="6384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6" name="CustomShape 1152"/>
            <p:cNvSpPr/>
            <p:nvPr/>
          </p:nvSpPr>
          <p:spPr>
            <a:xfrm flipH="1">
              <a:off x="12328" y="6381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7" name="CustomShape 1153"/>
            <p:cNvSpPr/>
            <p:nvPr/>
          </p:nvSpPr>
          <p:spPr>
            <a:xfrm flipH="1">
              <a:off x="12314" y="6379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8" name="CustomShape 1154"/>
            <p:cNvSpPr/>
            <p:nvPr/>
          </p:nvSpPr>
          <p:spPr>
            <a:xfrm flipH="1">
              <a:off x="12306" y="6366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9" name="CustomShape 1155"/>
            <p:cNvSpPr/>
            <p:nvPr/>
          </p:nvSpPr>
          <p:spPr>
            <a:xfrm flipH="1">
              <a:off x="12300" y="6360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0" name="CustomShape 1156"/>
            <p:cNvSpPr/>
            <p:nvPr/>
          </p:nvSpPr>
          <p:spPr>
            <a:xfrm flipH="1">
              <a:off x="12300" y="6366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1" name="CustomShape 1157"/>
            <p:cNvSpPr/>
            <p:nvPr/>
          </p:nvSpPr>
          <p:spPr>
            <a:xfrm flipH="1">
              <a:off x="12280" y="6379"/>
              <a:ext cx="21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2" name="CustomShape 1158"/>
            <p:cNvSpPr/>
            <p:nvPr/>
          </p:nvSpPr>
          <p:spPr>
            <a:xfrm flipH="1">
              <a:off x="12277" y="6384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3" name="CustomShape 1159"/>
            <p:cNvSpPr/>
            <p:nvPr/>
          </p:nvSpPr>
          <p:spPr>
            <a:xfrm flipH="1">
              <a:off x="12283" y="6389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4" name="CustomShape 1160"/>
            <p:cNvSpPr/>
            <p:nvPr/>
          </p:nvSpPr>
          <p:spPr>
            <a:xfrm flipH="1">
              <a:off x="12300" y="6389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5" name="CustomShape 1161"/>
            <p:cNvSpPr/>
            <p:nvPr/>
          </p:nvSpPr>
          <p:spPr>
            <a:xfrm flipH="1">
              <a:off x="12321" y="649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6" name="CustomShape 1162"/>
            <p:cNvSpPr/>
            <p:nvPr/>
          </p:nvSpPr>
          <p:spPr>
            <a:xfrm flipH="1">
              <a:off x="12395" y="647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7" name="CustomShape 1163"/>
            <p:cNvSpPr/>
            <p:nvPr/>
          </p:nvSpPr>
          <p:spPr>
            <a:xfrm flipH="1">
              <a:off x="12321" y="6386"/>
              <a:ext cx="72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8" name="CustomShape 1164"/>
            <p:cNvSpPr/>
            <p:nvPr/>
          </p:nvSpPr>
          <p:spPr>
            <a:xfrm flipH="1">
              <a:off x="12322" y="638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9" name="CustomShape 1165"/>
            <p:cNvSpPr/>
            <p:nvPr/>
          </p:nvSpPr>
          <p:spPr>
            <a:xfrm flipH="1">
              <a:off x="12291" y="6389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0" name="CustomShape 1166"/>
            <p:cNvSpPr/>
            <p:nvPr/>
          </p:nvSpPr>
          <p:spPr>
            <a:xfrm flipH="1">
              <a:off x="12241" y="6392"/>
              <a:ext cx="55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1" name="CustomShape 1167"/>
            <p:cNvSpPr/>
            <p:nvPr/>
          </p:nvSpPr>
          <p:spPr>
            <a:xfrm flipH="1">
              <a:off x="12242" y="6587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2" name="CustomShape 1168"/>
            <p:cNvSpPr/>
            <p:nvPr/>
          </p:nvSpPr>
          <p:spPr>
            <a:xfrm flipH="1">
              <a:off x="12326" y="6397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3" name="CustomShape 1169"/>
            <p:cNvSpPr/>
            <p:nvPr/>
          </p:nvSpPr>
          <p:spPr>
            <a:xfrm flipH="1">
              <a:off x="12324" y="6397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4" name="CustomShape 1170"/>
            <p:cNvSpPr/>
            <p:nvPr/>
          </p:nvSpPr>
          <p:spPr>
            <a:xfrm flipH="1">
              <a:off x="12328" y="6405"/>
              <a:ext cx="15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5" name="CustomShape 1171"/>
            <p:cNvSpPr/>
            <p:nvPr/>
          </p:nvSpPr>
          <p:spPr>
            <a:xfrm flipH="1">
              <a:off x="12328" y="6397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6" name="CustomShape 1172"/>
            <p:cNvSpPr/>
            <p:nvPr/>
          </p:nvSpPr>
          <p:spPr>
            <a:xfrm flipH="1">
              <a:off x="12337" y="6409"/>
              <a:ext cx="16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7" name="CustomShape 1173"/>
            <p:cNvSpPr/>
            <p:nvPr/>
          </p:nvSpPr>
          <p:spPr>
            <a:xfrm flipH="1">
              <a:off x="12336" y="6407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8" name="CustomShape 1174"/>
            <p:cNvSpPr/>
            <p:nvPr/>
          </p:nvSpPr>
          <p:spPr>
            <a:xfrm flipH="1">
              <a:off x="12336" y="6414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9" name="CustomShape 1175"/>
            <p:cNvSpPr/>
            <p:nvPr/>
          </p:nvSpPr>
          <p:spPr>
            <a:xfrm flipH="1">
              <a:off x="12341" y="6407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0" name="CustomShape 1176"/>
            <p:cNvSpPr/>
            <p:nvPr/>
          </p:nvSpPr>
          <p:spPr>
            <a:xfrm flipH="1">
              <a:off x="12347" y="6419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1" name="CustomShape 1177"/>
            <p:cNvSpPr/>
            <p:nvPr/>
          </p:nvSpPr>
          <p:spPr>
            <a:xfrm flipH="1">
              <a:off x="12340" y="6419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2" name="CustomShape 1178"/>
            <p:cNvSpPr/>
            <p:nvPr/>
          </p:nvSpPr>
          <p:spPr>
            <a:xfrm flipH="1">
              <a:off x="12343" y="6437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3" name="CustomShape 1179"/>
            <p:cNvSpPr/>
            <p:nvPr/>
          </p:nvSpPr>
          <p:spPr>
            <a:xfrm flipH="1">
              <a:off x="12353" y="6430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4" name="CustomShape 1180"/>
            <p:cNvSpPr/>
            <p:nvPr/>
          </p:nvSpPr>
          <p:spPr>
            <a:xfrm flipH="1">
              <a:off x="12353" y="6419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5" name="CustomShape 1181"/>
            <p:cNvSpPr/>
            <p:nvPr/>
          </p:nvSpPr>
          <p:spPr>
            <a:xfrm flipH="1">
              <a:off x="12355" y="6437"/>
              <a:ext cx="25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6" name="CustomShape 1182"/>
            <p:cNvSpPr/>
            <p:nvPr/>
          </p:nvSpPr>
          <p:spPr>
            <a:xfrm flipH="1">
              <a:off x="12356" y="6437"/>
              <a:ext cx="16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7" name="CustomShape 1183"/>
            <p:cNvSpPr/>
            <p:nvPr/>
          </p:nvSpPr>
          <p:spPr>
            <a:xfrm flipH="1">
              <a:off x="12355" y="6451"/>
              <a:ext cx="27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8" name="CustomShape 1184"/>
            <p:cNvSpPr/>
            <p:nvPr/>
          </p:nvSpPr>
          <p:spPr>
            <a:xfrm flipH="1">
              <a:off x="12369" y="6435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9" name="CustomShape 1185"/>
            <p:cNvSpPr/>
            <p:nvPr/>
          </p:nvSpPr>
          <p:spPr>
            <a:xfrm flipH="1">
              <a:off x="12269" y="6399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0" name="CustomShape 1186"/>
            <p:cNvSpPr/>
            <p:nvPr/>
          </p:nvSpPr>
          <p:spPr>
            <a:xfrm flipH="1">
              <a:off x="12267" y="6399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1" name="CustomShape 1187"/>
            <p:cNvSpPr/>
            <p:nvPr/>
          </p:nvSpPr>
          <p:spPr>
            <a:xfrm flipH="1">
              <a:off x="12269" y="6411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2" name="CustomShape 1188"/>
            <p:cNvSpPr/>
            <p:nvPr/>
          </p:nvSpPr>
          <p:spPr>
            <a:xfrm flipH="1">
              <a:off x="12279" y="6399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3" name="CustomShape 1189"/>
            <p:cNvSpPr/>
            <p:nvPr/>
          </p:nvSpPr>
          <p:spPr>
            <a:xfrm flipH="1">
              <a:off x="12266" y="6419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4" name="CustomShape 1190"/>
            <p:cNvSpPr/>
            <p:nvPr/>
          </p:nvSpPr>
          <p:spPr>
            <a:xfrm flipH="1">
              <a:off x="12264" y="6419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5" name="CustomShape 1191"/>
            <p:cNvSpPr/>
            <p:nvPr/>
          </p:nvSpPr>
          <p:spPr>
            <a:xfrm flipH="1">
              <a:off x="12266" y="6435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6" name="CustomShape 1192"/>
            <p:cNvSpPr/>
            <p:nvPr/>
          </p:nvSpPr>
          <p:spPr>
            <a:xfrm flipH="1">
              <a:off x="12269" y="6419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1193"/>
            <p:cNvSpPr/>
            <p:nvPr/>
          </p:nvSpPr>
          <p:spPr>
            <a:xfrm flipH="1">
              <a:off x="12256" y="6440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8" name="CustomShape 1194"/>
            <p:cNvSpPr/>
            <p:nvPr/>
          </p:nvSpPr>
          <p:spPr>
            <a:xfrm flipH="1">
              <a:off x="12258" y="6440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9" name="CustomShape 1195"/>
            <p:cNvSpPr/>
            <p:nvPr/>
          </p:nvSpPr>
          <p:spPr>
            <a:xfrm flipH="1">
              <a:off x="12253" y="6453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0" name="CustomShape 1196"/>
            <p:cNvSpPr/>
            <p:nvPr/>
          </p:nvSpPr>
          <p:spPr>
            <a:xfrm flipH="1">
              <a:off x="12254" y="6458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1" name="CustomShape 1197"/>
            <p:cNvSpPr/>
            <p:nvPr/>
          </p:nvSpPr>
          <p:spPr>
            <a:xfrm flipH="1">
              <a:off x="12263" y="6440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2" name="CustomShape 1198"/>
            <p:cNvSpPr/>
            <p:nvPr/>
          </p:nvSpPr>
          <p:spPr>
            <a:xfrm flipH="1">
              <a:off x="12251" y="6466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3" name="CustomShape 1199"/>
            <p:cNvSpPr/>
            <p:nvPr/>
          </p:nvSpPr>
          <p:spPr>
            <a:xfrm flipH="1">
              <a:off x="12252" y="6466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4" name="CustomShape 1200"/>
            <p:cNvSpPr/>
            <p:nvPr/>
          </p:nvSpPr>
          <p:spPr>
            <a:xfrm flipH="1">
              <a:off x="12249" y="6479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5" name="CustomShape 1201"/>
            <p:cNvSpPr/>
            <p:nvPr/>
          </p:nvSpPr>
          <p:spPr>
            <a:xfrm flipH="1">
              <a:off x="12246" y="6484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6" name="CustomShape 1202"/>
            <p:cNvSpPr/>
            <p:nvPr/>
          </p:nvSpPr>
          <p:spPr>
            <a:xfrm flipH="1">
              <a:off x="12253" y="6476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7" name="CustomShape 1203"/>
            <p:cNvSpPr/>
            <p:nvPr/>
          </p:nvSpPr>
          <p:spPr>
            <a:xfrm flipH="1">
              <a:off x="12262" y="6466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8" name="CustomShape 1204"/>
            <p:cNvSpPr/>
            <p:nvPr/>
          </p:nvSpPr>
          <p:spPr>
            <a:xfrm flipH="1">
              <a:off x="12245" y="6494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9" name="CustomShape 1205"/>
            <p:cNvSpPr/>
            <p:nvPr/>
          </p:nvSpPr>
          <p:spPr>
            <a:xfrm flipH="1">
              <a:off x="12246" y="6491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0" name="CustomShape 1206"/>
            <p:cNvSpPr/>
            <p:nvPr/>
          </p:nvSpPr>
          <p:spPr>
            <a:xfrm flipH="1">
              <a:off x="12241" y="6502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1" name="CustomShape 1207"/>
            <p:cNvSpPr/>
            <p:nvPr/>
          </p:nvSpPr>
          <p:spPr>
            <a:xfrm flipH="1">
              <a:off x="12241" y="6504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2" name="CustomShape 1208"/>
            <p:cNvSpPr/>
            <p:nvPr/>
          </p:nvSpPr>
          <p:spPr>
            <a:xfrm flipH="1">
              <a:off x="12254" y="6491"/>
              <a:ext cx="6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3" name="CustomShape 1209"/>
            <p:cNvSpPr/>
            <p:nvPr/>
          </p:nvSpPr>
          <p:spPr>
            <a:xfrm flipH="1">
              <a:off x="12235" y="6512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4" name="CustomShape 1210"/>
            <p:cNvSpPr/>
            <p:nvPr/>
          </p:nvSpPr>
          <p:spPr>
            <a:xfrm flipH="1">
              <a:off x="12243" y="6512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5" name="CustomShape 1211"/>
            <p:cNvSpPr/>
            <p:nvPr/>
          </p:nvSpPr>
          <p:spPr>
            <a:xfrm flipH="1">
              <a:off x="12235" y="6528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6" name="CustomShape 1212"/>
            <p:cNvSpPr/>
            <p:nvPr/>
          </p:nvSpPr>
          <p:spPr>
            <a:xfrm flipH="1">
              <a:off x="12236" y="6528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7" name="CustomShape 1213"/>
            <p:cNvSpPr/>
            <p:nvPr/>
          </p:nvSpPr>
          <p:spPr>
            <a:xfrm flipH="1">
              <a:off x="12245" y="6512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8" name="CustomShape 1214"/>
            <p:cNvSpPr/>
            <p:nvPr/>
          </p:nvSpPr>
          <p:spPr>
            <a:xfrm flipH="1">
              <a:off x="12238" y="6538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9" name="CustomShape 1215"/>
            <p:cNvSpPr/>
            <p:nvPr/>
          </p:nvSpPr>
          <p:spPr>
            <a:xfrm flipH="1">
              <a:off x="12237" y="6538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0" name="CustomShape 1216"/>
            <p:cNvSpPr/>
            <p:nvPr/>
          </p:nvSpPr>
          <p:spPr>
            <a:xfrm flipH="1">
              <a:off x="12234" y="6551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1" name="CustomShape 1217"/>
            <p:cNvSpPr/>
            <p:nvPr/>
          </p:nvSpPr>
          <p:spPr>
            <a:xfrm flipH="1">
              <a:off x="12241" y="6538"/>
              <a:ext cx="6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2" name="CustomShape 1218"/>
            <p:cNvSpPr/>
            <p:nvPr/>
          </p:nvSpPr>
          <p:spPr>
            <a:xfrm flipH="1">
              <a:off x="12231" y="6561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3" name="CustomShape 1219"/>
            <p:cNvSpPr/>
            <p:nvPr/>
          </p:nvSpPr>
          <p:spPr>
            <a:xfrm flipH="1">
              <a:off x="12229" y="6561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4" name="CustomShape 1220"/>
            <p:cNvSpPr/>
            <p:nvPr/>
          </p:nvSpPr>
          <p:spPr>
            <a:xfrm flipH="1">
              <a:off x="12231" y="6574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5" name="CustomShape 1221"/>
            <p:cNvSpPr/>
            <p:nvPr/>
          </p:nvSpPr>
          <p:spPr>
            <a:xfrm flipH="1">
              <a:off x="12243" y="6561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6" name="CustomShape 1222"/>
            <p:cNvSpPr/>
            <p:nvPr/>
          </p:nvSpPr>
          <p:spPr>
            <a:xfrm flipH="1">
              <a:off x="12544" y="645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7" name="CustomShape 1223"/>
            <p:cNvSpPr/>
            <p:nvPr/>
          </p:nvSpPr>
          <p:spPr>
            <a:xfrm flipH="1">
              <a:off x="12545" y="6430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8" name="CustomShape 1224"/>
            <p:cNvSpPr/>
            <p:nvPr/>
          </p:nvSpPr>
          <p:spPr>
            <a:xfrm flipH="1">
              <a:off x="12556" y="6427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9" name="CustomShape 1225"/>
            <p:cNvSpPr/>
            <p:nvPr/>
          </p:nvSpPr>
          <p:spPr>
            <a:xfrm flipH="1">
              <a:off x="12446" y="680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0" name="CustomShape 1226"/>
            <p:cNvSpPr/>
            <p:nvPr/>
          </p:nvSpPr>
          <p:spPr>
            <a:xfrm flipH="1">
              <a:off x="12449" y="6800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1" name="CustomShape 1227"/>
            <p:cNvSpPr/>
            <p:nvPr/>
          </p:nvSpPr>
          <p:spPr>
            <a:xfrm flipH="1">
              <a:off x="12445" y="6781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2" name="CustomShape 1228"/>
            <p:cNvSpPr/>
            <p:nvPr/>
          </p:nvSpPr>
          <p:spPr>
            <a:xfrm flipH="1">
              <a:off x="12253" y="6581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3" name="CustomShape 1229"/>
            <p:cNvSpPr/>
            <p:nvPr/>
          </p:nvSpPr>
          <p:spPr>
            <a:xfrm flipH="1">
              <a:off x="12252" y="6463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4" name="CustomShape 1230"/>
            <p:cNvSpPr/>
            <p:nvPr/>
          </p:nvSpPr>
          <p:spPr>
            <a:xfrm flipH="1">
              <a:off x="12322" y="6579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5" name="CustomShape 1231"/>
            <p:cNvSpPr/>
            <p:nvPr/>
          </p:nvSpPr>
          <p:spPr>
            <a:xfrm flipH="1">
              <a:off x="12364" y="6551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6" name="CustomShape 1232"/>
            <p:cNvSpPr/>
            <p:nvPr/>
          </p:nvSpPr>
          <p:spPr>
            <a:xfrm flipH="1">
              <a:off x="12342" y="6566"/>
              <a:ext cx="8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7" name="CustomShape 1233"/>
            <p:cNvSpPr/>
            <p:nvPr/>
          </p:nvSpPr>
          <p:spPr>
            <a:xfrm flipH="1">
              <a:off x="12301" y="6592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8" name="CustomShape 1234"/>
            <p:cNvSpPr/>
            <p:nvPr/>
          </p:nvSpPr>
          <p:spPr>
            <a:xfrm flipH="1">
              <a:off x="12292" y="6605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9" name="CustomShape 1235"/>
            <p:cNvSpPr/>
            <p:nvPr/>
          </p:nvSpPr>
          <p:spPr>
            <a:xfrm flipH="1">
              <a:off x="12278" y="6615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0" name="CustomShape 1236"/>
            <p:cNvSpPr/>
            <p:nvPr/>
          </p:nvSpPr>
          <p:spPr>
            <a:xfrm flipH="1">
              <a:off x="12260" y="6626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1" name="CustomShape 1237"/>
            <p:cNvSpPr/>
            <p:nvPr/>
          </p:nvSpPr>
          <p:spPr>
            <a:xfrm flipH="1">
              <a:off x="12640" y="6489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2" name="CustomShape 1238"/>
            <p:cNvSpPr/>
            <p:nvPr/>
          </p:nvSpPr>
          <p:spPr>
            <a:xfrm flipH="1">
              <a:off x="12656" y="6542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3" name="CustomShape 1239"/>
            <p:cNvSpPr/>
            <p:nvPr/>
          </p:nvSpPr>
          <p:spPr>
            <a:xfrm flipH="1">
              <a:off x="12665" y="6795"/>
              <a:ext cx="29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4" name="CustomShape 1240"/>
            <p:cNvSpPr/>
            <p:nvPr/>
          </p:nvSpPr>
          <p:spPr>
            <a:xfrm flipH="1">
              <a:off x="12690" y="6797"/>
              <a:ext cx="27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5" name="CustomShape 1241"/>
            <p:cNvSpPr/>
            <p:nvPr/>
          </p:nvSpPr>
          <p:spPr>
            <a:xfrm flipH="1">
              <a:off x="12713" y="6795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6" name="CustomShape 1242"/>
            <p:cNvSpPr/>
            <p:nvPr/>
          </p:nvSpPr>
          <p:spPr>
            <a:xfrm flipH="1">
              <a:off x="12729" y="6797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7" name="CustomShape 1243"/>
            <p:cNvSpPr/>
            <p:nvPr/>
          </p:nvSpPr>
          <p:spPr>
            <a:xfrm flipH="1">
              <a:off x="12764" y="6795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8" name="CustomShape 1244"/>
            <p:cNvSpPr/>
            <p:nvPr/>
          </p:nvSpPr>
          <p:spPr>
            <a:xfrm flipH="1">
              <a:off x="12780" y="6797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9" name="CustomShape 1245"/>
            <p:cNvSpPr/>
            <p:nvPr/>
          </p:nvSpPr>
          <p:spPr>
            <a:xfrm flipH="1">
              <a:off x="12818" y="6792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0" name="CustomShape 1246"/>
            <p:cNvSpPr/>
            <p:nvPr/>
          </p:nvSpPr>
          <p:spPr>
            <a:xfrm flipH="1">
              <a:off x="12833" y="6797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1" name="CustomShape 1247"/>
            <p:cNvSpPr/>
            <p:nvPr/>
          </p:nvSpPr>
          <p:spPr>
            <a:xfrm flipH="1">
              <a:off x="12867" y="6795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2" name="CustomShape 1248"/>
            <p:cNvSpPr/>
            <p:nvPr/>
          </p:nvSpPr>
          <p:spPr>
            <a:xfrm flipH="1">
              <a:off x="12891" y="6797"/>
              <a:ext cx="41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3" name="CustomShape 1249"/>
            <p:cNvSpPr/>
            <p:nvPr/>
          </p:nvSpPr>
          <p:spPr>
            <a:xfrm flipH="1">
              <a:off x="12934" y="6782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4" name="CustomShape 1250"/>
            <p:cNvSpPr/>
            <p:nvPr/>
          </p:nvSpPr>
          <p:spPr>
            <a:xfrm flipH="1">
              <a:off x="12929" y="6627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5" name="CustomShape 1251"/>
            <p:cNvSpPr/>
            <p:nvPr/>
          </p:nvSpPr>
          <p:spPr>
            <a:xfrm flipH="1">
              <a:off x="12963" y="6589"/>
              <a:ext cx="16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6" name="CustomShape 1252"/>
            <p:cNvSpPr/>
            <p:nvPr/>
          </p:nvSpPr>
          <p:spPr>
            <a:xfrm flipH="1">
              <a:off x="12955" y="6540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7" name="CustomShape 1253"/>
            <p:cNvSpPr/>
            <p:nvPr/>
          </p:nvSpPr>
          <p:spPr>
            <a:xfrm flipH="1">
              <a:off x="12814" y="6542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8" name="CustomShape 1254"/>
            <p:cNvSpPr/>
            <p:nvPr/>
          </p:nvSpPr>
          <p:spPr>
            <a:xfrm flipH="1">
              <a:off x="12784" y="6589"/>
              <a:ext cx="30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9" name="CustomShape 1255"/>
            <p:cNvSpPr/>
            <p:nvPr/>
          </p:nvSpPr>
          <p:spPr>
            <a:xfrm flipH="1">
              <a:off x="12785" y="6612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0" name="CustomShape 1256"/>
            <p:cNvSpPr/>
            <p:nvPr/>
          </p:nvSpPr>
          <p:spPr>
            <a:xfrm flipH="1">
              <a:off x="12764" y="6620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1" name="CustomShape 1257"/>
            <p:cNvSpPr/>
            <p:nvPr/>
          </p:nvSpPr>
          <p:spPr>
            <a:xfrm flipH="1">
              <a:off x="12652" y="6651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2" name="CustomShape 1258"/>
            <p:cNvSpPr/>
            <p:nvPr/>
          </p:nvSpPr>
          <p:spPr>
            <a:xfrm flipH="1">
              <a:off x="12653" y="6739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3" name="CustomShape 1259"/>
            <p:cNvSpPr/>
            <p:nvPr/>
          </p:nvSpPr>
          <p:spPr>
            <a:xfrm flipH="1">
              <a:off x="12652" y="6744"/>
              <a:ext cx="10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4" name="CustomShape 1260"/>
            <p:cNvSpPr/>
            <p:nvPr/>
          </p:nvSpPr>
          <p:spPr>
            <a:xfrm flipH="1">
              <a:off x="12662" y="6808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5" name="CustomShape 1261"/>
            <p:cNvSpPr/>
            <p:nvPr/>
          </p:nvSpPr>
          <p:spPr>
            <a:xfrm flipH="1">
              <a:off x="12773" y="6584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6" name="CustomShape 1262"/>
            <p:cNvSpPr/>
            <p:nvPr/>
          </p:nvSpPr>
          <p:spPr>
            <a:xfrm flipH="1">
              <a:off x="12778" y="6584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7" name="CustomShape 1263"/>
            <p:cNvSpPr/>
            <p:nvPr/>
          </p:nvSpPr>
          <p:spPr>
            <a:xfrm flipH="1">
              <a:off x="12771" y="6599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8" name="CustomShape 1264"/>
            <p:cNvSpPr/>
            <p:nvPr/>
          </p:nvSpPr>
          <p:spPr>
            <a:xfrm flipH="1">
              <a:off x="12770" y="6599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9" name="CustomShape 1265"/>
            <p:cNvSpPr/>
            <p:nvPr/>
          </p:nvSpPr>
          <p:spPr>
            <a:xfrm flipH="1">
              <a:off x="12786" y="6594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0" name="CustomShape 1266"/>
            <p:cNvSpPr/>
            <p:nvPr/>
          </p:nvSpPr>
          <p:spPr>
            <a:xfrm flipH="1">
              <a:off x="12787" y="6584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1" name="CustomShape 1267"/>
            <p:cNvSpPr/>
            <p:nvPr/>
          </p:nvSpPr>
          <p:spPr>
            <a:xfrm flipH="1">
              <a:off x="12652" y="6612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2" name="CustomShape 1268"/>
            <p:cNvSpPr/>
            <p:nvPr/>
          </p:nvSpPr>
          <p:spPr>
            <a:xfrm flipH="1">
              <a:off x="12746" y="6612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3" name="CustomShape 1269"/>
            <p:cNvSpPr/>
            <p:nvPr/>
          </p:nvSpPr>
          <p:spPr>
            <a:xfrm flipH="1">
              <a:off x="12985" y="6812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4" name="CustomShape 1270"/>
            <p:cNvSpPr/>
            <p:nvPr/>
          </p:nvSpPr>
          <p:spPr>
            <a:xfrm flipH="1">
              <a:off x="12964" y="6820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5" name="CustomShape 1271"/>
            <p:cNvSpPr/>
            <p:nvPr/>
          </p:nvSpPr>
          <p:spPr>
            <a:xfrm flipH="1">
              <a:off x="12653" y="6651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6" name="CustomShape 1272"/>
            <p:cNvSpPr/>
            <p:nvPr/>
          </p:nvSpPr>
          <p:spPr>
            <a:xfrm flipH="1">
              <a:off x="12650" y="673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7" name="CustomShape 1273"/>
            <p:cNvSpPr/>
            <p:nvPr/>
          </p:nvSpPr>
          <p:spPr>
            <a:xfrm flipH="1">
              <a:off x="12652" y="6731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8" name="CustomShape 1274"/>
            <p:cNvSpPr/>
            <p:nvPr/>
          </p:nvSpPr>
          <p:spPr>
            <a:xfrm flipH="1">
              <a:off x="12649" y="6712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9" name="CustomShape 1275"/>
            <p:cNvSpPr/>
            <p:nvPr/>
          </p:nvSpPr>
          <p:spPr>
            <a:xfrm flipH="1">
              <a:off x="12657" y="6702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0" name="CustomShape 1276"/>
            <p:cNvSpPr/>
            <p:nvPr/>
          </p:nvSpPr>
          <p:spPr>
            <a:xfrm flipH="1">
              <a:off x="12663" y="6661"/>
              <a:ext cx="5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1" name="CustomShape 1277"/>
            <p:cNvSpPr/>
            <p:nvPr/>
          </p:nvSpPr>
          <p:spPr>
            <a:xfrm flipH="1">
              <a:off x="12668" y="6651"/>
              <a:ext cx="15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2" name="CustomShape 1278"/>
            <p:cNvSpPr/>
            <p:nvPr/>
          </p:nvSpPr>
          <p:spPr>
            <a:xfrm flipH="1">
              <a:off x="12681" y="6638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3" name="CustomShape 1279"/>
            <p:cNvSpPr/>
            <p:nvPr/>
          </p:nvSpPr>
          <p:spPr>
            <a:xfrm flipH="1">
              <a:off x="12678" y="6622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4" name="CustomShape 1280"/>
            <p:cNvSpPr/>
            <p:nvPr/>
          </p:nvSpPr>
          <p:spPr>
            <a:xfrm flipH="1">
              <a:off x="12713" y="6625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5" name="CustomShape 1281"/>
            <p:cNvSpPr/>
            <p:nvPr/>
          </p:nvSpPr>
          <p:spPr>
            <a:xfrm flipH="1">
              <a:off x="12711" y="6633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6" name="CustomShape 1282"/>
            <p:cNvSpPr/>
            <p:nvPr/>
          </p:nvSpPr>
          <p:spPr>
            <a:xfrm flipH="1">
              <a:off x="12715" y="6633"/>
              <a:ext cx="32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7" name="CustomShape 1283"/>
            <p:cNvSpPr/>
            <p:nvPr/>
          </p:nvSpPr>
          <p:spPr>
            <a:xfrm flipH="1">
              <a:off x="12743" y="6617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8" name="CustomShape 1284"/>
            <p:cNvSpPr/>
            <p:nvPr/>
          </p:nvSpPr>
          <p:spPr>
            <a:xfrm flipH="1">
              <a:off x="12670" y="6630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9" name="CustomShape 1285"/>
            <p:cNvSpPr/>
            <p:nvPr/>
          </p:nvSpPr>
          <p:spPr>
            <a:xfrm flipH="1">
              <a:off x="12711" y="6630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0" name="CustomShape 1286"/>
            <p:cNvSpPr/>
            <p:nvPr/>
          </p:nvSpPr>
          <p:spPr>
            <a:xfrm flipH="1">
              <a:off x="12678" y="6630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1" name="CustomShape 1287"/>
            <p:cNvSpPr/>
            <p:nvPr/>
          </p:nvSpPr>
          <p:spPr>
            <a:xfrm flipH="1">
              <a:off x="12681" y="6651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2" name="CustomShape 1288"/>
            <p:cNvSpPr/>
            <p:nvPr/>
          </p:nvSpPr>
          <p:spPr>
            <a:xfrm flipH="1">
              <a:off x="12666" y="6659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3" name="CustomShape 1289"/>
            <p:cNvSpPr/>
            <p:nvPr/>
          </p:nvSpPr>
          <p:spPr>
            <a:xfrm flipH="1">
              <a:off x="12670" y="6669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4" name="CustomShape 1290"/>
            <p:cNvSpPr/>
            <p:nvPr/>
          </p:nvSpPr>
          <p:spPr>
            <a:xfrm flipH="1">
              <a:off x="12670" y="6679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5" name="CustomShape 1291"/>
            <p:cNvSpPr/>
            <p:nvPr/>
          </p:nvSpPr>
          <p:spPr>
            <a:xfrm flipH="1">
              <a:off x="12681" y="6669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6" name="CustomShape 1292"/>
            <p:cNvSpPr/>
            <p:nvPr/>
          </p:nvSpPr>
          <p:spPr>
            <a:xfrm flipH="1">
              <a:off x="12677" y="6664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7" name="CustomShape 1293"/>
            <p:cNvSpPr/>
            <p:nvPr/>
          </p:nvSpPr>
          <p:spPr>
            <a:xfrm flipH="1">
              <a:off x="12683" y="6653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8" name="CustomShape 1294"/>
            <p:cNvSpPr/>
            <p:nvPr/>
          </p:nvSpPr>
          <p:spPr>
            <a:xfrm flipH="1">
              <a:off x="12683" y="6638"/>
              <a:ext cx="30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9" name="CustomShape 1295"/>
            <p:cNvSpPr/>
            <p:nvPr/>
          </p:nvSpPr>
          <p:spPr>
            <a:xfrm flipH="1">
              <a:off x="12685" y="666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0" name="CustomShape 1296"/>
            <p:cNvSpPr/>
            <p:nvPr/>
          </p:nvSpPr>
          <p:spPr>
            <a:xfrm flipH="1">
              <a:off x="12682" y="6667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1" name="CustomShape 1297"/>
            <p:cNvSpPr/>
            <p:nvPr/>
          </p:nvSpPr>
          <p:spPr>
            <a:xfrm flipH="1">
              <a:off x="12684" y="6672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2" name="CustomShape 1298"/>
            <p:cNvSpPr/>
            <p:nvPr/>
          </p:nvSpPr>
          <p:spPr>
            <a:xfrm flipH="1">
              <a:off x="12692" y="667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3" name="CustomShape 1299"/>
            <p:cNvSpPr/>
            <p:nvPr/>
          </p:nvSpPr>
          <p:spPr>
            <a:xfrm flipH="1">
              <a:off x="12692" y="666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4" name="CustomShape 1300"/>
            <p:cNvSpPr/>
            <p:nvPr/>
          </p:nvSpPr>
          <p:spPr>
            <a:xfrm flipH="1">
              <a:off x="12688" y="6664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5" name="CustomShape 1301"/>
            <p:cNvSpPr/>
            <p:nvPr/>
          </p:nvSpPr>
          <p:spPr>
            <a:xfrm flipH="1">
              <a:off x="12709" y="667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6" name="CustomShape 1302"/>
            <p:cNvSpPr/>
            <p:nvPr/>
          </p:nvSpPr>
          <p:spPr>
            <a:xfrm flipH="1">
              <a:off x="12692" y="667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7" name="CustomShape 1303"/>
            <p:cNvSpPr/>
            <p:nvPr/>
          </p:nvSpPr>
          <p:spPr>
            <a:xfrm flipH="1">
              <a:off x="12668" y="6674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8" name="CustomShape 1304"/>
            <p:cNvSpPr/>
            <p:nvPr/>
          </p:nvSpPr>
          <p:spPr>
            <a:xfrm flipH="1">
              <a:off x="12671" y="670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9" name="CustomShape 1305"/>
            <p:cNvSpPr/>
            <p:nvPr/>
          </p:nvSpPr>
          <p:spPr>
            <a:xfrm flipH="1">
              <a:off x="12680" y="6679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0" name="CustomShape 1306"/>
            <p:cNvSpPr/>
            <p:nvPr/>
          </p:nvSpPr>
          <p:spPr>
            <a:xfrm flipH="1">
              <a:off x="12680" y="6679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1" name="CustomShape 1307"/>
            <p:cNvSpPr/>
            <p:nvPr/>
          </p:nvSpPr>
          <p:spPr>
            <a:xfrm flipH="1">
              <a:off x="12681" y="669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2" name="CustomShape 1308"/>
            <p:cNvSpPr/>
            <p:nvPr/>
          </p:nvSpPr>
          <p:spPr>
            <a:xfrm flipH="1">
              <a:off x="12772" y="662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3" name="CustomShape 1309"/>
            <p:cNvSpPr/>
            <p:nvPr/>
          </p:nvSpPr>
          <p:spPr>
            <a:xfrm flipH="1">
              <a:off x="12762" y="6622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4" name="CustomShape 1310"/>
            <p:cNvSpPr/>
            <p:nvPr/>
          </p:nvSpPr>
          <p:spPr>
            <a:xfrm flipH="1">
              <a:off x="12766" y="6625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5" name="CustomShape 1311"/>
            <p:cNvSpPr/>
            <p:nvPr/>
          </p:nvSpPr>
          <p:spPr>
            <a:xfrm flipH="1">
              <a:off x="12768" y="6630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6" name="CustomShape 1312"/>
            <p:cNvSpPr/>
            <p:nvPr/>
          </p:nvSpPr>
          <p:spPr>
            <a:xfrm flipH="1">
              <a:off x="12772" y="663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7" name="CustomShape 1313"/>
            <p:cNvSpPr/>
            <p:nvPr/>
          </p:nvSpPr>
          <p:spPr>
            <a:xfrm flipH="1">
              <a:off x="12763" y="6625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8" name="CustomShape 1314"/>
            <p:cNvSpPr/>
            <p:nvPr/>
          </p:nvSpPr>
          <p:spPr>
            <a:xfrm flipH="1">
              <a:off x="12753" y="6630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9" name="CustomShape 1315"/>
            <p:cNvSpPr/>
            <p:nvPr/>
          </p:nvSpPr>
          <p:spPr>
            <a:xfrm flipH="1">
              <a:off x="12751" y="6622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0" name="CustomShape 1316"/>
            <p:cNvSpPr/>
            <p:nvPr/>
          </p:nvSpPr>
          <p:spPr>
            <a:xfrm flipH="1">
              <a:off x="12752" y="6622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1" name="CustomShape 1317"/>
            <p:cNvSpPr/>
            <p:nvPr/>
          </p:nvSpPr>
          <p:spPr>
            <a:xfrm flipH="1">
              <a:off x="12687" y="6491"/>
              <a:ext cx="59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2" name="CustomShape 1318"/>
            <p:cNvSpPr/>
            <p:nvPr/>
          </p:nvSpPr>
          <p:spPr>
            <a:xfrm flipH="1">
              <a:off x="12731" y="6627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CustomShape 1319"/>
            <p:cNvSpPr/>
            <p:nvPr/>
          </p:nvSpPr>
          <p:spPr>
            <a:xfrm flipH="1">
              <a:off x="12718" y="6517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CustomShape 1320"/>
            <p:cNvSpPr/>
            <p:nvPr/>
          </p:nvSpPr>
          <p:spPr>
            <a:xfrm flipH="1">
              <a:off x="12715" y="6515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CustomShape 1321"/>
            <p:cNvSpPr/>
            <p:nvPr/>
          </p:nvSpPr>
          <p:spPr>
            <a:xfrm flipH="1">
              <a:off x="12733" y="6512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CustomShape 1322"/>
            <p:cNvSpPr/>
            <p:nvPr/>
          </p:nvSpPr>
          <p:spPr>
            <a:xfrm flipH="1">
              <a:off x="12718" y="6509"/>
              <a:ext cx="19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CustomShape 1323"/>
            <p:cNvSpPr/>
            <p:nvPr/>
          </p:nvSpPr>
          <p:spPr>
            <a:xfrm flipH="1">
              <a:off x="12709" y="6497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CustomShape 1324"/>
            <p:cNvSpPr/>
            <p:nvPr/>
          </p:nvSpPr>
          <p:spPr>
            <a:xfrm flipH="1">
              <a:off x="12703" y="6491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CustomShape 1325"/>
            <p:cNvSpPr/>
            <p:nvPr/>
          </p:nvSpPr>
          <p:spPr>
            <a:xfrm flipH="1">
              <a:off x="12703" y="6497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CustomShape 1326"/>
            <p:cNvSpPr/>
            <p:nvPr/>
          </p:nvSpPr>
          <p:spPr>
            <a:xfrm flipH="1">
              <a:off x="12684" y="6509"/>
              <a:ext cx="22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CustomShape 1327"/>
            <p:cNvSpPr/>
            <p:nvPr/>
          </p:nvSpPr>
          <p:spPr>
            <a:xfrm flipH="1">
              <a:off x="12681" y="6515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CustomShape 1328"/>
            <p:cNvSpPr/>
            <p:nvPr/>
          </p:nvSpPr>
          <p:spPr>
            <a:xfrm flipH="1">
              <a:off x="12687" y="6520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CustomShape 1329"/>
            <p:cNvSpPr/>
            <p:nvPr/>
          </p:nvSpPr>
          <p:spPr>
            <a:xfrm flipH="1">
              <a:off x="12704" y="6520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CustomShape 1330"/>
            <p:cNvSpPr/>
            <p:nvPr/>
          </p:nvSpPr>
          <p:spPr>
            <a:xfrm flipH="1">
              <a:off x="12724" y="663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CustomShape 1331"/>
            <p:cNvSpPr/>
            <p:nvPr/>
          </p:nvSpPr>
          <p:spPr>
            <a:xfrm flipH="1">
              <a:off x="12798" y="660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CustomShape 1332"/>
            <p:cNvSpPr/>
            <p:nvPr/>
          </p:nvSpPr>
          <p:spPr>
            <a:xfrm flipH="1">
              <a:off x="12724" y="6517"/>
              <a:ext cx="72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CustomShape 1333"/>
            <p:cNvSpPr/>
            <p:nvPr/>
          </p:nvSpPr>
          <p:spPr>
            <a:xfrm flipH="1">
              <a:off x="12726" y="651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CustomShape 1334"/>
            <p:cNvSpPr/>
            <p:nvPr/>
          </p:nvSpPr>
          <p:spPr>
            <a:xfrm flipH="1">
              <a:off x="12695" y="6520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CustomShape 1335"/>
            <p:cNvSpPr/>
            <p:nvPr/>
          </p:nvSpPr>
          <p:spPr>
            <a:xfrm flipH="1">
              <a:off x="12645" y="6523"/>
              <a:ext cx="55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CustomShape 1336"/>
            <p:cNvSpPr/>
            <p:nvPr/>
          </p:nvSpPr>
          <p:spPr>
            <a:xfrm flipH="1">
              <a:off x="12645" y="6718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CustomShape 1337"/>
            <p:cNvSpPr/>
            <p:nvPr/>
          </p:nvSpPr>
          <p:spPr>
            <a:xfrm flipH="1">
              <a:off x="12730" y="6528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CustomShape 1338"/>
            <p:cNvSpPr/>
            <p:nvPr/>
          </p:nvSpPr>
          <p:spPr>
            <a:xfrm flipH="1">
              <a:off x="12728" y="6528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CustomShape 1339"/>
            <p:cNvSpPr/>
            <p:nvPr/>
          </p:nvSpPr>
          <p:spPr>
            <a:xfrm flipH="1">
              <a:off x="12732" y="6536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CustomShape 1340"/>
            <p:cNvSpPr/>
            <p:nvPr/>
          </p:nvSpPr>
          <p:spPr>
            <a:xfrm flipH="1">
              <a:off x="12733" y="6528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CustomShape 1341"/>
            <p:cNvSpPr/>
            <p:nvPr/>
          </p:nvSpPr>
          <p:spPr>
            <a:xfrm flipH="1">
              <a:off x="12741" y="6540"/>
              <a:ext cx="15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CustomShape 1342"/>
            <p:cNvSpPr/>
            <p:nvPr/>
          </p:nvSpPr>
          <p:spPr>
            <a:xfrm flipH="1">
              <a:off x="12740" y="6538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CustomShape 1343"/>
            <p:cNvSpPr/>
            <p:nvPr/>
          </p:nvSpPr>
          <p:spPr>
            <a:xfrm flipH="1">
              <a:off x="12740" y="6545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CustomShape 1344"/>
            <p:cNvSpPr/>
            <p:nvPr/>
          </p:nvSpPr>
          <p:spPr>
            <a:xfrm flipH="1">
              <a:off x="12745" y="6538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CustomShape 1345"/>
            <p:cNvSpPr/>
            <p:nvPr/>
          </p:nvSpPr>
          <p:spPr>
            <a:xfrm flipH="1">
              <a:off x="12750" y="6550"/>
              <a:ext cx="20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CustomShape 1346"/>
            <p:cNvSpPr/>
            <p:nvPr/>
          </p:nvSpPr>
          <p:spPr>
            <a:xfrm flipH="1">
              <a:off x="12745" y="6550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CustomShape 1347"/>
            <p:cNvSpPr/>
            <p:nvPr/>
          </p:nvSpPr>
          <p:spPr>
            <a:xfrm flipH="1">
              <a:off x="12747" y="6568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CustomShape 1348"/>
            <p:cNvSpPr/>
            <p:nvPr/>
          </p:nvSpPr>
          <p:spPr>
            <a:xfrm flipH="1">
              <a:off x="12757" y="6561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CustomShape 1349"/>
            <p:cNvSpPr/>
            <p:nvPr/>
          </p:nvSpPr>
          <p:spPr>
            <a:xfrm flipH="1">
              <a:off x="12756" y="6550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CustomShape 1350"/>
            <p:cNvSpPr/>
            <p:nvPr/>
          </p:nvSpPr>
          <p:spPr>
            <a:xfrm flipH="1">
              <a:off x="12759" y="656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CustomShape 1351"/>
            <p:cNvSpPr/>
            <p:nvPr/>
          </p:nvSpPr>
          <p:spPr>
            <a:xfrm flipH="1">
              <a:off x="12759" y="6568"/>
              <a:ext cx="15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CustomShape 1352"/>
            <p:cNvSpPr/>
            <p:nvPr/>
          </p:nvSpPr>
          <p:spPr>
            <a:xfrm flipH="1">
              <a:off x="12760" y="6581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CustomShape 1353"/>
            <p:cNvSpPr/>
            <p:nvPr/>
          </p:nvSpPr>
          <p:spPr>
            <a:xfrm flipH="1">
              <a:off x="12772" y="6566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CustomShape 1354"/>
            <p:cNvSpPr/>
            <p:nvPr/>
          </p:nvSpPr>
          <p:spPr>
            <a:xfrm flipH="1">
              <a:off x="12673" y="6530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CustomShape 1355"/>
            <p:cNvSpPr/>
            <p:nvPr/>
          </p:nvSpPr>
          <p:spPr>
            <a:xfrm flipH="1">
              <a:off x="12671" y="6530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CustomShape 1356"/>
            <p:cNvSpPr/>
            <p:nvPr/>
          </p:nvSpPr>
          <p:spPr>
            <a:xfrm flipH="1">
              <a:off x="12673" y="6542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CustomShape 1357"/>
            <p:cNvSpPr/>
            <p:nvPr/>
          </p:nvSpPr>
          <p:spPr>
            <a:xfrm flipH="1">
              <a:off x="12683" y="6530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CustomShape 1358"/>
            <p:cNvSpPr/>
            <p:nvPr/>
          </p:nvSpPr>
          <p:spPr>
            <a:xfrm flipH="1">
              <a:off x="12670" y="6550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CustomShape 1359"/>
            <p:cNvSpPr/>
            <p:nvPr/>
          </p:nvSpPr>
          <p:spPr>
            <a:xfrm flipH="1">
              <a:off x="12667" y="6550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CustomShape 1360"/>
            <p:cNvSpPr/>
            <p:nvPr/>
          </p:nvSpPr>
          <p:spPr>
            <a:xfrm flipH="1">
              <a:off x="12670" y="6566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CustomShape 1361"/>
            <p:cNvSpPr/>
            <p:nvPr/>
          </p:nvSpPr>
          <p:spPr>
            <a:xfrm flipH="1">
              <a:off x="12673" y="6550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CustomShape 1362"/>
            <p:cNvSpPr/>
            <p:nvPr/>
          </p:nvSpPr>
          <p:spPr>
            <a:xfrm flipH="1">
              <a:off x="12657" y="6571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CustomShape 1363"/>
            <p:cNvSpPr/>
            <p:nvPr/>
          </p:nvSpPr>
          <p:spPr>
            <a:xfrm flipH="1">
              <a:off x="12662" y="6571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CustomShape 1364"/>
            <p:cNvSpPr/>
            <p:nvPr/>
          </p:nvSpPr>
          <p:spPr>
            <a:xfrm flipH="1">
              <a:off x="12661" y="6584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CustomShape 1365"/>
            <p:cNvSpPr/>
            <p:nvPr/>
          </p:nvSpPr>
          <p:spPr>
            <a:xfrm flipH="1">
              <a:off x="12657" y="6589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CustomShape 1366"/>
            <p:cNvSpPr/>
            <p:nvPr/>
          </p:nvSpPr>
          <p:spPr>
            <a:xfrm flipH="1">
              <a:off x="12667" y="6571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CustomShape 1367"/>
            <p:cNvSpPr/>
            <p:nvPr/>
          </p:nvSpPr>
          <p:spPr>
            <a:xfrm flipH="1">
              <a:off x="12654" y="6597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CustomShape 1368"/>
            <p:cNvSpPr/>
            <p:nvPr/>
          </p:nvSpPr>
          <p:spPr>
            <a:xfrm flipH="1">
              <a:off x="12656" y="6597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CustomShape 1369"/>
            <p:cNvSpPr/>
            <p:nvPr/>
          </p:nvSpPr>
          <p:spPr>
            <a:xfrm flipH="1">
              <a:off x="12652" y="6610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CustomShape 1370"/>
            <p:cNvSpPr/>
            <p:nvPr/>
          </p:nvSpPr>
          <p:spPr>
            <a:xfrm flipH="1">
              <a:off x="12650" y="6615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CustomShape 1371"/>
            <p:cNvSpPr/>
            <p:nvPr/>
          </p:nvSpPr>
          <p:spPr>
            <a:xfrm flipH="1">
              <a:off x="12661" y="6607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CustomShape 1372"/>
            <p:cNvSpPr/>
            <p:nvPr/>
          </p:nvSpPr>
          <p:spPr>
            <a:xfrm flipH="1">
              <a:off x="12665" y="6597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CustomShape 1373"/>
            <p:cNvSpPr/>
            <p:nvPr/>
          </p:nvSpPr>
          <p:spPr>
            <a:xfrm flipH="1">
              <a:off x="12649" y="6625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CustomShape 1374"/>
            <p:cNvSpPr/>
            <p:nvPr/>
          </p:nvSpPr>
          <p:spPr>
            <a:xfrm flipH="1">
              <a:off x="12650" y="6622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CustomShape 1375"/>
            <p:cNvSpPr/>
            <p:nvPr/>
          </p:nvSpPr>
          <p:spPr>
            <a:xfrm flipH="1">
              <a:off x="12645" y="6633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CustomShape 1376"/>
            <p:cNvSpPr/>
            <p:nvPr/>
          </p:nvSpPr>
          <p:spPr>
            <a:xfrm flipH="1">
              <a:off x="12645" y="6635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CustomShape 1377"/>
            <p:cNvSpPr/>
            <p:nvPr/>
          </p:nvSpPr>
          <p:spPr>
            <a:xfrm flipH="1">
              <a:off x="12658" y="6622"/>
              <a:ext cx="6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CustomShape 1378"/>
            <p:cNvSpPr/>
            <p:nvPr/>
          </p:nvSpPr>
          <p:spPr>
            <a:xfrm flipH="1">
              <a:off x="12639" y="6643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CustomShape 1379"/>
            <p:cNvSpPr/>
            <p:nvPr/>
          </p:nvSpPr>
          <p:spPr>
            <a:xfrm flipH="1">
              <a:off x="12646" y="6643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CustomShape 1380"/>
            <p:cNvSpPr/>
            <p:nvPr/>
          </p:nvSpPr>
          <p:spPr>
            <a:xfrm flipH="1">
              <a:off x="12640" y="6659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CustomShape 1381"/>
            <p:cNvSpPr/>
            <p:nvPr/>
          </p:nvSpPr>
          <p:spPr>
            <a:xfrm flipH="1">
              <a:off x="12640" y="6659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CustomShape 1382"/>
            <p:cNvSpPr/>
            <p:nvPr/>
          </p:nvSpPr>
          <p:spPr>
            <a:xfrm flipH="1">
              <a:off x="12648" y="6643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CustomShape 1383"/>
            <p:cNvSpPr/>
            <p:nvPr/>
          </p:nvSpPr>
          <p:spPr>
            <a:xfrm flipH="1">
              <a:off x="12641" y="6669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CustomShape 1384"/>
            <p:cNvSpPr/>
            <p:nvPr/>
          </p:nvSpPr>
          <p:spPr>
            <a:xfrm flipH="1">
              <a:off x="12640" y="6669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CustomShape 1385"/>
            <p:cNvSpPr/>
            <p:nvPr/>
          </p:nvSpPr>
          <p:spPr>
            <a:xfrm flipH="1">
              <a:off x="12638" y="6682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CustomShape 1386"/>
            <p:cNvSpPr/>
            <p:nvPr/>
          </p:nvSpPr>
          <p:spPr>
            <a:xfrm flipH="1">
              <a:off x="12645" y="6669"/>
              <a:ext cx="5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CustomShape 1387"/>
            <p:cNvSpPr/>
            <p:nvPr/>
          </p:nvSpPr>
          <p:spPr>
            <a:xfrm flipH="1">
              <a:off x="12635" y="6692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CustomShape 1388"/>
            <p:cNvSpPr/>
            <p:nvPr/>
          </p:nvSpPr>
          <p:spPr>
            <a:xfrm flipH="1">
              <a:off x="12633" y="6692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CustomShape 1389"/>
            <p:cNvSpPr/>
            <p:nvPr/>
          </p:nvSpPr>
          <p:spPr>
            <a:xfrm flipH="1">
              <a:off x="12635" y="6705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CustomShape 1390"/>
            <p:cNvSpPr/>
            <p:nvPr/>
          </p:nvSpPr>
          <p:spPr>
            <a:xfrm flipH="1">
              <a:off x="12647" y="6692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CustomShape 1391"/>
            <p:cNvSpPr/>
            <p:nvPr/>
          </p:nvSpPr>
          <p:spPr>
            <a:xfrm flipH="1">
              <a:off x="12949" y="658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CustomShape 1392"/>
            <p:cNvSpPr/>
            <p:nvPr/>
          </p:nvSpPr>
          <p:spPr>
            <a:xfrm flipH="1">
              <a:off x="12949" y="6561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CustomShape 1393"/>
            <p:cNvSpPr/>
            <p:nvPr/>
          </p:nvSpPr>
          <p:spPr>
            <a:xfrm flipH="1">
              <a:off x="12959" y="6558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CustomShape 1394"/>
            <p:cNvSpPr/>
            <p:nvPr/>
          </p:nvSpPr>
          <p:spPr>
            <a:xfrm flipH="1">
              <a:off x="12850" y="693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CustomShape 1395"/>
            <p:cNvSpPr/>
            <p:nvPr/>
          </p:nvSpPr>
          <p:spPr>
            <a:xfrm flipH="1">
              <a:off x="12852" y="6931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CustomShape 1396"/>
            <p:cNvSpPr/>
            <p:nvPr/>
          </p:nvSpPr>
          <p:spPr>
            <a:xfrm flipH="1">
              <a:off x="12849" y="6912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CustomShape 1397"/>
            <p:cNvSpPr/>
            <p:nvPr/>
          </p:nvSpPr>
          <p:spPr>
            <a:xfrm flipH="1">
              <a:off x="12661" y="6712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CustomShape 1398"/>
            <p:cNvSpPr/>
            <p:nvPr/>
          </p:nvSpPr>
          <p:spPr>
            <a:xfrm flipH="1">
              <a:off x="12656" y="6594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CustomShape 1399"/>
            <p:cNvSpPr/>
            <p:nvPr/>
          </p:nvSpPr>
          <p:spPr>
            <a:xfrm flipH="1">
              <a:off x="12726" y="6710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CustomShape 1400"/>
            <p:cNvSpPr/>
            <p:nvPr/>
          </p:nvSpPr>
          <p:spPr>
            <a:xfrm flipH="1">
              <a:off x="12768" y="6682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CustomShape 1401"/>
            <p:cNvSpPr/>
            <p:nvPr/>
          </p:nvSpPr>
          <p:spPr>
            <a:xfrm flipH="1">
              <a:off x="12741" y="6697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CustomShape 1402"/>
            <p:cNvSpPr/>
            <p:nvPr/>
          </p:nvSpPr>
          <p:spPr>
            <a:xfrm flipH="1">
              <a:off x="12705" y="6723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CustomShape 1403"/>
            <p:cNvSpPr/>
            <p:nvPr/>
          </p:nvSpPr>
          <p:spPr>
            <a:xfrm flipH="1">
              <a:off x="12696" y="6736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CustomShape 1404"/>
            <p:cNvSpPr/>
            <p:nvPr/>
          </p:nvSpPr>
          <p:spPr>
            <a:xfrm flipH="1">
              <a:off x="12678" y="6746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CustomShape 1405"/>
            <p:cNvSpPr/>
            <p:nvPr/>
          </p:nvSpPr>
          <p:spPr>
            <a:xfrm flipH="1">
              <a:off x="12663" y="6757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CustomShape 1406"/>
            <p:cNvSpPr/>
            <p:nvPr/>
          </p:nvSpPr>
          <p:spPr>
            <a:xfrm flipH="1">
              <a:off x="13523" y="6620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CustomShape 1407"/>
            <p:cNvSpPr/>
            <p:nvPr/>
          </p:nvSpPr>
          <p:spPr>
            <a:xfrm flipH="1">
              <a:off x="13539" y="6673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CustomShape 1408"/>
            <p:cNvSpPr/>
            <p:nvPr/>
          </p:nvSpPr>
          <p:spPr>
            <a:xfrm flipH="1">
              <a:off x="13544" y="6926"/>
              <a:ext cx="29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CustomShape 1409"/>
            <p:cNvSpPr/>
            <p:nvPr/>
          </p:nvSpPr>
          <p:spPr>
            <a:xfrm flipH="1">
              <a:off x="13570" y="6928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CustomShape 1410"/>
            <p:cNvSpPr/>
            <p:nvPr/>
          </p:nvSpPr>
          <p:spPr>
            <a:xfrm flipH="1">
              <a:off x="13599" y="6926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CustomShape 1411"/>
            <p:cNvSpPr/>
            <p:nvPr/>
          </p:nvSpPr>
          <p:spPr>
            <a:xfrm flipH="1">
              <a:off x="13617" y="6928"/>
              <a:ext cx="32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CustomShape 1412"/>
            <p:cNvSpPr/>
            <p:nvPr/>
          </p:nvSpPr>
          <p:spPr>
            <a:xfrm flipH="1">
              <a:off x="13648" y="6926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CustomShape 1413"/>
            <p:cNvSpPr/>
            <p:nvPr/>
          </p:nvSpPr>
          <p:spPr>
            <a:xfrm flipH="1">
              <a:off x="13662" y="6928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CustomShape 1414"/>
            <p:cNvSpPr/>
            <p:nvPr/>
          </p:nvSpPr>
          <p:spPr>
            <a:xfrm flipH="1">
              <a:off x="13702" y="6923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CustomShape 1415"/>
            <p:cNvSpPr/>
            <p:nvPr/>
          </p:nvSpPr>
          <p:spPr>
            <a:xfrm flipH="1">
              <a:off x="13720" y="6928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CustomShape 1416"/>
            <p:cNvSpPr/>
            <p:nvPr/>
          </p:nvSpPr>
          <p:spPr>
            <a:xfrm flipH="1">
              <a:off x="13750" y="6926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CustomShape 1417"/>
            <p:cNvSpPr/>
            <p:nvPr/>
          </p:nvSpPr>
          <p:spPr>
            <a:xfrm flipH="1">
              <a:off x="13779" y="6928"/>
              <a:ext cx="41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CustomShape 1418"/>
            <p:cNvSpPr/>
            <p:nvPr/>
          </p:nvSpPr>
          <p:spPr>
            <a:xfrm flipH="1">
              <a:off x="13817" y="6913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CustomShape 1419"/>
            <p:cNvSpPr/>
            <p:nvPr/>
          </p:nvSpPr>
          <p:spPr>
            <a:xfrm flipH="1">
              <a:off x="13813" y="6758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CustomShape 1420"/>
            <p:cNvSpPr/>
            <p:nvPr/>
          </p:nvSpPr>
          <p:spPr>
            <a:xfrm flipH="1">
              <a:off x="13846" y="6720"/>
              <a:ext cx="15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CustomShape 1421"/>
            <p:cNvSpPr/>
            <p:nvPr/>
          </p:nvSpPr>
          <p:spPr>
            <a:xfrm flipH="1">
              <a:off x="13838" y="6671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CustomShape 1422"/>
            <p:cNvSpPr/>
            <p:nvPr/>
          </p:nvSpPr>
          <p:spPr>
            <a:xfrm flipH="1">
              <a:off x="13702" y="6673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CustomShape 1423"/>
            <p:cNvSpPr/>
            <p:nvPr/>
          </p:nvSpPr>
          <p:spPr>
            <a:xfrm flipH="1">
              <a:off x="13672" y="6720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CustomShape 1424"/>
            <p:cNvSpPr/>
            <p:nvPr/>
          </p:nvSpPr>
          <p:spPr>
            <a:xfrm flipH="1">
              <a:off x="13668" y="6743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CustomShape 1425"/>
            <p:cNvSpPr/>
            <p:nvPr/>
          </p:nvSpPr>
          <p:spPr>
            <a:xfrm flipH="1">
              <a:off x="13648" y="6751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CustomShape 1426"/>
            <p:cNvSpPr/>
            <p:nvPr/>
          </p:nvSpPr>
          <p:spPr>
            <a:xfrm flipH="1">
              <a:off x="13534" y="6782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CustomShape 1427"/>
            <p:cNvSpPr/>
            <p:nvPr/>
          </p:nvSpPr>
          <p:spPr>
            <a:xfrm flipH="1">
              <a:off x="13535" y="6869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CustomShape 1428"/>
            <p:cNvSpPr/>
            <p:nvPr/>
          </p:nvSpPr>
          <p:spPr>
            <a:xfrm flipH="1">
              <a:off x="13535" y="6875"/>
              <a:ext cx="10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CustomShape 1429"/>
            <p:cNvSpPr/>
            <p:nvPr/>
          </p:nvSpPr>
          <p:spPr>
            <a:xfrm flipH="1">
              <a:off x="13546" y="6939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CustomShape 1430"/>
            <p:cNvSpPr/>
            <p:nvPr/>
          </p:nvSpPr>
          <p:spPr>
            <a:xfrm flipH="1">
              <a:off x="13657" y="6715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CustomShape 1431"/>
            <p:cNvSpPr/>
            <p:nvPr/>
          </p:nvSpPr>
          <p:spPr>
            <a:xfrm flipH="1">
              <a:off x="13661" y="6715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CustomShape 1432"/>
            <p:cNvSpPr/>
            <p:nvPr/>
          </p:nvSpPr>
          <p:spPr>
            <a:xfrm flipH="1">
              <a:off x="13651" y="6730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CustomShape 1433"/>
            <p:cNvSpPr/>
            <p:nvPr/>
          </p:nvSpPr>
          <p:spPr>
            <a:xfrm flipH="1">
              <a:off x="13653" y="6730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CustomShape 1434"/>
            <p:cNvSpPr/>
            <p:nvPr/>
          </p:nvSpPr>
          <p:spPr>
            <a:xfrm flipH="1">
              <a:off x="13669" y="6725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CustomShape 1435"/>
            <p:cNvSpPr/>
            <p:nvPr/>
          </p:nvSpPr>
          <p:spPr>
            <a:xfrm flipH="1">
              <a:off x="13670" y="6715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CustomShape 1436"/>
            <p:cNvSpPr/>
            <p:nvPr/>
          </p:nvSpPr>
          <p:spPr>
            <a:xfrm flipH="1">
              <a:off x="13531" y="6743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CustomShape 1437"/>
            <p:cNvSpPr/>
            <p:nvPr/>
          </p:nvSpPr>
          <p:spPr>
            <a:xfrm flipH="1">
              <a:off x="13628" y="6743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2" name="CustomShape 1438"/>
            <p:cNvSpPr/>
            <p:nvPr/>
          </p:nvSpPr>
          <p:spPr>
            <a:xfrm flipH="1">
              <a:off x="13868" y="6943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3" name="CustomShape 1439"/>
            <p:cNvSpPr/>
            <p:nvPr/>
          </p:nvSpPr>
          <p:spPr>
            <a:xfrm flipH="1">
              <a:off x="13848" y="6951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4" name="CustomShape 1440"/>
            <p:cNvSpPr/>
            <p:nvPr/>
          </p:nvSpPr>
          <p:spPr>
            <a:xfrm flipH="1">
              <a:off x="13535" y="6782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5" name="CustomShape 1441"/>
            <p:cNvSpPr/>
            <p:nvPr/>
          </p:nvSpPr>
          <p:spPr>
            <a:xfrm flipH="1">
              <a:off x="13537" y="686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6" name="CustomShape 1442"/>
            <p:cNvSpPr/>
            <p:nvPr/>
          </p:nvSpPr>
          <p:spPr>
            <a:xfrm flipH="1">
              <a:off x="13536" y="6862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7" name="CustomShape 1443"/>
            <p:cNvSpPr/>
            <p:nvPr/>
          </p:nvSpPr>
          <p:spPr>
            <a:xfrm flipH="1">
              <a:off x="13535" y="6843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8" name="CustomShape 1444"/>
            <p:cNvSpPr/>
            <p:nvPr/>
          </p:nvSpPr>
          <p:spPr>
            <a:xfrm flipH="1">
              <a:off x="13540" y="6833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9" name="CustomShape 1445"/>
            <p:cNvSpPr/>
            <p:nvPr/>
          </p:nvSpPr>
          <p:spPr>
            <a:xfrm flipH="1">
              <a:off x="13547" y="6792"/>
              <a:ext cx="5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0" name="CustomShape 1446"/>
            <p:cNvSpPr/>
            <p:nvPr/>
          </p:nvSpPr>
          <p:spPr>
            <a:xfrm flipH="1">
              <a:off x="13547" y="6782"/>
              <a:ext cx="16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1" name="CustomShape 1447"/>
            <p:cNvSpPr/>
            <p:nvPr/>
          </p:nvSpPr>
          <p:spPr>
            <a:xfrm flipH="1">
              <a:off x="13560" y="6769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2" name="CustomShape 1448"/>
            <p:cNvSpPr/>
            <p:nvPr/>
          </p:nvSpPr>
          <p:spPr>
            <a:xfrm flipH="1">
              <a:off x="13560" y="6753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3" name="CustomShape 1449"/>
            <p:cNvSpPr/>
            <p:nvPr/>
          </p:nvSpPr>
          <p:spPr>
            <a:xfrm flipH="1">
              <a:off x="13596" y="6756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4" name="CustomShape 1450"/>
            <p:cNvSpPr/>
            <p:nvPr/>
          </p:nvSpPr>
          <p:spPr>
            <a:xfrm flipH="1">
              <a:off x="13593" y="6763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5" name="CustomShape 1451"/>
            <p:cNvSpPr/>
            <p:nvPr/>
          </p:nvSpPr>
          <p:spPr>
            <a:xfrm flipH="1">
              <a:off x="13593" y="6763"/>
              <a:ext cx="31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6" name="CustomShape 1452"/>
            <p:cNvSpPr/>
            <p:nvPr/>
          </p:nvSpPr>
          <p:spPr>
            <a:xfrm flipH="1">
              <a:off x="13627" y="6748"/>
              <a:ext cx="3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7" name="CustomShape 1453"/>
            <p:cNvSpPr/>
            <p:nvPr/>
          </p:nvSpPr>
          <p:spPr>
            <a:xfrm flipH="1">
              <a:off x="13553" y="6761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8" name="CustomShape 1454"/>
            <p:cNvSpPr/>
            <p:nvPr/>
          </p:nvSpPr>
          <p:spPr>
            <a:xfrm flipH="1">
              <a:off x="13593" y="6761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9" name="CustomShape 1455"/>
            <p:cNvSpPr/>
            <p:nvPr/>
          </p:nvSpPr>
          <p:spPr>
            <a:xfrm flipH="1">
              <a:off x="13561" y="6761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0" name="CustomShape 1456"/>
            <p:cNvSpPr/>
            <p:nvPr/>
          </p:nvSpPr>
          <p:spPr>
            <a:xfrm flipH="1">
              <a:off x="13560" y="6782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1" name="CustomShape 1457"/>
            <p:cNvSpPr/>
            <p:nvPr/>
          </p:nvSpPr>
          <p:spPr>
            <a:xfrm flipH="1">
              <a:off x="13549" y="6790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2" name="CustomShape 1458"/>
            <p:cNvSpPr/>
            <p:nvPr/>
          </p:nvSpPr>
          <p:spPr>
            <a:xfrm flipH="1">
              <a:off x="13548" y="6800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3" name="CustomShape 1459"/>
            <p:cNvSpPr/>
            <p:nvPr/>
          </p:nvSpPr>
          <p:spPr>
            <a:xfrm flipH="1">
              <a:off x="13548" y="6810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4" name="CustomShape 1460"/>
            <p:cNvSpPr/>
            <p:nvPr/>
          </p:nvSpPr>
          <p:spPr>
            <a:xfrm flipH="1">
              <a:off x="13560" y="6800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5" name="CustomShape 1461"/>
            <p:cNvSpPr/>
            <p:nvPr/>
          </p:nvSpPr>
          <p:spPr>
            <a:xfrm flipH="1">
              <a:off x="13560" y="6795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6" name="CustomShape 1462"/>
            <p:cNvSpPr/>
            <p:nvPr/>
          </p:nvSpPr>
          <p:spPr>
            <a:xfrm flipH="1">
              <a:off x="13569" y="6784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7" name="CustomShape 1463"/>
            <p:cNvSpPr/>
            <p:nvPr/>
          </p:nvSpPr>
          <p:spPr>
            <a:xfrm flipH="1">
              <a:off x="13571" y="6769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8" name="CustomShape 1464"/>
            <p:cNvSpPr/>
            <p:nvPr/>
          </p:nvSpPr>
          <p:spPr>
            <a:xfrm flipH="1">
              <a:off x="13568" y="679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9" name="CustomShape 1465"/>
            <p:cNvSpPr/>
            <p:nvPr/>
          </p:nvSpPr>
          <p:spPr>
            <a:xfrm flipH="1">
              <a:off x="13568" y="6797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0" name="CustomShape 1466"/>
            <p:cNvSpPr/>
            <p:nvPr/>
          </p:nvSpPr>
          <p:spPr>
            <a:xfrm flipH="1">
              <a:off x="13567" y="6803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1" name="CustomShape 1467"/>
            <p:cNvSpPr/>
            <p:nvPr/>
          </p:nvSpPr>
          <p:spPr>
            <a:xfrm flipH="1">
              <a:off x="13579" y="680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2" name="CustomShape 1468"/>
            <p:cNvSpPr/>
            <p:nvPr/>
          </p:nvSpPr>
          <p:spPr>
            <a:xfrm flipH="1">
              <a:off x="13575" y="679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3" name="CustomShape 1469"/>
            <p:cNvSpPr/>
            <p:nvPr/>
          </p:nvSpPr>
          <p:spPr>
            <a:xfrm flipH="1">
              <a:off x="13575" y="6795"/>
              <a:ext cx="20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4" name="CustomShape 1470"/>
            <p:cNvSpPr/>
            <p:nvPr/>
          </p:nvSpPr>
          <p:spPr>
            <a:xfrm flipH="1">
              <a:off x="13592" y="680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5" name="CustomShape 1471"/>
            <p:cNvSpPr/>
            <p:nvPr/>
          </p:nvSpPr>
          <p:spPr>
            <a:xfrm flipH="1">
              <a:off x="13579" y="680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6" name="CustomShape 1472"/>
            <p:cNvSpPr/>
            <p:nvPr/>
          </p:nvSpPr>
          <p:spPr>
            <a:xfrm flipH="1">
              <a:off x="13551" y="6805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7" name="CustomShape 1473"/>
            <p:cNvSpPr/>
            <p:nvPr/>
          </p:nvSpPr>
          <p:spPr>
            <a:xfrm flipH="1">
              <a:off x="13554" y="683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8" name="CustomShape 1474"/>
            <p:cNvSpPr/>
            <p:nvPr/>
          </p:nvSpPr>
          <p:spPr>
            <a:xfrm flipH="1">
              <a:off x="13563" y="6810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9" name="CustomShape 1475"/>
            <p:cNvSpPr/>
            <p:nvPr/>
          </p:nvSpPr>
          <p:spPr>
            <a:xfrm flipH="1">
              <a:off x="13563" y="6810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0" name="CustomShape 1476"/>
            <p:cNvSpPr/>
            <p:nvPr/>
          </p:nvSpPr>
          <p:spPr>
            <a:xfrm flipH="1">
              <a:off x="13560" y="682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1" name="CustomShape 1477"/>
            <p:cNvSpPr/>
            <p:nvPr/>
          </p:nvSpPr>
          <p:spPr>
            <a:xfrm flipH="1">
              <a:off x="13659" y="675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2" name="CustomShape 1478"/>
            <p:cNvSpPr/>
            <p:nvPr/>
          </p:nvSpPr>
          <p:spPr>
            <a:xfrm flipH="1">
              <a:off x="13645" y="6753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3" name="CustomShape 1479"/>
            <p:cNvSpPr/>
            <p:nvPr/>
          </p:nvSpPr>
          <p:spPr>
            <a:xfrm flipH="1">
              <a:off x="13649" y="6756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4" name="CustomShape 1480"/>
            <p:cNvSpPr/>
            <p:nvPr/>
          </p:nvSpPr>
          <p:spPr>
            <a:xfrm flipH="1">
              <a:off x="13646" y="6761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5" name="CustomShape 1481"/>
            <p:cNvSpPr/>
            <p:nvPr/>
          </p:nvSpPr>
          <p:spPr>
            <a:xfrm flipH="1">
              <a:off x="13659" y="676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6" name="CustomShape 1482"/>
            <p:cNvSpPr/>
            <p:nvPr/>
          </p:nvSpPr>
          <p:spPr>
            <a:xfrm flipH="1">
              <a:off x="13645" y="6756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7" name="CustomShape 1483"/>
            <p:cNvSpPr/>
            <p:nvPr/>
          </p:nvSpPr>
          <p:spPr>
            <a:xfrm flipH="1">
              <a:off x="13635" y="6761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8" name="CustomShape 1484"/>
            <p:cNvSpPr/>
            <p:nvPr/>
          </p:nvSpPr>
          <p:spPr>
            <a:xfrm flipH="1">
              <a:off x="13637" y="6753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9" name="CustomShape 1485"/>
            <p:cNvSpPr/>
            <p:nvPr/>
          </p:nvSpPr>
          <p:spPr>
            <a:xfrm flipH="1">
              <a:off x="13635" y="6753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CustomShape 1486"/>
            <p:cNvSpPr/>
            <p:nvPr/>
          </p:nvSpPr>
          <p:spPr>
            <a:xfrm flipH="1">
              <a:off x="13570" y="6622"/>
              <a:ext cx="59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CustomShape 1487"/>
            <p:cNvSpPr/>
            <p:nvPr/>
          </p:nvSpPr>
          <p:spPr>
            <a:xfrm flipH="1">
              <a:off x="13614" y="6758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CustomShape 1488"/>
            <p:cNvSpPr/>
            <p:nvPr/>
          </p:nvSpPr>
          <p:spPr>
            <a:xfrm flipH="1">
              <a:off x="13601" y="6648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CustomShape 1489"/>
            <p:cNvSpPr/>
            <p:nvPr/>
          </p:nvSpPr>
          <p:spPr>
            <a:xfrm flipH="1">
              <a:off x="13597" y="6646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CustomShape 1490"/>
            <p:cNvSpPr/>
            <p:nvPr/>
          </p:nvSpPr>
          <p:spPr>
            <a:xfrm flipH="1">
              <a:off x="13620" y="6643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CustomShape 1491"/>
            <p:cNvSpPr/>
            <p:nvPr/>
          </p:nvSpPr>
          <p:spPr>
            <a:xfrm flipH="1">
              <a:off x="13601" y="6640"/>
              <a:ext cx="19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CustomShape 1492"/>
            <p:cNvSpPr/>
            <p:nvPr/>
          </p:nvSpPr>
          <p:spPr>
            <a:xfrm flipH="1">
              <a:off x="13592" y="6628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CustomShape 1493"/>
            <p:cNvSpPr/>
            <p:nvPr/>
          </p:nvSpPr>
          <p:spPr>
            <a:xfrm flipH="1">
              <a:off x="13586" y="6622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CustomShape 1494"/>
            <p:cNvSpPr/>
            <p:nvPr/>
          </p:nvSpPr>
          <p:spPr>
            <a:xfrm flipH="1">
              <a:off x="13590" y="6628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CustomShape 1495"/>
            <p:cNvSpPr/>
            <p:nvPr/>
          </p:nvSpPr>
          <p:spPr>
            <a:xfrm flipH="1">
              <a:off x="13572" y="6640"/>
              <a:ext cx="20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CustomShape 1496"/>
            <p:cNvSpPr/>
            <p:nvPr/>
          </p:nvSpPr>
          <p:spPr>
            <a:xfrm flipH="1">
              <a:off x="13564" y="6646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CustomShape 1497"/>
            <p:cNvSpPr/>
            <p:nvPr/>
          </p:nvSpPr>
          <p:spPr>
            <a:xfrm flipH="1">
              <a:off x="13569" y="6651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CustomShape 1498"/>
            <p:cNvSpPr/>
            <p:nvPr/>
          </p:nvSpPr>
          <p:spPr>
            <a:xfrm flipH="1">
              <a:off x="13587" y="6651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CustomShape 1499"/>
            <p:cNvSpPr/>
            <p:nvPr/>
          </p:nvSpPr>
          <p:spPr>
            <a:xfrm flipH="1">
              <a:off x="13607" y="676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CustomShape 1500"/>
            <p:cNvSpPr/>
            <p:nvPr/>
          </p:nvSpPr>
          <p:spPr>
            <a:xfrm flipH="1">
              <a:off x="13678" y="673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CustomShape 1501"/>
            <p:cNvSpPr/>
            <p:nvPr/>
          </p:nvSpPr>
          <p:spPr>
            <a:xfrm flipH="1">
              <a:off x="13607" y="6648"/>
              <a:ext cx="72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CustomShape 1502"/>
            <p:cNvSpPr/>
            <p:nvPr/>
          </p:nvSpPr>
          <p:spPr>
            <a:xfrm flipH="1">
              <a:off x="13605" y="664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CustomShape 1503"/>
            <p:cNvSpPr/>
            <p:nvPr/>
          </p:nvSpPr>
          <p:spPr>
            <a:xfrm flipH="1">
              <a:off x="13578" y="6651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CustomShape 1504"/>
            <p:cNvSpPr/>
            <p:nvPr/>
          </p:nvSpPr>
          <p:spPr>
            <a:xfrm flipH="1">
              <a:off x="13525" y="6653"/>
              <a:ext cx="56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CustomShape 1505"/>
            <p:cNvSpPr/>
            <p:nvPr/>
          </p:nvSpPr>
          <p:spPr>
            <a:xfrm flipH="1">
              <a:off x="13525" y="6849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CustomShape 1506"/>
            <p:cNvSpPr/>
            <p:nvPr/>
          </p:nvSpPr>
          <p:spPr>
            <a:xfrm flipH="1">
              <a:off x="13613" y="6659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CustomShape 1507"/>
            <p:cNvSpPr/>
            <p:nvPr/>
          </p:nvSpPr>
          <p:spPr>
            <a:xfrm flipH="1">
              <a:off x="13611" y="6659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CustomShape 1508"/>
            <p:cNvSpPr/>
            <p:nvPr/>
          </p:nvSpPr>
          <p:spPr>
            <a:xfrm flipH="1">
              <a:off x="13615" y="6667"/>
              <a:ext cx="15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CustomShape 1509"/>
            <p:cNvSpPr/>
            <p:nvPr/>
          </p:nvSpPr>
          <p:spPr>
            <a:xfrm flipH="1">
              <a:off x="13620" y="6659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CustomShape 1510"/>
            <p:cNvSpPr/>
            <p:nvPr/>
          </p:nvSpPr>
          <p:spPr>
            <a:xfrm flipH="1">
              <a:off x="13623" y="6671"/>
              <a:ext cx="15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CustomShape 1511"/>
            <p:cNvSpPr/>
            <p:nvPr/>
          </p:nvSpPr>
          <p:spPr>
            <a:xfrm flipH="1">
              <a:off x="13623" y="6669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CustomShape 1512"/>
            <p:cNvSpPr/>
            <p:nvPr/>
          </p:nvSpPr>
          <p:spPr>
            <a:xfrm flipH="1">
              <a:off x="13623" y="6676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CustomShape 1513"/>
            <p:cNvSpPr/>
            <p:nvPr/>
          </p:nvSpPr>
          <p:spPr>
            <a:xfrm flipH="1">
              <a:off x="13628" y="6669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CustomShape 1514"/>
            <p:cNvSpPr/>
            <p:nvPr/>
          </p:nvSpPr>
          <p:spPr>
            <a:xfrm flipH="1">
              <a:off x="13630" y="6681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CustomShape 1515"/>
            <p:cNvSpPr/>
            <p:nvPr/>
          </p:nvSpPr>
          <p:spPr>
            <a:xfrm flipH="1">
              <a:off x="13632" y="6681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CustomShape 1516"/>
            <p:cNvSpPr/>
            <p:nvPr/>
          </p:nvSpPr>
          <p:spPr>
            <a:xfrm flipH="1">
              <a:off x="13630" y="6699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CustomShape 1517"/>
            <p:cNvSpPr/>
            <p:nvPr/>
          </p:nvSpPr>
          <p:spPr>
            <a:xfrm flipH="1">
              <a:off x="13640" y="6691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CustomShape 1518"/>
            <p:cNvSpPr/>
            <p:nvPr/>
          </p:nvSpPr>
          <p:spPr>
            <a:xfrm flipH="1">
              <a:off x="13639" y="6681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CustomShape 1519"/>
            <p:cNvSpPr/>
            <p:nvPr/>
          </p:nvSpPr>
          <p:spPr>
            <a:xfrm flipH="1">
              <a:off x="13641" y="6699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CustomShape 1520"/>
            <p:cNvSpPr/>
            <p:nvPr/>
          </p:nvSpPr>
          <p:spPr>
            <a:xfrm flipH="1">
              <a:off x="13642" y="6699"/>
              <a:ext cx="15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CustomShape 1521"/>
            <p:cNvSpPr/>
            <p:nvPr/>
          </p:nvSpPr>
          <p:spPr>
            <a:xfrm flipH="1">
              <a:off x="13643" y="6712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CustomShape 1522"/>
            <p:cNvSpPr/>
            <p:nvPr/>
          </p:nvSpPr>
          <p:spPr>
            <a:xfrm flipH="1">
              <a:off x="13652" y="6697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CustomShape 1523"/>
            <p:cNvSpPr/>
            <p:nvPr/>
          </p:nvSpPr>
          <p:spPr>
            <a:xfrm flipH="1">
              <a:off x="13556" y="6661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CustomShape 1524"/>
            <p:cNvSpPr/>
            <p:nvPr/>
          </p:nvSpPr>
          <p:spPr>
            <a:xfrm flipH="1">
              <a:off x="13554" y="6661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CustomShape 1525"/>
            <p:cNvSpPr/>
            <p:nvPr/>
          </p:nvSpPr>
          <p:spPr>
            <a:xfrm flipH="1">
              <a:off x="13555" y="6673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CustomShape 1526"/>
            <p:cNvSpPr/>
            <p:nvPr/>
          </p:nvSpPr>
          <p:spPr>
            <a:xfrm flipH="1">
              <a:off x="13566" y="6661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CustomShape 1527"/>
            <p:cNvSpPr/>
            <p:nvPr/>
          </p:nvSpPr>
          <p:spPr>
            <a:xfrm flipH="1">
              <a:off x="13553" y="6681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CustomShape 1528"/>
            <p:cNvSpPr/>
            <p:nvPr/>
          </p:nvSpPr>
          <p:spPr>
            <a:xfrm flipH="1">
              <a:off x="13547" y="6681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CustomShape 1529"/>
            <p:cNvSpPr/>
            <p:nvPr/>
          </p:nvSpPr>
          <p:spPr>
            <a:xfrm flipH="1">
              <a:off x="13548" y="6697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CustomShape 1530"/>
            <p:cNvSpPr/>
            <p:nvPr/>
          </p:nvSpPr>
          <p:spPr>
            <a:xfrm flipH="1">
              <a:off x="13556" y="6681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CustomShape 1531"/>
            <p:cNvSpPr/>
            <p:nvPr/>
          </p:nvSpPr>
          <p:spPr>
            <a:xfrm flipH="1">
              <a:off x="13543" y="6702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CustomShape 1532"/>
            <p:cNvSpPr/>
            <p:nvPr/>
          </p:nvSpPr>
          <p:spPr>
            <a:xfrm flipH="1">
              <a:off x="13546" y="6702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CustomShape 1533"/>
            <p:cNvSpPr/>
            <p:nvPr/>
          </p:nvSpPr>
          <p:spPr>
            <a:xfrm flipH="1">
              <a:off x="13541" y="6715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CustomShape 1534"/>
            <p:cNvSpPr/>
            <p:nvPr/>
          </p:nvSpPr>
          <p:spPr>
            <a:xfrm flipH="1">
              <a:off x="13540" y="6720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CustomShape 1535"/>
            <p:cNvSpPr/>
            <p:nvPr/>
          </p:nvSpPr>
          <p:spPr>
            <a:xfrm flipH="1">
              <a:off x="13551" y="6702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CustomShape 1536"/>
            <p:cNvSpPr/>
            <p:nvPr/>
          </p:nvSpPr>
          <p:spPr>
            <a:xfrm flipH="1">
              <a:off x="13538" y="6728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CustomShape 1537"/>
            <p:cNvSpPr/>
            <p:nvPr/>
          </p:nvSpPr>
          <p:spPr>
            <a:xfrm flipH="1">
              <a:off x="13538" y="6728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CustomShape 1538"/>
            <p:cNvSpPr/>
            <p:nvPr/>
          </p:nvSpPr>
          <p:spPr>
            <a:xfrm flipH="1">
              <a:off x="13531" y="6741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CustomShape 1539"/>
            <p:cNvSpPr/>
            <p:nvPr/>
          </p:nvSpPr>
          <p:spPr>
            <a:xfrm flipH="1">
              <a:off x="13533" y="674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CustomShape 1540"/>
            <p:cNvSpPr/>
            <p:nvPr/>
          </p:nvSpPr>
          <p:spPr>
            <a:xfrm flipH="1">
              <a:off x="13541" y="6738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CustomShape 1541"/>
            <p:cNvSpPr/>
            <p:nvPr/>
          </p:nvSpPr>
          <p:spPr>
            <a:xfrm flipH="1">
              <a:off x="13549" y="6728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CustomShape 1542"/>
            <p:cNvSpPr/>
            <p:nvPr/>
          </p:nvSpPr>
          <p:spPr>
            <a:xfrm flipH="1">
              <a:off x="13527" y="6756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CustomShape 1543"/>
            <p:cNvSpPr/>
            <p:nvPr/>
          </p:nvSpPr>
          <p:spPr>
            <a:xfrm flipH="1">
              <a:off x="13533" y="6753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CustomShape 1544"/>
            <p:cNvSpPr/>
            <p:nvPr/>
          </p:nvSpPr>
          <p:spPr>
            <a:xfrm flipH="1">
              <a:off x="13529" y="6763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CustomShape 1545"/>
            <p:cNvSpPr/>
            <p:nvPr/>
          </p:nvSpPr>
          <p:spPr>
            <a:xfrm flipH="1">
              <a:off x="13531" y="6766"/>
              <a:ext cx="11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CustomShape 1546"/>
            <p:cNvSpPr/>
            <p:nvPr/>
          </p:nvSpPr>
          <p:spPr>
            <a:xfrm flipH="1">
              <a:off x="13541" y="6753"/>
              <a:ext cx="6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CustomShape 1547"/>
            <p:cNvSpPr/>
            <p:nvPr/>
          </p:nvSpPr>
          <p:spPr>
            <a:xfrm flipH="1">
              <a:off x="13527" y="6774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CustomShape 1548"/>
            <p:cNvSpPr/>
            <p:nvPr/>
          </p:nvSpPr>
          <p:spPr>
            <a:xfrm flipH="1">
              <a:off x="13526" y="6774"/>
              <a:ext cx="10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CustomShape 1549"/>
            <p:cNvSpPr/>
            <p:nvPr/>
          </p:nvSpPr>
          <p:spPr>
            <a:xfrm flipH="1">
              <a:off x="13522" y="6790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CustomShape 1550"/>
            <p:cNvSpPr/>
            <p:nvPr/>
          </p:nvSpPr>
          <p:spPr>
            <a:xfrm flipH="1">
              <a:off x="13523" y="6790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CustomShape 1551"/>
            <p:cNvSpPr/>
            <p:nvPr/>
          </p:nvSpPr>
          <p:spPr>
            <a:xfrm flipH="1">
              <a:off x="13531" y="6774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CustomShape 1552"/>
            <p:cNvSpPr/>
            <p:nvPr/>
          </p:nvSpPr>
          <p:spPr>
            <a:xfrm flipH="1">
              <a:off x="13525" y="6800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CustomShape 1553"/>
            <p:cNvSpPr/>
            <p:nvPr/>
          </p:nvSpPr>
          <p:spPr>
            <a:xfrm flipH="1">
              <a:off x="13524" y="6800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CustomShape 1554"/>
            <p:cNvSpPr/>
            <p:nvPr/>
          </p:nvSpPr>
          <p:spPr>
            <a:xfrm flipH="1">
              <a:off x="13521" y="6813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CustomShape 1555"/>
            <p:cNvSpPr/>
            <p:nvPr/>
          </p:nvSpPr>
          <p:spPr>
            <a:xfrm flipH="1">
              <a:off x="13532" y="6800"/>
              <a:ext cx="6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CustomShape 1556"/>
            <p:cNvSpPr/>
            <p:nvPr/>
          </p:nvSpPr>
          <p:spPr>
            <a:xfrm flipH="1">
              <a:off x="13518" y="6823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CustomShape 1557"/>
            <p:cNvSpPr/>
            <p:nvPr/>
          </p:nvSpPr>
          <p:spPr>
            <a:xfrm flipH="1">
              <a:off x="13516" y="6823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CustomShape 1558"/>
            <p:cNvSpPr/>
            <p:nvPr/>
          </p:nvSpPr>
          <p:spPr>
            <a:xfrm flipH="1">
              <a:off x="13518" y="6836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CustomShape 1559"/>
            <p:cNvSpPr/>
            <p:nvPr/>
          </p:nvSpPr>
          <p:spPr>
            <a:xfrm flipH="1">
              <a:off x="13530" y="6823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CustomShape 1560"/>
            <p:cNvSpPr/>
            <p:nvPr/>
          </p:nvSpPr>
          <p:spPr>
            <a:xfrm flipH="1">
              <a:off x="13831" y="671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CustomShape 1561"/>
            <p:cNvSpPr/>
            <p:nvPr/>
          </p:nvSpPr>
          <p:spPr>
            <a:xfrm flipH="1">
              <a:off x="13832" y="6691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CustomShape 1562"/>
            <p:cNvSpPr/>
            <p:nvPr/>
          </p:nvSpPr>
          <p:spPr>
            <a:xfrm flipH="1">
              <a:off x="13843" y="6689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CustomShape 1563"/>
            <p:cNvSpPr/>
            <p:nvPr/>
          </p:nvSpPr>
          <p:spPr>
            <a:xfrm flipH="1">
              <a:off x="13737" y="706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CustomShape 1564"/>
            <p:cNvSpPr/>
            <p:nvPr/>
          </p:nvSpPr>
          <p:spPr>
            <a:xfrm flipH="1">
              <a:off x="13736" y="7062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CustomShape 1565"/>
            <p:cNvSpPr/>
            <p:nvPr/>
          </p:nvSpPr>
          <p:spPr>
            <a:xfrm flipH="1">
              <a:off x="13735" y="7043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CustomShape 1566"/>
            <p:cNvSpPr/>
            <p:nvPr/>
          </p:nvSpPr>
          <p:spPr>
            <a:xfrm flipH="1">
              <a:off x="13540" y="6843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CustomShape 1567"/>
            <p:cNvSpPr/>
            <p:nvPr/>
          </p:nvSpPr>
          <p:spPr>
            <a:xfrm flipH="1">
              <a:off x="13539" y="6725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CustomShape 1568"/>
            <p:cNvSpPr/>
            <p:nvPr/>
          </p:nvSpPr>
          <p:spPr>
            <a:xfrm flipH="1">
              <a:off x="13605" y="6841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CustomShape 1569"/>
            <p:cNvSpPr/>
            <p:nvPr/>
          </p:nvSpPr>
          <p:spPr>
            <a:xfrm flipH="1">
              <a:off x="13646" y="6813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CustomShape 1570"/>
            <p:cNvSpPr/>
            <p:nvPr/>
          </p:nvSpPr>
          <p:spPr>
            <a:xfrm flipH="1">
              <a:off x="13628" y="6828"/>
              <a:ext cx="8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CustomShape 1571"/>
            <p:cNvSpPr/>
            <p:nvPr/>
          </p:nvSpPr>
          <p:spPr>
            <a:xfrm flipH="1">
              <a:off x="13588" y="6854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CustomShape 1572"/>
            <p:cNvSpPr/>
            <p:nvPr/>
          </p:nvSpPr>
          <p:spPr>
            <a:xfrm flipH="1">
              <a:off x="13575" y="6867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CustomShape 1573"/>
            <p:cNvSpPr/>
            <p:nvPr/>
          </p:nvSpPr>
          <p:spPr>
            <a:xfrm flipH="1">
              <a:off x="13564" y="6877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CustomShape 1574"/>
            <p:cNvSpPr/>
            <p:nvPr/>
          </p:nvSpPr>
          <p:spPr>
            <a:xfrm flipH="1">
              <a:off x="13547" y="6888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CustomShape 1575"/>
            <p:cNvSpPr/>
            <p:nvPr/>
          </p:nvSpPr>
          <p:spPr>
            <a:xfrm flipH="1">
              <a:off x="13850" y="6611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CustomShape 1576"/>
            <p:cNvSpPr/>
            <p:nvPr/>
          </p:nvSpPr>
          <p:spPr>
            <a:xfrm flipH="1">
              <a:off x="13865" y="6665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CustomShape 1577"/>
            <p:cNvSpPr/>
            <p:nvPr/>
          </p:nvSpPr>
          <p:spPr>
            <a:xfrm flipH="1">
              <a:off x="13874" y="6917"/>
              <a:ext cx="29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CustomShape 1578"/>
            <p:cNvSpPr/>
            <p:nvPr/>
          </p:nvSpPr>
          <p:spPr>
            <a:xfrm flipH="1">
              <a:off x="13900" y="6919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CustomShape 1579"/>
            <p:cNvSpPr/>
            <p:nvPr/>
          </p:nvSpPr>
          <p:spPr>
            <a:xfrm flipH="1">
              <a:off x="13922" y="6917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CustomShape 1580"/>
            <p:cNvSpPr/>
            <p:nvPr/>
          </p:nvSpPr>
          <p:spPr>
            <a:xfrm flipH="1">
              <a:off x="13939" y="6919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CustomShape 1581"/>
            <p:cNvSpPr/>
            <p:nvPr/>
          </p:nvSpPr>
          <p:spPr>
            <a:xfrm flipH="1">
              <a:off x="13974" y="6917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CustomShape 1582"/>
            <p:cNvSpPr/>
            <p:nvPr/>
          </p:nvSpPr>
          <p:spPr>
            <a:xfrm flipH="1">
              <a:off x="13989" y="6919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CustomShape 1583"/>
            <p:cNvSpPr/>
            <p:nvPr/>
          </p:nvSpPr>
          <p:spPr>
            <a:xfrm flipH="1">
              <a:off x="14028" y="6914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CustomShape 1584"/>
            <p:cNvSpPr/>
            <p:nvPr/>
          </p:nvSpPr>
          <p:spPr>
            <a:xfrm flipH="1">
              <a:off x="14042" y="6919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CustomShape 1585"/>
            <p:cNvSpPr/>
            <p:nvPr/>
          </p:nvSpPr>
          <p:spPr>
            <a:xfrm flipH="1">
              <a:off x="14076" y="6917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CustomShape 1586"/>
            <p:cNvSpPr/>
            <p:nvPr/>
          </p:nvSpPr>
          <p:spPr>
            <a:xfrm flipH="1">
              <a:off x="14101" y="6919"/>
              <a:ext cx="41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CustomShape 1587"/>
            <p:cNvSpPr/>
            <p:nvPr/>
          </p:nvSpPr>
          <p:spPr>
            <a:xfrm flipH="1">
              <a:off x="14142" y="6903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CustomShape 1588"/>
            <p:cNvSpPr/>
            <p:nvPr/>
          </p:nvSpPr>
          <p:spPr>
            <a:xfrm flipH="1">
              <a:off x="14139" y="6749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CustomShape 1589"/>
            <p:cNvSpPr/>
            <p:nvPr/>
          </p:nvSpPr>
          <p:spPr>
            <a:xfrm flipH="1">
              <a:off x="14172" y="6711"/>
              <a:ext cx="15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CustomShape 1590"/>
            <p:cNvSpPr/>
            <p:nvPr/>
          </p:nvSpPr>
          <p:spPr>
            <a:xfrm flipH="1">
              <a:off x="14164" y="6663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CustomShape 1591"/>
            <p:cNvSpPr/>
            <p:nvPr/>
          </p:nvSpPr>
          <p:spPr>
            <a:xfrm flipH="1">
              <a:off x="14023" y="6665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CustomShape 1592"/>
            <p:cNvSpPr/>
            <p:nvPr/>
          </p:nvSpPr>
          <p:spPr>
            <a:xfrm flipH="1">
              <a:off x="13994" y="6711"/>
              <a:ext cx="30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CustomShape 1593"/>
            <p:cNvSpPr/>
            <p:nvPr/>
          </p:nvSpPr>
          <p:spPr>
            <a:xfrm flipH="1">
              <a:off x="13995" y="6734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CustomShape 1594"/>
            <p:cNvSpPr/>
            <p:nvPr/>
          </p:nvSpPr>
          <p:spPr>
            <a:xfrm flipH="1">
              <a:off x="13974" y="6742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CustomShape 1595"/>
            <p:cNvSpPr/>
            <p:nvPr/>
          </p:nvSpPr>
          <p:spPr>
            <a:xfrm flipH="1">
              <a:off x="13861" y="6773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CustomShape 1596"/>
            <p:cNvSpPr/>
            <p:nvPr/>
          </p:nvSpPr>
          <p:spPr>
            <a:xfrm flipH="1">
              <a:off x="13861" y="6860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CustomShape 1597"/>
            <p:cNvSpPr/>
            <p:nvPr/>
          </p:nvSpPr>
          <p:spPr>
            <a:xfrm flipH="1">
              <a:off x="13861" y="6866"/>
              <a:ext cx="10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CustomShape 1598"/>
            <p:cNvSpPr/>
            <p:nvPr/>
          </p:nvSpPr>
          <p:spPr>
            <a:xfrm flipH="1">
              <a:off x="13872" y="6930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CustomShape 1599"/>
            <p:cNvSpPr/>
            <p:nvPr/>
          </p:nvSpPr>
          <p:spPr>
            <a:xfrm flipH="1">
              <a:off x="13983" y="6706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CustomShape 1600"/>
            <p:cNvSpPr/>
            <p:nvPr/>
          </p:nvSpPr>
          <p:spPr>
            <a:xfrm flipH="1">
              <a:off x="13987" y="6706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CustomShape 1601"/>
            <p:cNvSpPr/>
            <p:nvPr/>
          </p:nvSpPr>
          <p:spPr>
            <a:xfrm flipH="1">
              <a:off x="13980" y="6721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CustomShape 1602"/>
            <p:cNvSpPr/>
            <p:nvPr/>
          </p:nvSpPr>
          <p:spPr>
            <a:xfrm flipH="1">
              <a:off x="13978" y="6721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CustomShape 1603"/>
            <p:cNvSpPr/>
            <p:nvPr/>
          </p:nvSpPr>
          <p:spPr>
            <a:xfrm flipH="1">
              <a:off x="13995" y="6716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CustomShape 1604"/>
            <p:cNvSpPr/>
            <p:nvPr/>
          </p:nvSpPr>
          <p:spPr>
            <a:xfrm flipH="1">
              <a:off x="13996" y="6706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9" name="CustomShape 1605"/>
            <p:cNvSpPr/>
            <p:nvPr/>
          </p:nvSpPr>
          <p:spPr>
            <a:xfrm flipH="1">
              <a:off x="13861" y="6734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0" name="CustomShape 1606"/>
            <p:cNvSpPr/>
            <p:nvPr/>
          </p:nvSpPr>
          <p:spPr>
            <a:xfrm flipH="1">
              <a:off x="13955" y="6734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1" name="CustomShape 1607"/>
            <p:cNvSpPr/>
            <p:nvPr/>
          </p:nvSpPr>
          <p:spPr>
            <a:xfrm flipH="1">
              <a:off x="14195" y="6934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2" name="CustomShape 1608"/>
            <p:cNvSpPr/>
            <p:nvPr/>
          </p:nvSpPr>
          <p:spPr>
            <a:xfrm flipH="1">
              <a:off x="14174" y="6942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3" name="CustomShape 1609"/>
            <p:cNvSpPr/>
            <p:nvPr/>
          </p:nvSpPr>
          <p:spPr>
            <a:xfrm flipH="1">
              <a:off x="13862" y="6773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4" name="CustomShape 1610"/>
            <p:cNvSpPr/>
            <p:nvPr/>
          </p:nvSpPr>
          <p:spPr>
            <a:xfrm flipH="1">
              <a:off x="13859" y="686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5" name="CustomShape 1611"/>
            <p:cNvSpPr/>
            <p:nvPr/>
          </p:nvSpPr>
          <p:spPr>
            <a:xfrm flipH="1">
              <a:off x="13862" y="6852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6" name="CustomShape 1612"/>
            <p:cNvSpPr/>
            <p:nvPr/>
          </p:nvSpPr>
          <p:spPr>
            <a:xfrm flipH="1">
              <a:off x="13858" y="6834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7" name="CustomShape 1613"/>
            <p:cNvSpPr/>
            <p:nvPr/>
          </p:nvSpPr>
          <p:spPr>
            <a:xfrm flipH="1">
              <a:off x="13867" y="6824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8" name="CustomShape 1614"/>
            <p:cNvSpPr/>
            <p:nvPr/>
          </p:nvSpPr>
          <p:spPr>
            <a:xfrm flipH="1">
              <a:off x="13873" y="6783"/>
              <a:ext cx="5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9" name="CustomShape 1615"/>
            <p:cNvSpPr/>
            <p:nvPr/>
          </p:nvSpPr>
          <p:spPr>
            <a:xfrm flipH="1">
              <a:off x="13877" y="6773"/>
              <a:ext cx="15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0" name="CustomShape 1616"/>
            <p:cNvSpPr/>
            <p:nvPr/>
          </p:nvSpPr>
          <p:spPr>
            <a:xfrm flipH="1">
              <a:off x="13887" y="6760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1" name="CustomShape 1617"/>
            <p:cNvSpPr/>
            <p:nvPr/>
          </p:nvSpPr>
          <p:spPr>
            <a:xfrm flipH="1">
              <a:off x="13887" y="6744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2" name="CustomShape 1618"/>
            <p:cNvSpPr/>
            <p:nvPr/>
          </p:nvSpPr>
          <p:spPr>
            <a:xfrm flipH="1">
              <a:off x="13923" y="6747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3" name="CustomShape 1619"/>
            <p:cNvSpPr/>
            <p:nvPr/>
          </p:nvSpPr>
          <p:spPr>
            <a:xfrm flipH="1">
              <a:off x="13919" y="6754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4" name="CustomShape 1620"/>
            <p:cNvSpPr/>
            <p:nvPr/>
          </p:nvSpPr>
          <p:spPr>
            <a:xfrm flipH="1">
              <a:off x="13924" y="6754"/>
              <a:ext cx="32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5" name="CustomShape 1621"/>
            <p:cNvSpPr/>
            <p:nvPr/>
          </p:nvSpPr>
          <p:spPr>
            <a:xfrm flipH="1">
              <a:off x="13953" y="6739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6" name="CustomShape 1622"/>
            <p:cNvSpPr/>
            <p:nvPr/>
          </p:nvSpPr>
          <p:spPr>
            <a:xfrm flipH="1">
              <a:off x="13879" y="6752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7" name="CustomShape 1623"/>
            <p:cNvSpPr/>
            <p:nvPr/>
          </p:nvSpPr>
          <p:spPr>
            <a:xfrm flipH="1">
              <a:off x="13919" y="6752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8" name="CustomShape 1624"/>
            <p:cNvSpPr/>
            <p:nvPr/>
          </p:nvSpPr>
          <p:spPr>
            <a:xfrm flipH="1">
              <a:off x="13887" y="6752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9" name="CustomShape 1625"/>
            <p:cNvSpPr/>
            <p:nvPr/>
          </p:nvSpPr>
          <p:spPr>
            <a:xfrm flipH="1">
              <a:off x="13887" y="6773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0" name="CustomShape 1626"/>
            <p:cNvSpPr/>
            <p:nvPr/>
          </p:nvSpPr>
          <p:spPr>
            <a:xfrm flipH="1">
              <a:off x="13875" y="6780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1" name="CustomShape 1627"/>
            <p:cNvSpPr/>
            <p:nvPr/>
          </p:nvSpPr>
          <p:spPr>
            <a:xfrm flipH="1">
              <a:off x="13878" y="6791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2" name="CustomShape 1628"/>
            <p:cNvSpPr/>
            <p:nvPr/>
          </p:nvSpPr>
          <p:spPr>
            <a:xfrm flipH="1">
              <a:off x="13879" y="6801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3" name="CustomShape 1629"/>
            <p:cNvSpPr/>
            <p:nvPr/>
          </p:nvSpPr>
          <p:spPr>
            <a:xfrm flipH="1">
              <a:off x="13887" y="6791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4" name="CustomShape 1630"/>
            <p:cNvSpPr/>
            <p:nvPr/>
          </p:nvSpPr>
          <p:spPr>
            <a:xfrm flipH="1">
              <a:off x="13887" y="6786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5" name="CustomShape 1631"/>
            <p:cNvSpPr/>
            <p:nvPr/>
          </p:nvSpPr>
          <p:spPr>
            <a:xfrm flipH="1">
              <a:off x="13892" y="6775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6" name="CustomShape 1632"/>
            <p:cNvSpPr/>
            <p:nvPr/>
          </p:nvSpPr>
          <p:spPr>
            <a:xfrm flipH="1">
              <a:off x="13893" y="6760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7" name="CustomShape 1633"/>
            <p:cNvSpPr/>
            <p:nvPr/>
          </p:nvSpPr>
          <p:spPr>
            <a:xfrm flipH="1">
              <a:off x="13894" y="678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8" name="CustomShape 1634"/>
            <p:cNvSpPr/>
            <p:nvPr/>
          </p:nvSpPr>
          <p:spPr>
            <a:xfrm flipH="1">
              <a:off x="13891" y="6788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9" name="CustomShape 1635"/>
            <p:cNvSpPr/>
            <p:nvPr/>
          </p:nvSpPr>
          <p:spPr>
            <a:xfrm flipH="1">
              <a:off x="13894" y="6794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0" name="CustomShape 1636"/>
            <p:cNvSpPr/>
            <p:nvPr/>
          </p:nvSpPr>
          <p:spPr>
            <a:xfrm flipH="1">
              <a:off x="13901" y="679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1" name="CustomShape 1637"/>
            <p:cNvSpPr/>
            <p:nvPr/>
          </p:nvSpPr>
          <p:spPr>
            <a:xfrm flipH="1">
              <a:off x="13901" y="678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2" name="CustomShape 1638"/>
            <p:cNvSpPr/>
            <p:nvPr/>
          </p:nvSpPr>
          <p:spPr>
            <a:xfrm flipH="1">
              <a:off x="13898" y="6786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3" name="CustomShape 1639"/>
            <p:cNvSpPr/>
            <p:nvPr/>
          </p:nvSpPr>
          <p:spPr>
            <a:xfrm flipH="1">
              <a:off x="13918" y="679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4" name="CustomShape 1640"/>
            <p:cNvSpPr/>
            <p:nvPr/>
          </p:nvSpPr>
          <p:spPr>
            <a:xfrm flipH="1">
              <a:off x="13901" y="679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5" name="CustomShape 1641"/>
            <p:cNvSpPr/>
            <p:nvPr/>
          </p:nvSpPr>
          <p:spPr>
            <a:xfrm flipH="1">
              <a:off x="13877" y="6796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6" name="CustomShape 1642"/>
            <p:cNvSpPr/>
            <p:nvPr/>
          </p:nvSpPr>
          <p:spPr>
            <a:xfrm flipH="1">
              <a:off x="13880" y="682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7" name="CustomShape 1643"/>
            <p:cNvSpPr/>
            <p:nvPr/>
          </p:nvSpPr>
          <p:spPr>
            <a:xfrm flipH="1">
              <a:off x="13889" y="6801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8" name="CustomShape 1644"/>
            <p:cNvSpPr/>
            <p:nvPr/>
          </p:nvSpPr>
          <p:spPr>
            <a:xfrm flipH="1">
              <a:off x="13889" y="6801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9" name="CustomShape 1645"/>
            <p:cNvSpPr/>
            <p:nvPr/>
          </p:nvSpPr>
          <p:spPr>
            <a:xfrm flipH="1">
              <a:off x="13887" y="681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0" name="CustomShape 1646"/>
            <p:cNvSpPr/>
            <p:nvPr/>
          </p:nvSpPr>
          <p:spPr>
            <a:xfrm flipH="1">
              <a:off x="13982" y="674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1" name="CustomShape 1647"/>
            <p:cNvSpPr/>
            <p:nvPr/>
          </p:nvSpPr>
          <p:spPr>
            <a:xfrm flipH="1">
              <a:off x="13971" y="6744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2" name="CustomShape 1648"/>
            <p:cNvSpPr/>
            <p:nvPr/>
          </p:nvSpPr>
          <p:spPr>
            <a:xfrm flipH="1">
              <a:off x="13976" y="6747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3" name="CustomShape 1649"/>
            <p:cNvSpPr/>
            <p:nvPr/>
          </p:nvSpPr>
          <p:spPr>
            <a:xfrm flipH="1">
              <a:off x="13977" y="6752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4" name="CustomShape 1650"/>
            <p:cNvSpPr/>
            <p:nvPr/>
          </p:nvSpPr>
          <p:spPr>
            <a:xfrm flipH="1">
              <a:off x="13982" y="675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5" name="CustomShape 1651"/>
            <p:cNvSpPr/>
            <p:nvPr/>
          </p:nvSpPr>
          <p:spPr>
            <a:xfrm flipH="1">
              <a:off x="13972" y="6747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CustomShape 1652"/>
            <p:cNvSpPr/>
            <p:nvPr/>
          </p:nvSpPr>
          <p:spPr>
            <a:xfrm flipH="1">
              <a:off x="13961" y="6752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CustomShape 1653"/>
            <p:cNvSpPr/>
            <p:nvPr/>
          </p:nvSpPr>
          <p:spPr>
            <a:xfrm flipH="1">
              <a:off x="13960" y="6744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CustomShape 1654"/>
            <p:cNvSpPr/>
            <p:nvPr/>
          </p:nvSpPr>
          <p:spPr>
            <a:xfrm flipH="1">
              <a:off x="13961" y="6744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CustomShape 1655"/>
            <p:cNvSpPr/>
            <p:nvPr/>
          </p:nvSpPr>
          <p:spPr>
            <a:xfrm flipH="1">
              <a:off x="13896" y="6613"/>
              <a:ext cx="59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CustomShape 1656"/>
            <p:cNvSpPr/>
            <p:nvPr/>
          </p:nvSpPr>
          <p:spPr>
            <a:xfrm flipH="1">
              <a:off x="13940" y="6749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CustomShape 1657"/>
            <p:cNvSpPr/>
            <p:nvPr/>
          </p:nvSpPr>
          <p:spPr>
            <a:xfrm flipH="1">
              <a:off x="13927" y="6639"/>
              <a:ext cx="20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CustomShape 1658"/>
            <p:cNvSpPr/>
            <p:nvPr/>
          </p:nvSpPr>
          <p:spPr>
            <a:xfrm flipH="1">
              <a:off x="13923" y="6636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CustomShape 1659"/>
            <p:cNvSpPr/>
            <p:nvPr/>
          </p:nvSpPr>
          <p:spPr>
            <a:xfrm flipH="1">
              <a:off x="13941" y="6634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CustomShape 1660"/>
            <p:cNvSpPr/>
            <p:nvPr/>
          </p:nvSpPr>
          <p:spPr>
            <a:xfrm flipH="1">
              <a:off x="13927" y="6631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CustomShape 1661"/>
            <p:cNvSpPr/>
            <p:nvPr/>
          </p:nvSpPr>
          <p:spPr>
            <a:xfrm flipH="1">
              <a:off x="13919" y="6619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CustomShape 1662"/>
            <p:cNvSpPr/>
            <p:nvPr/>
          </p:nvSpPr>
          <p:spPr>
            <a:xfrm flipH="1">
              <a:off x="13912" y="6613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CustomShape 1663"/>
            <p:cNvSpPr/>
            <p:nvPr/>
          </p:nvSpPr>
          <p:spPr>
            <a:xfrm flipH="1">
              <a:off x="13912" y="6619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CustomShape 1664"/>
            <p:cNvSpPr/>
            <p:nvPr/>
          </p:nvSpPr>
          <p:spPr>
            <a:xfrm flipH="1">
              <a:off x="13893" y="6631"/>
              <a:ext cx="21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CustomShape 1665"/>
            <p:cNvSpPr/>
            <p:nvPr/>
          </p:nvSpPr>
          <p:spPr>
            <a:xfrm flipH="1">
              <a:off x="13890" y="6636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CustomShape 1666"/>
            <p:cNvSpPr/>
            <p:nvPr/>
          </p:nvSpPr>
          <p:spPr>
            <a:xfrm flipH="1">
              <a:off x="13895" y="6642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CustomShape 1667"/>
            <p:cNvSpPr/>
            <p:nvPr/>
          </p:nvSpPr>
          <p:spPr>
            <a:xfrm flipH="1">
              <a:off x="13913" y="6642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CustomShape 1668"/>
            <p:cNvSpPr/>
            <p:nvPr/>
          </p:nvSpPr>
          <p:spPr>
            <a:xfrm flipH="1">
              <a:off x="13933" y="675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CustomShape 1669"/>
            <p:cNvSpPr/>
            <p:nvPr/>
          </p:nvSpPr>
          <p:spPr>
            <a:xfrm flipH="1">
              <a:off x="14008" y="672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CustomShape 1670"/>
            <p:cNvSpPr/>
            <p:nvPr/>
          </p:nvSpPr>
          <p:spPr>
            <a:xfrm flipH="1">
              <a:off x="13933" y="6639"/>
              <a:ext cx="72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CustomShape 1671"/>
            <p:cNvSpPr/>
            <p:nvPr/>
          </p:nvSpPr>
          <p:spPr>
            <a:xfrm flipH="1">
              <a:off x="13935" y="663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CustomShape 1672"/>
            <p:cNvSpPr/>
            <p:nvPr/>
          </p:nvSpPr>
          <p:spPr>
            <a:xfrm flipH="1">
              <a:off x="13903" y="6642"/>
              <a:ext cx="3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CustomShape 1673"/>
            <p:cNvSpPr/>
            <p:nvPr/>
          </p:nvSpPr>
          <p:spPr>
            <a:xfrm flipH="1">
              <a:off x="13855" y="6644"/>
              <a:ext cx="56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CustomShape 1674"/>
            <p:cNvSpPr/>
            <p:nvPr/>
          </p:nvSpPr>
          <p:spPr>
            <a:xfrm flipH="1">
              <a:off x="13855" y="6839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CustomShape 1675"/>
            <p:cNvSpPr/>
            <p:nvPr/>
          </p:nvSpPr>
          <p:spPr>
            <a:xfrm flipH="1">
              <a:off x="13939" y="6650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CustomShape 1676"/>
            <p:cNvSpPr/>
            <p:nvPr/>
          </p:nvSpPr>
          <p:spPr>
            <a:xfrm flipH="1">
              <a:off x="13937" y="6650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CustomShape 1677"/>
            <p:cNvSpPr/>
            <p:nvPr/>
          </p:nvSpPr>
          <p:spPr>
            <a:xfrm flipH="1">
              <a:off x="13941" y="6657"/>
              <a:ext cx="15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CustomShape 1678"/>
            <p:cNvSpPr/>
            <p:nvPr/>
          </p:nvSpPr>
          <p:spPr>
            <a:xfrm flipH="1">
              <a:off x="13941" y="6650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CustomShape 1679"/>
            <p:cNvSpPr/>
            <p:nvPr/>
          </p:nvSpPr>
          <p:spPr>
            <a:xfrm flipH="1">
              <a:off x="13950" y="6663"/>
              <a:ext cx="16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CustomShape 1680"/>
            <p:cNvSpPr/>
            <p:nvPr/>
          </p:nvSpPr>
          <p:spPr>
            <a:xfrm flipH="1">
              <a:off x="13949" y="6660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CustomShape 1681"/>
            <p:cNvSpPr/>
            <p:nvPr/>
          </p:nvSpPr>
          <p:spPr>
            <a:xfrm flipH="1">
              <a:off x="13949" y="6668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CustomShape 1682"/>
            <p:cNvSpPr/>
            <p:nvPr/>
          </p:nvSpPr>
          <p:spPr>
            <a:xfrm flipH="1">
              <a:off x="13954" y="6660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CustomShape 1683"/>
            <p:cNvSpPr/>
            <p:nvPr/>
          </p:nvSpPr>
          <p:spPr>
            <a:xfrm flipH="1">
              <a:off x="13960" y="6673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CustomShape 1684"/>
            <p:cNvSpPr/>
            <p:nvPr/>
          </p:nvSpPr>
          <p:spPr>
            <a:xfrm flipH="1">
              <a:off x="13953" y="6673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CustomShape 1685"/>
            <p:cNvSpPr/>
            <p:nvPr/>
          </p:nvSpPr>
          <p:spPr>
            <a:xfrm flipH="1">
              <a:off x="13956" y="6690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CustomShape 1686"/>
            <p:cNvSpPr/>
            <p:nvPr/>
          </p:nvSpPr>
          <p:spPr>
            <a:xfrm flipH="1">
              <a:off x="13966" y="6682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CustomShape 1687"/>
            <p:cNvSpPr/>
            <p:nvPr/>
          </p:nvSpPr>
          <p:spPr>
            <a:xfrm flipH="1">
              <a:off x="13966" y="6673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CustomShape 1688"/>
            <p:cNvSpPr/>
            <p:nvPr/>
          </p:nvSpPr>
          <p:spPr>
            <a:xfrm flipH="1">
              <a:off x="13968" y="6690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CustomShape 1689"/>
            <p:cNvSpPr/>
            <p:nvPr/>
          </p:nvSpPr>
          <p:spPr>
            <a:xfrm flipH="1">
              <a:off x="13969" y="6690"/>
              <a:ext cx="16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CustomShape 1690"/>
            <p:cNvSpPr/>
            <p:nvPr/>
          </p:nvSpPr>
          <p:spPr>
            <a:xfrm flipH="1">
              <a:off x="13968" y="6703"/>
              <a:ext cx="27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CustomShape 1691"/>
            <p:cNvSpPr/>
            <p:nvPr/>
          </p:nvSpPr>
          <p:spPr>
            <a:xfrm flipH="1">
              <a:off x="13982" y="6687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CustomShape 1692"/>
            <p:cNvSpPr/>
            <p:nvPr/>
          </p:nvSpPr>
          <p:spPr>
            <a:xfrm flipH="1">
              <a:off x="13881" y="6652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CustomShape 1693"/>
            <p:cNvSpPr/>
            <p:nvPr/>
          </p:nvSpPr>
          <p:spPr>
            <a:xfrm flipH="1">
              <a:off x="13880" y="6652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CustomShape 1694"/>
            <p:cNvSpPr/>
            <p:nvPr/>
          </p:nvSpPr>
          <p:spPr>
            <a:xfrm flipH="1">
              <a:off x="13882" y="6665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CustomShape 1695"/>
            <p:cNvSpPr/>
            <p:nvPr/>
          </p:nvSpPr>
          <p:spPr>
            <a:xfrm flipH="1">
              <a:off x="13892" y="6652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CustomShape 1696"/>
            <p:cNvSpPr/>
            <p:nvPr/>
          </p:nvSpPr>
          <p:spPr>
            <a:xfrm flipH="1">
              <a:off x="13879" y="6673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CustomShape 1697"/>
            <p:cNvSpPr/>
            <p:nvPr/>
          </p:nvSpPr>
          <p:spPr>
            <a:xfrm flipH="1">
              <a:off x="13877" y="6673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CustomShape 1698"/>
            <p:cNvSpPr/>
            <p:nvPr/>
          </p:nvSpPr>
          <p:spPr>
            <a:xfrm flipH="1">
              <a:off x="13879" y="6687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CustomShape 1699"/>
            <p:cNvSpPr/>
            <p:nvPr/>
          </p:nvSpPr>
          <p:spPr>
            <a:xfrm flipH="1">
              <a:off x="13882" y="6673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CustomShape 1700"/>
            <p:cNvSpPr/>
            <p:nvPr/>
          </p:nvSpPr>
          <p:spPr>
            <a:xfrm flipH="1">
              <a:off x="13870" y="6693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CustomShape 1701"/>
            <p:cNvSpPr/>
            <p:nvPr/>
          </p:nvSpPr>
          <p:spPr>
            <a:xfrm flipH="1">
              <a:off x="13872" y="6693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CustomShape 1702"/>
            <p:cNvSpPr/>
            <p:nvPr/>
          </p:nvSpPr>
          <p:spPr>
            <a:xfrm flipH="1">
              <a:off x="13866" y="6706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CustomShape 1703"/>
            <p:cNvSpPr/>
            <p:nvPr/>
          </p:nvSpPr>
          <p:spPr>
            <a:xfrm flipH="1">
              <a:off x="13867" y="6711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CustomShape 1704"/>
            <p:cNvSpPr/>
            <p:nvPr/>
          </p:nvSpPr>
          <p:spPr>
            <a:xfrm flipH="1">
              <a:off x="13877" y="6693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CustomShape 1705"/>
            <p:cNvSpPr/>
            <p:nvPr/>
          </p:nvSpPr>
          <p:spPr>
            <a:xfrm flipH="1">
              <a:off x="13864" y="6719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CustomShape 1706"/>
            <p:cNvSpPr/>
            <p:nvPr/>
          </p:nvSpPr>
          <p:spPr>
            <a:xfrm flipH="1">
              <a:off x="13865" y="6719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CustomShape 1707"/>
            <p:cNvSpPr/>
            <p:nvPr/>
          </p:nvSpPr>
          <p:spPr>
            <a:xfrm flipH="1">
              <a:off x="13861" y="6732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CustomShape 1708"/>
            <p:cNvSpPr/>
            <p:nvPr/>
          </p:nvSpPr>
          <p:spPr>
            <a:xfrm flipH="1">
              <a:off x="13859" y="6737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CustomShape 1709"/>
            <p:cNvSpPr/>
            <p:nvPr/>
          </p:nvSpPr>
          <p:spPr>
            <a:xfrm flipH="1">
              <a:off x="13866" y="6729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CustomShape 1710"/>
            <p:cNvSpPr/>
            <p:nvPr/>
          </p:nvSpPr>
          <p:spPr>
            <a:xfrm flipH="1">
              <a:off x="13875" y="6719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CustomShape 1711"/>
            <p:cNvSpPr/>
            <p:nvPr/>
          </p:nvSpPr>
          <p:spPr>
            <a:xfrm flipH="1">
              <a:off x="13859" y="6747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CustomShape 1712"/>
            <p:cNvSpPr/>
            <p:nvPr/>
          </p:nvSpPr>
          <p:spPr>
            <a:xfrm flipH="1">
              <a:off x="13859" y="6744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CustomShape 1713"/>
            <p:cNvSpPr/>
            <p:nvPr/>
          </p:nvSpPr>
          <p:spPr>
            <a:xfrm flipH="1">
              <a:off x="13855" y="6754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CustomShape 1714"/>
            <p:cNvSpPr/>
            <p:nvPr/>
          </p:nvSpPr>
          <p:spPr>
            <a:xfrm flipH="1">
              <a:off x="13855" y="6757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CustomShape 1715"/>
            <p:cNvSpPr/>
            <p:nvPr/>
          </p:nvSpPr>
          <p:spPr>
            <a:xfrm flipH="1">
              <a:off x="13866" y="6744"/>
              <a:ext cx="6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CustomShape 1716"/>
            <p:cNvSpPr/>
            <p:nvPr/>
          </p:nvSpPr>
          <p:spPr>
            <a:xfrm flipH="1">
              <a:off x="13848" y="6765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CustomShape 1717"/>
            <p:cNvSpPr/>
            <p:nvPr/>
          </p:nvSpPr>
          <p:spPr>
            <a:xfrm flipH="1">
              <a:off x="13856" y="6765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CustomShape 1718"/>
            <p:cNvSpPr/>
            <p:nvPr/>
          </p:nvSpPr>
          <p:spPr>
            <a:xfrm flipH="1">
              <a:off x="13848" y="6780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CustomShape 1719"/>
            <p:cNvSpPr/>
            <p:nvPr/>
          </p:nvSpPr>
          <p:spPr>
            <a:xfrm flipH="1">
              <a:off x="13849" y="6780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CustomShape 1720"/>
            <p:cNvSpPr/>
            <p:nvPr/>
          </p:nvSpPr>
          <p:spPr>
            <a:xfrm flipH="1">
              <a:off x="13858" y="6765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CustomShape 1721"/>
            <p:cNvSpPr/>
            <p:nvPr/>
          </p:nvSpPr>
          <p:spPr>
            <a:xfrm flipH="1">
              <a:off x="13851" y="6791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CustomShape 1722"/>
            <p:cNvSpPr/>
            <p:nvPr/>
          </p:nvSpPr>
          <p:spPr>
            <a:xfrm flipH="1">
              <a:off x="13850" y="6791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CustomShape 1723"/>
            <p:cNvSpPr/>
            <p:nvPr/>
          </p:nvSpPr>
          <p:spPr>
            <a:xfrm flipH="1">
              <a:off x="13847" y="6804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CustomShape 1724"/>
            <p:cNvSpPr/>
            <p:nvPr/>
          </p:nvSpPr>
          <p:spPr>
            <a:xfrm flipH="1">
              <a:off x="13854" y="6791"/>
              <a:ext cx="5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CustomShape 1725"/>
            <p:cNvSpPr/>
            <p:nvPr/>
          </p:nvSpPr>
          <p:spPr>
            <a:xfrm flipH="1">
              <a:off x="13844" y="6814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CustomShape 1726"/>
            <p:cNvSpPr/>
            <p:nvPr/>
          </p:nvSpPr>
          <p:spPr>
            <a:xfrm flipH="1">
              <a:off x="13842" y="6814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CustomShape 1727"/>
            <p:cNvSpPr/>
            <p:nvPr/>
          </p:nvSpPr>
          <p:spPr>
            <a:xfrm flipH="1">
              <a:off x="13844" y="6827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CustomShape 1728"/>
            <p:cNvSpPr/>
            <p:nvPr/>
          </p:nvSpPr>
          <p:spPr>
            <a:xfrm flipH="1">
              <a:off x="13856" y="6814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CustomShape 1729"/>
            <p:cNvSpPr/>
            <p:nvPr/>
          </p:nvSpPr>
          <p:spPr>
            <a:xfrm flipH="1">
              <a:off x="14158" y="670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CustomShape 1730"/>
            <p:cNvSpPr/>
            <p:nvPr/>
          </p:nvSpPr>
          <p:spPr>
            <a:xfrm flipH="1">
              <a:off x="14157" y="6682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CustomShape 1731"/>
            <p:cNvSpPr/>
            <p:nvPr/>
          </p:nvSpPr>
          <p:spPr>
            <a:xfrm flipH="1">
              <a:off x="14169" y="6680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CustomShape 1732"/>
            <p:cNvSpPr/>
            <p:nvPr/>
          </p:nvSpPr>
          <p:spPr>
            <a:xfrm flipH="1">
              <a:off x="14059" y="706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CustomShape 1733"/>
            <p:cNvSpPr/>
            <p:nvPr/>
          </p:nvSpPr>
          <p:spPr>
            <a:xfrm flipH="1">
              <a:off x="14062" y="7052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CustomShape 1734"/>
            <p:cNvSpPr/>
            <p:nvPr/>
          </p:nvSpPr>
          <p:spPr>
            <a:xfrm flipH="1">
              <a:off x="14058" y="7034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CustomShape 1735"/>
            <p:cNvSpPr/>
            <p:nvPr/>
          </p:nvSpPr>
          <p:spPr>
            <a:xfrm flipH="1">
              <a:off x="13865" y="6834"/>
              <a:ext cx="3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CustomShape 1736"/>
            <p:cNvSpPr/>
            <p:nvPr/>
          </p:nvSpPr>
          <p:spPr>
            <a:xfrm flipH="1">
              <a:off x="13865" y="6716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CustomShape 1737"/>
            <p:cNvSpPr/>
            <p:nvPr/>
          </p:nvSpPr>
          <p:spPr>
            <a:xfrm flipH="1">
              <a:off x="13936" y="6832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CustomShape 1738"/>
            <p:cNvSpPr/>
            <p:nvPr/>
          </p:nvSpPr>
          <p:spPr>
            <a:xfrm flipH="1">
              <a:off x="13977" y="6804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CustomShape 1739"/>
            <p:cNvSpPr/>
            <p:nvPr/>
          </p:nvSpPr>
          <p:spPr>
            <a:xfrm flipH="1">
              <a:off x="13950" y="6819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CustomShape 1740"/>
            <p:cNvSpPr/>
            <p:nvPr/>
          </p:nvSpPr>
          <p:spPr>
            <a:xfrm flipH="1">
              <a:off x="13915" y="6845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CustomShape 1741"/>
            <p:cNvSpPr/>
            <p:nvPr/>
          </p:nvSpPr>
          <p:spPr>
            <a:xfrm flipH="1">
              <a:off x="13904" y="6858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CustomShape 1742"/>
            <p:cNvSpPr/>
            <p:nvPr/>
          </p:nvSpPr>
          <p:spPr>
            <a:xfrm flipH="1">
              <a:off x="13891" y="6868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CustomShape 1743"/>
            <p:cNvSpPr/>
            <p:nvPr/>
          </p:nvSpPr>
          <p:spPr>
            <a:xfrm flipH="1">
              <a:off x="13873" y="6879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CustomShape 1744"/>
            <p:cNvSpPr/>
            <p:nvPr/>
          </p:nvSpPr>
          <p:spPr>
            <a:xfrm>
              <a:off x="13161" y="6887"/>
              <a:ext cx="1490" cy="6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TAEJ, Jóse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1789" name="CustomShape 1745"/>
            <p:cNvSpPr/>
            <p:nvPr/>
          </p:nvSpPr>
          <p:spPr>
            <a:xfrm>
              <a:off x="14654" y="5782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CustomShape 1746"/>
            <p:cNvSpPr/>
            <p:nvPr/>
          </p:nvSpPr>
          <p:spPr>
            <a:xfrm>
              <a:off x="14654" y="5836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CustomShape 1747"/>
            <p:cNvSpPr/>
            <p:nvPr/>
          </p:nvSpPr>
          <p:spPr>
            <a:xfrm>
              <a:off x="14936" y="6088"/>
              <a:ext cx="30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CustomShape 1748"/>
            <p:cNvSpPr/>
            <p:nvPr/>
          </p:nvSpPr>
          <p:spPr>
            <a:xfrm>
              <a:off x="14914" y="6090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CustomShape 1749"/>
            <p:cNvSpPr/>
            <p:nvPr/>
          </p:nvSpPr>
          <p:spPr>
            <a:xfrm>
              <a:off x="14895" y="6088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CustomShape 1750"/>
            <p:cNvSpPr/>
            <p:nvPr/>
          </p:nvSpPr>
          <p:spPr>
            <a:xfrm>
              <a:off x="14865" y="6090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CustomShape 1751"/>
            <p:cNvSpPr/>
            <p:nvPr/>
          </p:nvSpPr>
          <p:spPr>
            <a:xfrm>
              <a:off x="14843" y="6088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CustomShape 1752"/>
            <p:cNvSpPr/>
            <p:nvPr/>
          </p:nvSpPr>
          <p:spPr>
            <a:xfrm>
              <a:off x="14812" y="6090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CustomShape 1753"/>
            <p:cNvSpPr/>
            <p:nvPr/>
          </p:nvSpPr>
          <p:spPr>
            <a:xfrm>
              <a:off x="14790" y="6085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CustomShape 1754"/>
            <p:cNvSpPr/>
            <p:nvPr/>
          </p:nvSpPr>
          <p:spPr>
            <a:xfrm>
              <a:off x="14759" y="6090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CustomShape 1755"/>
            <p:cNvSpPr/>
            <p:nvPr/>
          </p:nvSpPr>
          <p:spPr>
            <a:xfrm>
              <a:off x="14731" y="6088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CustomShape 1756"/>
            <p:cNvSpPr/>
            <p:nvPr/>
          </p:nvSpPr>
          <p:spPr>
            <a:xfrm>
              <a:off x="14693" y="6090"/>
              <a:ext cx="42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CustomShape 1757"/>
            <p:cNvSpPr/>
            <p:nvPr/>
          </p:nvSpPr>
          <p:spPr>
            <a:xfrm>
              <a:off x="14693" y="6075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CustomShape 1758"/>
            <p:cNvSpPr/>
            <p:nvPr/>
          </p:nvSpPr>
          <p:spPr>
            <a:xfrm>
              <a:off x="14664" y="5920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CustomShape 1759"/>
            <p:cNvSpPr/>
            <p:nvPr/>
          </p:nvSpPr>
          <p:spPr>
            <a:xfrm>
              <a:off x="14652" y="5882"/>
              <a:ext cx="16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CustomShape 1760"/>
            <p:cNvSpPr/>
            <p:nvPr/>
          </p:nvSpPr>
          <p:spPr>
            <a:xfrm>
              <a:off x="14652" y="5834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CustomShape 1761"/>
            <p:cNvSpPr/>
            <p:nvPr/>
          </p:nvSpPr>
          <p:spPr>
            <a:xfrm>
              <a:off x="14669" y="5836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CustomShape 1762"/>
            <p:cNvSpPr/>
            <p:nvPr/>
          </p:nvSpPr>
          <p:spPr>
            <a:xfrm>
              <a:off x="14812" y="5882"/>
              <a:ext cx="30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CustomShape 1763"/>
            <p:cNvSpPr/>
            <p:nvPr/>
          </p:nvSpPr>
          <p:spPr>
            <a:xfrm>
              <a:off x="14840" y="5905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CustomShape 1764"/>
            <p:cNvSpPr/>
            <p:nvPr/>
          </p:nvSpPr>
          <p:spPr>
            <a:xfrm>
              <a:off x="14843" y="5913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CustomShape 1765"/>
            <p:cNvSpPr/>
            <p:nvPr/>
          </p:nvSpPr>
          <p:spPr>
            <a:xfrm>
              <a:off x="14864" y="5944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CustomShape 1766"/>
            <p:cNvSpPr/>
            <p:nvPr/>
          </p:nvSpPr>
          <p:spPr>
            <a:xfrm>
              <a:off x="14971" y="6032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CustomShape 1767"/>
            <p:cNvSpPr/>
            <p:nvPr/>
          </p:nvSpPr>
          <p:spPr>
            <a:xfrm>
              <a:off x="14964" y="6037"/>
              <a:ext cx="11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CustomShape 1768"/>
            <p:cNvSpPr/>
            <p:nvPr/>
          </p:nvSpPr>
          <p:spPr>
            <a:xfrm>
              <a:off x="14964" y="6101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CustomShape 1769"/>
            <p:cNvSpPr/>
            <p:nvPr/>
          </p:nvSpPr>
          <p:spPr>
            <a:xfrm>
              <a:off x="14834" y="5877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CustomShape 1770"/>
            <p:cNvSpPr/>
            <p:nvPr/>
          </p:nvSpPr>
          <p:spPr>
            <a:xfrm>
              <a:off x="14843" y="5877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5" name="CustomShape 1771"/>
            <p:cNvSpPr/>
            <p:nvPr/>
          </p:nvSpPr>
          <p:spPr>
            <a:xfrm>
              <a:off x="14850" y="5892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6" name="CustomShape 1772"/>
            <p:cNvSpPr/>
            <p:nvPr/>
          </p:nvSpPr>
          <p:spPr>
            <a:xfrm>
              <a:off x="14838" y="589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7" name="CustomShape 1773"/>
            <p:cNvSpPr/>
            <p:nvPr/>
          </p:nvSpPr>
          <p:spPr>
            <a:xfrm>
              <a:off x="14834" y="5887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8" name="CustomShape 1774"/>
            <p:cNvSpPr/>
            <p:nvPr/>
          </p:nvSpPr>
          <p:spPr>
            <a:xfrm>
              <a:off x="14834" y="5877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9" name="CustomShape 1775"/>
            <p:cNvSpPr/>
            <p:nvPr/>
          </p:nvSpPr>
          <p:spPr>
            <a:xfrm>
              <a:off x="14840" y="5905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0" name="CustomShape 1776"/>
            <p:cNvSpPr/>
            <p:nvPr/>
          </p:nvSpPr>
          <p:spPr>
            <a:xfrm>
              <a:off x="14840" y="5905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1" name="CustomShape 1777"/>
            <p:cNvSpPr/>
            <p:nvPr/>
          </p:nvSpPr>
          <p:spPr>
            <a:xfrm>
              <a:off x="15040" y="6105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2" name="CustomShape 1778"/>
            <p:cNvSpPr/>
            <p:nvPr/>
          </p:nvSpPr>
          <p:spPr>
            <a:xfrm>
              <a:off x="15043" y="6113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3" name="CustomShape 1779"/>
            <p:cNvSpPr/>
            <p:nvPr/>
          </p:nvSpPr>
          <p:spPr>
            <a:xfrm>
              <a:off x="14865" y="5944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4" name="CustomShape 1780"/>
            <p:cNvSpPr/>
            <p:nvPr/>
          </p:nvSpPr>
          <p:spPr>
            <a:xfrm>
              <a:off x="14974" y="603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5" name="CustomShape 1781"/>
            <p:cNvSpPr/>
            <p:nvPr/>
          </p:nvSpPr>
          <p:spPr>
            <a:xfrm>
              <a:off x="14974" y="6024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6" name="CustomShape 1782"/>
            <p:cNvSpPr/>
            <p:nvPr/>
          </p:nvSpPr>
          <p:spPr>
            <a:xfrm>
              <a:off x="14967" y="6005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7" name="CustomShape 1783"/>
            <p:cNvSpPr/>
            <p:nvPr/>
          </p:nvSpPr>
          <p:spPr>
            <a:xfrm>
              <a:off x="14957" y="5995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8" name="CustomShape 1784"/>
            <p:cNvSpPr/>
            <p:nvPr/>
          </p:nvSpPr>
          <p:spPr>
            <a:xfrm>
              <a:off x="14957" y="5954"/>
              <a:ext cx="5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9" name="CustomShape 1785"/>
            <p:cNvSpPr/>
            <p:nvPr/>
          </p:nvSpPr>
          <p:spPr>
            <a:xfrm>
              <a:off x="14947" y="5944"/>
              <a:ext cx="15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0" name="CustomShape 1786"/>
            <p:cNvSpPr/>
            <p:nvPr/>
          </p:nvSpPr>
          <p:spPr>
            <a:xfrm>
              <a:off x="14947" y="5931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1" name="CustomShape 1787"/>
            <p:cNvSpPr/>
            <p:nvPr/>
          </p:nvSpPr>
          <p:spPr>
            <a:xfrm>
              <a:off x="14916" y="5915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2" name="CustomShape 1788"/>
            <p:cNvSpPr/>
            <p:nvPr/>
          </p:nvSpPr>
          <p:spPr>
            <a:xfrm>
              <a:off x="14914" y="5918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3" name="CustomShape 1789"/>
            <p:cNvSpPr/>
            <p:nvPr/>
          </p:nvSpPr>
          <p:spPr>
            <a:xfrm>
              <a:off x="14914" y="5926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4" name="CustomShape 1790"/>
            <p:cNvSpPr/>
            <p:nvPr/>
          </p:nvSpPr>
          <p:spPr>
            <a:xfrm>
              <a:off x="14885" y="5926"/>
              <a:ext cx="31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5" name="CustomShape 1791"/>
            <p:cNvSpPr/>
            <p:nvPr/>
          </p:nvSpPr>
          <p:spPr>
            <a:xfrm>
              <a:off x="14882" y="5910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6" name="CustomShape 1792"/>
            <p:cNvSpPr/>
            <p:nvPr/>
          </p:nvSpPr>
          <p:spPr>
            <a:xfrm>
              <a:off x="14916" y="5923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7" name="CustomShape 1793"/>
            <p:cNvSpPr/>
            <p:nvPr/>
          </p:nvSpPr>
          <p:spPr>
            <a:xfrm>
              <a:off x="14914" y="5923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8" name="CustomShape 1794"/>
            <p:cNvSpPr/>
            <p:nvPr/>
          </p:nvSpPr>
          <p:spPr>
            <a:xfrm>
              <a:off x="14914" y="5923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9" name="CustomShape 1795"/>
            <p:cNvSpPr/>
            <p:nvPr/>
          </p:nvSpPr>
          <p:spPr>
            <a:xfrm>
              <a:off x="14947" y="5944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0" name="CustomShape 1796"/>
            <p:cNvSpPr/>
            <p:nvPr/>
          </p:nvSpPr>
          <p:spPr>
            <a:xfrm>
              <a:off x="14948" y="5952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1" name="CustomShape 1797"/>
            <p:cNvSpPr/>
            <p:nvPr/>
          </p:nvSpPr>
          <p:spPr>
            <a:xfrm>
              <a:off x="14958" y="5962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2" name="CustomShape 1798"/>
            <p:cNvSpPr/>
            <p:nvPr/>
          </p:nvSpPr>
          <p:spPr>
            <a:xfrm>
              <a:off x="14947" y="5972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3" name="CustomShape 1799"/>
            <p:cNvSpPr/>
            <p:nvPr/>
          </p:nvSpPr>
          <p:spPr>
            <a:xfrm>
              <a:off x="14947" y="5962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4" name="CustomShape 1800"/>
            <p:cNvSpPr/>
            <p:nvPr/>
          </p:nvSpPr>
          <p:spPr>
            <a:xfrm>
              <a:off x="14941" y="5957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5" name="CustomShape 1801"/>
            <p:cNvSpPr/>
            <p:nvPr/>
          </p:nvSpPr>
          <p:spPr>
            <a:xfrm>
              <a:off x="14941" y="5947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6" name="CustomShape 1802"/>
            <p:cNvSpPr/>
            <p:nvPr/>
          </p:nvSpPr>
          <p:spPr>
            <a:xfrm>
              <a:off x="14914" y="5931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7" name="CustomShape 1803"/>
            <p:cNvSpPr/>
            <p:nvPr/>
          </p:nvSpPr>
          <p:spPr>
            <a:xfrm>
              <a:off x="14943" y="595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8" name="CustomShape 1804"/>
            <p:cNvSpPr/>
            <p:nvPr/>
          </p:nvSpPr>
          <p:spPr>
            <a:xfrm>
              <a:off x="14941" y="5960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9" name="CustomShape 1805"/>
            <p:cNvSpPr/>
            <p:nvPr/>
          </p:nvSpPr>
          <p:spPr>
            <a:xfrm>
              <a:off x="14935" y="5965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0" name="CustomShape 1806"/>
            <p:cNvSpPr/>
            <p:nvPr/>
          </p:nvSpPr>
          <p:spPr>
            <a:xfrm>
              <a:off x="14933" y="596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1" name="CustomShape 1807"/>
            <p:cNvSpPr/>
            <p:nvPr/>
          </p:nvSpPr>
          <p:spPr>
            <a:xfrm>
              <a:off x="14936" y="596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2" name="CustomShape 1808"/>
            <p:cNvSpPr/>
            <p:nvPr/>
          </p:nvSpPr>
          <p:spPr>
            <a:xfrm>
              <a:off x="14919" y="5957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3" name="CustomShape 1809"/>
            <p:cNvSpPr/>
            <p:nvPr/>
          </p:nvSpPr>
          <p:spPr>
            <a:xfrm>
              <a:off x="14919" y="596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4" name="CustomShape 1810"/>
            <p:cNvSpPr/>
            <p:nvPr/>
          </p:nvSpPr>
          <p:spPr>
            <a:xfrm>
              <a:off x="14933" y="596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5" name="CustomShape 1811"/>
            <p:cNvSpPr/>
            <p:nvPr/>
          </p:nvSpPr>
          <p:spPr>
            <a:xfrm>
              <a:off x="14933" y="5967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6" name="CustomShape 1812"/>
            <p:cNvSpPr/>
            <p:nvPr/>
          </p:nvSpPr>
          <p:spPr>
            <a:xfrm>
              <a:off x="14957" y="599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7" name="CustomShape 1813"/>
            <p:cNvSpPr/>
            <p:nvPr/>
          </p:nvSpPr>
          <p:spPr>
            <a:xfrm>
              <a:off x="14947" y="59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8" name="CustomShape 1814"/>
            <p:cNvSpPr/>
            <p:nvPr/>
          </p:nvSpPr>
          <p:spPr>
            <a:xfrm>
              <a:off x="14947" y="5972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9" name="CustomShape 1815"/>
            <p:cNvSpPr/>
            <p:nvPr/>
          </p:nvSpPr>
          <p:spPr>
            <a:xfrm>
              <a:off x="14947" y="598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0" name="CustomShape 1816"/>
            <p:cNvSpPr/>
            <p:nvPr/>
          </p:nvSpPr>
          <p:spPr>
            <a:xfrm>
              <a:off x="14852" y="591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1" name="CustomShape 1817"/>
            <p:cNvSpPr/>
            <p:nvPr/>
          </p:nvSpPr>
          <p:spPr>
            <a:xfrm>
              <a:off x="14854" y="5915"/>
              <a:ext cx="11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CustomShape 1818"/>
            <p:cNvSpPr/>
            <p:nvPr/>
          </p:nvSpPr>
          <p:spPr>
            <a:xfrm>
              <a:off x="14860" y="5918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CustomShape 1819"/>
            <p:cNvSpPr/>
            <p:nvPr/>
          </p:nvSpPr>
          <p:spPr>
            <a:xfrm>
              <a:off x="14854" y="5923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CustomShape 1820"/>
            <p:cNvSpPr/>
            <p:nvPr/>
          </p:nvSpPr>
          <p:spPr>
            <a:xfrm>
              <a:off x="14852" y="592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CustomShape 1821"/>
            <p:cNvSpPr/>
            <p:nvPr/>
          </p:nvSpPr>
          <p:spPr>
            <a:xfrm>
              <a:off x="14865" y="5918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CustomShape 1822"/>
            <p:cNvSpPr/>
            <p:nvPr/>
          </p:nvSpPr>
          <p:spPr>
            <a:xfrm>
              <a:off x="14867" y="5923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CustomShape 1823"/>
            <p:cNvSpPr/>
            <p:nvPr/>
          </p:nvSpPr>
          <p:spPr>
            <a:xfrm>
              <a:off x="14873" y="5915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CustomShape 1824"/>
            <p:cNvSpPr/>
            <p:nvPr/>
          </p:nvSpPr>
          <p:spPr>
            <a:xfrm>
              <a:off x="14865" y="5915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CustomShape 1825"/>
            <p:cNvSpPr/>
            <p:nvPr/>
          </p:nvSpPr>
          <p:spPr>
            <a:xfrm>
              <a:off x="14885" y="5784"/>
              <a:ext cx="58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CustomShape 1826"/>
            <p:cNvSpPr/>
            <p:nvPr/>
          </p:nvSpPr>
          <p:spPr>
            <a:xfrm>
              <a:off x="14894" y="5920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CustomShape 1827"/>
            <p:cNvSpPr/>
            <p:nvPr/>
          </p:nvSpPr>
          <p:spPr>
            <a:xfrm>
              <a:off x="14894" y="5810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CustomShape 1828"/>
            <p:cNvSpPr/>
            <p:nvPr/>
          </p:nvSpPr>
          <p:spPr>
            <a:xfrm>
              <a:off x="14888" y="5808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CustomShape 1829"/>
            <p:cNvSpPr/>
            <p:nvPr/>
          </p:nvSpPr>
          <p:spPr>
            <a:xfrm>
              <a:off x="14885" y="5805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CustomShape 1830"/>
            <p:cNvSpPr/>
            <p:nvPr/>
          </p:nvSpPr>
          <p:spPr>
            <a:xfrm>
              <a:off x="14894" y="5803"/>
              <a:ext cx="19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CustomShape 1831"/>
            <p:cNvSpPr/>
            <p:nvPr/>
          </p:nvSpPr>
          <p:spPr>
            <a:xfrm>
              <a:off x="14910" y="5790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CustomShape 1832"/>
            <p:cNvSpPr/>
            <p:nvPr/>
          </p:nvSpPr>
          <p:spPr>
            <a:xfrm>
              <a:off x="14916" y="5784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CustomShape 1833"/>
            <p:cNvSpPr/>
            <p:nvPr/>
          </p:nvSpPr>
          <p:spPr>
            <a:xfrm>
              <a:off x="14920" y="5790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CustomShape 1834"/>
            <p:cNvSpPr/>
            <p:nvPr/>
          </p:nvSpPr>
          <p:spPr>
            <a:xfrm>
              <a:off x="14920" y="5803"/>
              <a:ext cx="22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CustomShape 1835"/>
            <p:cNvSpPr/>
            <p:nvPr/>
          </p:nvSpPr>
          <p:spPr>
            <a:xfrm>
              <a:off x="14939" y="5808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CustomShape 1836"/>
            <p:cNvSpPr/>
            <p:nvPr/>
          </p:nvSpPr>
          <p:spPr>
            <a:xfrm>
              <a:off x="14920" y="5813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CustomShape 1837"/>
            <p:cNvSpPr/>
            <p:nvPr/>
          </p:nvSpPr>
          <p:spPr>
            <a:xfrm>
              <a:off x="14903" y="5813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CustomShape 1838"/>
            <p:cNvSpPr/>
            <p:nvPr/>
          </p:nvSpPr>
          <p:spPr>
            <a:xfrm>
              <a:off x="14903" y="592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CustomShape 1839"/>
            <p:cNvSpPr/>
            <p:nvPr/>
          </p:nvSpPr>
          <p:spPr>
            <a:xfrm>
              <a:off x="14830" y="589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CustomShape 1840"/>
            <p:cNvSpPr/>
            <p:nvPr/>
          </p:nvSpPr>
          <p:spPr>
            <a:xfrm>
              <a:off x="14830" y="5810"/>
              <a:ext cx="73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CustomShape 1841"/>
            <p:cNvSpPr/>
            <p:nvPr/>
          </p:nvSpPr>
          <p:spPr>
            <a:xfrm>
              <a:off x="14902" y="581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CustomShape 1842"/>
            <p:cNvSpPr/>
            <p:nvPr/>
          </p:nvSpPr>
          <p:spPr>
            <a:xfrm>
              <a:off x="14930" y="5813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CustomShape 1843"/>
            <p:cNvSpPr/>
            <p:nvPr/>
          </p:nvSpPr>
          <p:spPr>
            <a:xfrm>
              <a:off x="14930" y="5816"/>
              <a:ext cx="55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CustomShape 1844"/>
            <p:cNvSpPr/>
            <p:nvPr/>
          </p:nvSpPr>
          <p:spPr>
            <a:xfrm>
              <a:off x="14983" y="6011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CustomShape 1845"/>
            <p:cNvSpPr/>
            <p:nvPr/>
          </p:nvSpPr>
          <p:spPr>
            <a:xfrm>
              <a:off x="14885" y="5821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CustomShape 1846"/>
            <p:cNvSpPr/>
            <p:nvPr/>
          </p:nvSpPr>
          <p:spPr>
            <a:xfrm>
              <a:off x="14892" y="5821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CustomShape 1847"/>
            <p:cNvSpPr/>
            <p:nvPr/>
          </p:nvSpPr>
          <p:spPr>
            <a:xfrm>
              <a:off x="14882" y="582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CustomShape 1848"/>
            <p:cNvSpPr/>
            <p:nvPr/>
          </p:nvSpPr>
          <p:spPr>
            <a:xfrm>
              <a:off x="14885" y="5821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CustomShape 1849"/>
            <p:cNvSpPr/>
            <p:nvPr/>
          </p:nvSpPr>
          <p:spPr>
            <a:xfrm>
              <a:off x="14875" y="5834"/>
              <a:ext cx="15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CustomShape 1850"/>
            <p:cNvSpPr/>
            <p:nvPr/>
          </p:nvSpPr>
          <p:spPr>
            <a:xfrm>
              <a:off x="14879" y="5831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CustomShape 1851"/>
            <p:cNvSpPr/>
            <p:nvPr/>
          </p:nvSpPr>
          <p:spPr>
            <a:xfrm>
              <a:off x="14873" y="5839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CustomShape 1852"/>
            <p:cNvSpPr/>
            <p:nvPr/>
          </p:nvSpPr>
          <p:spPr>
            <a:xfrm>
              <a:off x="14875" y="5831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CustomShape 1853"/>
            <p:cNvSpPr/>
            <p:nvPr/>
          </p:nvSpPr>
          <p:spPr>
            <a:xfrm>
              <a:off x="14860" y="5844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CustomShape 1854"/>
            <p:cNvSpPr/>
            <p:nvPr/>
          </p:nvSpPr>
          <p:spPr>
            <a:xfrm>
              <a:off x="14867" y="5844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CustomShape 1855"/>
            <p:cNvSpPr/>
            <p:nvPr/>
          </p:nvSpPr>
          <p:spPr>
            <a:xfrm>
              <a:off x="14867" y="5861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CustomShape 1856"/>
            <p:cNvSpPr/>
            <p:nvPr/>
          </p:nvSpPr>
          <p:spPr>
            <a:xfrm>
              <a:off x="14859" y="5854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CustomShape 1857"/>
            <p:cNvSpPr/>
            <p:nvPr/>
          </p:nvSpPr>
          <p:spPr>
            <a:xfrm>
              <a:off x="14860" y="5844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CustomShape 1858"/>
            <p:cNvSpPr/>
            <p:nvPr/>
          </p:nvSpPr>
          <p:spPr>
            <a:xfrm>
              <a:off x="14847" y="586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CustomShape 1859"/>
            <p:cNvSpPr/>
            <p:nvPr/>
          </p:nvSpPr>
          <p:spPr>
            <a:xfrm>
              <a:off x="14855" y="5861"/>
              <a:ext cx="15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CustomShape 1860"/>
            <p:cNvSpPr/>
            <p:nvPr/>
          </p:nvSpPr>
          <p:spPr>
            <a:xfrm>
              <a:off x="14845" y="5875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CustomShape 1861"/>
            <p:cNvSpPr/>
            <p:nvPr/>
          </p:nvSpPr>
          <p:spPr>
            <a:xfrm>
              <a:off x="14847" y="5859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CustomShape 1862"/>
            <p:cNvSpPr/>
            <p:nvPr/>
          </p:nvSpPr>
          <p:spPr>
            <a:xfrm>
              <a:off x="14936" y="5823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CustomShape 1863"/>
            <p:cNvSpPr/>
            <p:nvPr/>
          </p:nvSpPr>
          <p:spPr>
            <a:xfrm>
              <a:off x="14936" y="5823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CustomShape 1864"/>
            <p:cNvSpPr/>
            <p:nvPr/>
          </p:nvSpPr>
          <p:spPr>
            <a:xfrm>
              <a:off x="14941" y="5836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CustomShape 1865"/>
            <p:cNvSpPr/>
            <p:nvPr/>
          </p:nvSpPr>
          <p:spPr>
            <a:xfrm>
              <a:off x="14935" y="5823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CustomShape 1866"/>
            <p:cNvSpPr/>
            <p:nvPr/>
          </p:nvSpPr>
          <p:spPr>
            <a:xfrm>
              <a:off x="14945" y="5844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CustomShape 1867"/>
            <p:cNvSpPr/>
            <p:nvPr/>
          </p:nvSpPr>
          <p:spPr>
            <a:xfrm>
              <a:off x="14945" y="5844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CustomShape 1868"/>
            <p:cNvSpPr/>
            <p:nvPr/>
          </p:nvSpPr>
          <p:spPr>
            <a:xfrm>
              <a:off x="14952" y="5859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CustomShape 1869"/>
            <p:cNvSpPr/>
            <p:nvPr/>
          </p:nvSpPr>
          <p:spPr>
            <a:xfrm>
              <a:off x="14943" y="5844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CustomShape 1870"/>
            <p:cNvSpPr/>
            <p:nvPr/>
          </p:nvSpPr>
          <p:spPr>
            <a:xfrm>
              <a:off x="14952" y="5864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CustomShape 1871"/>
            <p:cNvSpPr/>
            <p:nvPr/>
          </p:nvSpPr>
          <p:spPr>
            <a:xfrm>
              <a:off x="14952" y="5864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CustomShape 1872"/>
            <p:cNvSpPr/>
            <p:nvPr/>
          </p:nvSpPr>
          <p:spPr>
            <a:xfrm>
              <a:off x="14962" y="5877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CustomShape 1873"/>
            <p:cNvSpPr/>
            <p:nvPr/>
          </p:nvSpPr>
          <p:spPr>
            <a:xfrm>
              <a:off x="14957" y="5882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CustomShape 1874"/>
            <p:cNvSpPr/>
            <p:nvPr/>
          </p:nvSpPr>
          <p:spPr>
            <a:xfrm>
              <a:off x="14952" y="5864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CustomShape 1875"/>
            <p:cNvSpPr/>
            <p:nvPr/>
          </p:nvSpPr>
          <p:spPr>
            <a:xfrm>
              <a:off x="14960" y="5890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CustomShape 1876"/>
            <p:cNvSpPr/>
            <p:nvPr/>
          </p:nvSpPr>
          <p:spPr>
            <a:xfrm>
              <a:off x="14960" y="5890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CustomShape 1877"/>
            <p:cNvSpPr/>
            <p:nvPr/>
          </p:nvSpPr>
          <p:spPr>
            <a:xfrm>
              <a:off x="14969" y="5903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CustomShape 1878"/>
            <p:cNvSpPr/>
            <p:nvPr/>
          </p:nvSpPr>
          <p:spPr>
            <a:xfrm>
              <a:off x="14967" y="5908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CustomShape 1879"/>
            <p:cNvSpPr/>
            <p:nvPr/>
          </p:nvSpPr>
          <p:spPr>
            <a:xfrm>
              <a:off x="14962" y="5900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CustomShape 1880"/>
            <p:cNvSpPr/>
            <p:nvPr/>
          </p:nvSpPr>
          <p:spPr>
            <a:xfrm>
              <a:off x="14958" y="5890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CustomShape 1881"/>
            <p:cNvSpPr/>
            <p:nvPr/>
          </p:nvSpPr>
          <p:spPr>
            <a:xfrm>
              <a:off x="14967" y="5918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CustomShape 1882"/>
            <p:cNvSpPr/>
            <p:nvPr/>
          </p:nvSpPr>
          <p:spPr>
            <a:xfrm>
              <a:off x="14967" y="5915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CustomShape 1883"/>
            <p:cNvSpPr/>
            <p:nvPr/>
          </p:nvSpPr>
          <p:spPr>
            <a:xfrm>
              <a:off x="14974" y="5926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CustomShape 1884"/>
            <p:cNvSpPr/>
            <p:nvPr/>
          </p:nvSpPr>
          <p:spPr>
            <a:xfrm>
              <a:off x="14971" y="5928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CustomShape 1885"/>
            <p:cNvSpPr/>
            <p:nvPr/>
          </p:nvSpPr>
          <p:spPr>
            <a:xfrm>
              <a:off x="14967" y="5915"/>
              <a:ext cx="5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CustomShape 1886"/>
            <p:cNvSpPr/>
            <p:nvPr/>
          </p:nvSpPr>
          <p:spPr>
            <a:xfrm>
              <a:off x="14973" y="5936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CustomShape 1887"/>
            <p:cNvSpPr/>
            <p:nvPr/>
          </p:nvSpPr>
          <p:spPr>
            <a:xfrm>
              <a:off x="14973" y="5936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CustomShape 1888"/>
            <p:cNvSpPr/>
            <p:nvPr/>
          </p:nvSpPr>
          <p:spPr>
            <a:xfrm>
              <a:off x="14981" y="5952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CustomShape 1889"/>
            <p:cNvSpPr/>
            <p:nvPr/>
          </p:nvSpPr>
          <p:spPr>
            <a:xfrm>
              <a:off x="14976" y="5952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CustomShape 1890"/>
            <p:cNvSpPr/>
            <p:nvPr/>
          </p:nvSpPr>
          <p:spPr>
            <a:xfrm>
              <a:off x="14971" y="5936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CustomShape 1891"/>
            <p:cNvSpPr/>
            <p:nvPr/>
          </p:nvSpPr>
          <p:spPr>
            <a:xfrm>
              <a:off x="14978" y="5962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CustomShape 1892"/>
            <p:cNvSpPr/>
            <p:nvPr/>
          </p:nvSpPr>
          <p:spPr>
            <a:xfrm>
              <a:off x="14976" y="5962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CustomShape 1893"/>
            <p:cNvSpPr/>
            <p:nvPr/>
          </p:nvSpPr>
          <p:spPr>
            <a:xfrm>
              <a:off x="14979" y="5975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CustomShape 1894"/>
            <p:cNvSpPr/>
            <p:nvPr/>
          </p:nvSpPr>
          <p:spPr>
            <a:xfrm>
              <a:off x="14976" y="5962"/>
              <a:ext cx="6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CustomShape 1895"/>
            <p:cNvSpPr/>
            <p:nvPr/>
          </p:nvSpPr>
          <p:spPr>
            <a:xfrm>
              <a:off x="14981" y="5985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CustomShape 1896"/>
            <p:cNvSpPr/>
            <p:nvPr/>
          </p:nvSpPr>
          <p:spPr>
            <a:xfrm>
              <a:off x="14981" y="5985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CustomShape 1897"/>
            <p:cNvSpPr/>
            <p:nvPr/>
          </p:nvSpPr>
          <p:spPr>
            <a:xfrm>
              <a:off x="14981" y="5998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CustomShape 1898"/>
            <p:cNvSpPr/>
            <p:nvPr/>
          </p:nvSpPr>
          <p:spPr>
            <a:xfrm>
              <a:off x="14979" y="5985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CustomShape 1899"/>
            <p:cNvSpPr/>
            <p:nvPr/>
          </p:nvSpPr>
          <p:spPr>
            <a:xfrm>
              <a:off x="14679" y="588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CustomShape 1900"/>
            <p:cNvSpPr/>
            <p:nvPr/>
          </p:nvSpPr>
          <p:spPr>
            <a:xfrm>
              <a:off x="14668" y="5854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CustomShape 1901"/>
            <p:cNvSpPr/>
            <p:nvPr/>
          </p:nvSpPr>
          <p:spPr>
            <a:xfrm>
              <a:off x="14668" y="5851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CustomShape 1902"/>
            <p:cNvSpPr/>
            <p:nvPr/>
          </p:nvSpPr>
          <p:spPr>
            <a:xfrm>
              <a:off x="15174" y="623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CustomShape 1903"/>
            <p:cNvSpPr/>
            <p:nvPr/>
          </p:nvSpPr>
          <p:spPr>
            <a:xfrm>
              <a:off x="15174" y="6224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CustomShape 1904"/>
            <p:cNvSpPr/>
            <p:nvPr/>
          </p:nvSpPr>
          <p:spPr>
            <a:xfrm>
              <a:off x="15167" y="6205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CustomShape 1905"/>
            <p:cNvSpPr/>
            <p:nvPr/>
          </p:nvSpPr>
          <p:spPr>
            <a:xfrm>
              <a:off x="14967" y="6005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CustomShape 1906"/>
            <p:cNvSpPr/>
            <p:nvPr/>
          </p:nvSpPr>
          <p:spPr>
            <a:xfrm>
              <a:off x="14666" y="5887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CustomShape 1907"/>
            <p:cNvSpPr/>
            <p:nvPr/>
          </p:nvSpPr>
          <p:spPr>
            <a:xfrm>
              <a:off x="14895" y="6003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CustomShape 1908"/>
            <p:cNvSpPr/>
            <p:nvPr/>
          </p:nvSpPr>
          <p:spPr>
            <a:xfrm>
              <a:off x="14854" y="5975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CustomShape 1909"/>
            <p:cNvSpPr/>
            <p:nvPr/>
          </p:nvSpPr>
          <p:spPr>
            <a:xfrm>
              <a:off x="14878" y="5990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CustomShape 1910"/>
            <p:cNvSpPr/>
            <p:nvPr/>
          </p:nvSpPr>
          <p:spPr>
            <a:xfrm>
              <a:off x="14914" y="6016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CustomShape 1911"/>
            <p:cNvSpPr/>
            <p:nvPr/>
          </p:nvSpPr>
          <p:spPr>
            <a:xfrm>
              <a:off x="14930" y="6029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CustomShape 1912"/>
            <p:cNvSpPr/>
            <p:nvPr/>
          </p:nvSpPr>
          <p:spPr>
            <a:xfrm>
              <a:off x="14943" y="6039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CustomShape 1913"/>
            <p:cNvSpPr/>
            <p:nvPr/>
          </p:nvSpPr>
          <p:spPr>
            <a:xfrm>
              <a:off x="14957" y="6050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CustomShape 1914"/>
            <p:cNvSpPr/>
            <p:nvPr/>
          </p:nvSpPr>
          <p:spPr>
            <a:xfrm>
              <a:off x="15708" y="5965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CustomShape 1915"/>
            <p:cNvSpPr/>
            <p:nvPr/>
          </p:nvSpPr>
          <p:spPr>
            <a:xfrm>
              <a:off x="15708" y="6019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CustomShape 1916"/>
            <p:cNvSpPr/>
            <p:nvPr/>
          </p:nvSpPr>
          <p:spPr>
            <a:xfrm>
              <a:off x="15991" y="6271"/>
              <a:ext cx="29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CustomShape 1917"/>
            <p:cNvSpPr/>
            <p:nvPr/>
          </p:nvSpPr>
          <p:spPr>
            <a:xfrm>
              <a:off x="15969" y="6273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CustomShape 1918"/>
            <p:cNvSpPr/>
            <p:nvPr/>
          </p:nvSpPr>
          <p:spPr>
            <a:xfrm>
              <a:off x="15950" y="6271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CustomShape 1919"/>
            <p:cNvSpPr/>
            <p:nvPr/>
          </p:nvSpPr>
          <p:spPr>
            <a:xfrm>
              <a:off x="15921" y="6273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CustomShape 1920"/>
            <p:cNvSpPr/>
            <p:nvPr/>
          </p:nvSpPr>
          <p:spPr>
            <a:xfrm>
              <a:off x="15898" y="6271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CustomShape 1921"/>
            <p:cNvSpPr/>
            <p:nvPr/>
          </p:nvSpPr>
          <p:spPr>
            <a:xfrm>
              <a:off x="15867" y="6273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CustomShape 1922"/>
            <p:cNvSpPr/>
            <p:nvPr/>
          </p:nvSpPr>
          <p:spPr>
            <a:xfrm>
              <a:off x="15845" y="6268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CustomShape 1923"/>
            <p:cNvSpPr/>
            <p:nvPr/>
          </p:nvSpPr>
          <p:spPr>
            <a:xfrm>
              <a:off x="15813" y="6273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CustomShape 1924"/>
            <p:cNvSpPr/>
            <p:nvPr/>
          </p:nvSpPr>
          <p:spPr>
            <a:xfrm>
              <a:off x="15786" y="6271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CustomShape 1925"/>
            <p:cNvSpPr/>
            <p:nvPr/>
          </p:nvSpPr>
          <p:spPr>
            <a:xfrm>
              <a:off x="15748" y="6273"/>
              <a:ext cx="41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CustomShape 1926"/>
            <p:cNvSpPr/>
            <p:nvPr/>
          </p:nvSpPr>
          <p:spPr>
            <a:xfrm>
              <a:off x="15748" y="6258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CustomShape 1927"/>
            <p:cNvSpPr/>
            <p:nvPr/>
          </p:nvSpPr>
          <p:spPr>
            <a:xfrm>
              <a:off x="15719" y="6104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CustomShape 1928"/>
            <p:cNvSpPr/>
            <p:nvPr/>
          </p:nvSpPr>
          <p:spPr>
            <a:xfrm>
              <a:off x="15707" y="6065"/>
              <a:ext cx="15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CustomShape 1929"/>
            <p:cNvSpPr/>
            <p:nvPr/>
          </p:nvSpPr>
          <p:spPr>
            <a:xfrm>
              <a:off x="15707" y="6017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CustomShape 1930"/>
            <p:cNvSpPr/>
            <p:nvPr/>
          </p:nvSpPr>
          <p:spPr>
            <a:xfrm>
              <a:off x="15724" y="6019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CustomShape 1931"/>
            <p:cNvSpPr/>
            <p:nvPr/>
          </p:nvSpPr>
          <p:spPr>
            <a:xfrm>
              <a:off x="15867" y="6065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CustomShape 1932"/>
            <p:cNvSpPr/>
            <p:nvPr/>
          </p:nvSpPr>
          <p:spPr>
            <a:xfrm>
              <a:off x="15894" y="6088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CustomShape 1933"/>
            <p:cNvSpPr/>
            <p:nvPr/>
          </p:nvSpPr>
          <p:spPr>
            <a:xfrm>
              <a:off x="15898" y="6096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CustomShape 1934"/>
            <p:cNvSpPr/>
            <p:nvPr/>
          </p:nvSpPr>
          <p:spPr>
            <a:xfrm>
              <a:off x="15919" y="6127"/>
              <a:ext cx="110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CustomShape 1935"/>
            <p:cNvSpPr/>
            <p:nvPr/>
          </p:nvSpPr>
          <p:spPr>
            <a:xfrm>
              <a:off x="16025" y="6215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CustomShape 1936"/>
            <p:cNvSpPr/>
            <p:nvPr/>
          </p:nvSpPr>
          <p:spPr>
            <a:xfrm>
              <a:off x="16019" y="6220"/>
              <a:ext cx="10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1" name="CustomShape 1937"/>
            <p:cNvSpPr/>
            <p:nvPr/>
          </p:nvSpPr>
          <p:spPr>
            <a:xfrm>
              <a:off x="16019" y="6284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2" name="CustomShape 1938"/>
            <p:cNvSpPr/>
            <p:nvPr/>
          </p:nvSpPr>
          <p:spPr>
            <a:xfrm>
              <a:off x="15890" y="6060"/>
              <a:ext cx="22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3" name="CustomShape 1939"/>
            <p:cNvSpPr/>
            <p:nvPr/>
          </p:nvSpPr>
          <p:spPr>
            <a:xfrm>
              <a:off x="15898" y="6060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4" name="CustomShape 1940"/>
            <p:cNvSpPr/>
            <p:nvPr/>
          </p:nvSpPr>
          <p:spPr>
            <a:xfrm>
              <a:off x="15905" y="6075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5" name="CustomShape 1941"/>
            <p:cNvSpPr/>
            <p:nvPr/>
          </p:nvSpPr>
          <p:spPr>
            <a:xfrm>
              <a:off x="15893" y="6075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6" name="CustomShape 1942"/>
            <p:cNvSpPr/>
            <p:nvPr/>
          </p:nvSpPr>
          <p:spPr>
            <a:xfrm>
              <a:off x="15890" y="6070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7" name="CustomShape 1943"/>
            <p:cNvSpPr/>
            <p:nvPr/>
          </p:nvSpPr>
          <p:spPr>
            <a:xfrm>
              <a:off x="15890" y="6060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8" name="CustomShape 1944"/>
            <p:cNvSpPr/>
            <p:nvPr/>
          </p:nvSpPr>
          <p:spPr>
            <a:xfrm>
              <a:off x="15894" y="6088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9" name="CustomShape 1945"/>
            <p:cNvSpPr/>
            <p:nvPr/>
          </p:nvSpPr>
          <p:spPr>
            <a:xfrm>
              <a:off x="15894" y="6088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0" name="CustomShape 1946"/>
            <p:cNvSpPr/>
            <p:nvPr/>
          </p:nvSpPr>
          <p:spPr>
            <a:xfrm>
              <a:off x="16094" y="6288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1" name="CustomShape 1947"/>
            <p:cNvSpPr/>
            <p:nvPr/>
          </p:nvSpPr>
          <p:spPr>
            <a:xfrm>
              <a:off x="16098" y="6296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2" name="CustomShape 1948"/>
            <p:cNvSpPr/>
            <p:nvPr/>
          </p:nvSpPr>
          <p:spPr>
            <a:xfrm>
              <a:off x="15921" y="6127"/>
              <a:ext cx="108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3" name="CustomShape 1949"/>
            <p:cNvSpPr/>
            <p:nvPr/>
          </p:nvSpPr>
          <p:spPr>
            <a:xfrm>
              <a:off x="16029" y="621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4" name="CustomShape 1950"/>
            <p:cNvSpPr/>
            <p:nvPr/>
          </p:nvSpPr>
          <p:spPr>
            <a:xfrm>
              <a:off x="16029" y="6207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5" name="CustomShape 1951"/>
            <p:cNvSpPr/>
            <p:nvPr/>
          </p:nvSpPr>
          <p:spPr>
            <a:xfrm>
              <a:off x="16022" y="6189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6" name="CustomShape 1952"/>
            <p:cNvSpPr/>
            <p:nvPr/>
          </p:nvSpPr>
          <p:spPr>
            <a:xfrm>
              <a:off x="16012" y="6178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7" name="CustomShape 1953"/>
            <p:cNvSpPr/>
            <p:nvPr/>
          </p:nvSpPr>
          <p:spPr>
            <a:xfrm>
              <a:off x="16012" y="6137"/>
              <a:ext cx="6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8" name="CustomShape 1954"/>
            <p:cNvSpPr/>
            <p:nvPr/>
          </p:nvSpPr>
          <p:spPr>
            <a:xfrm>
              <a:off x="16001" y="6127"/>
              <a:ext cx="16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9" name="CustomShape 1955"/>
            <p:cNvSpPr/>
            <p:nvPr/>
          </p:nvSpPr>
          <p:spPr>
            <a:xfrm>
              <a:off x="16001" y="6114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0" name="CustomShape 1956"/>
            <p:cNvSpPr/>
            <p:nvPr/>
          </p:nvSpPr>
          <p:spPr>
            <a:xfrm>
              <a:off x="15970" y="6098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1" name="CustomShape 1957"/>
            <p:cNvSpPr/>
            <p:nvPr/>
          </p:nvSpPr>
          <p:spPr>
            <a:xfrm>
              <a:off x="15969" y="6101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2" name="CustomShape 1958"/>
            <p:cNvSpPr/>
            <p:nvPr/>
          </p:nvSpPr>
          <p:spPr>
            <a:xfrm>
              <a:off x="15969" y="6109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3" name="CustomShape 1959"/>
            <p:cNvSpPr/>
            <p:nvPr/>
          </p:nvSpPr>
          <p:spPr>
            <a:xfrm>
              <a:off x="15939" y="6109"/>
              <a:ext cx="31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4" name="CustomShape 1960"/>
            <p:cNvSpPr/>
            <p:nvPr/>
          </p:nvSpPr>
          <p:spPr>
            <a:xfrm>
              <a:off x="15938" y="6093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5" name="CustomShape 1961"/>
            <p:cNvSpPr/>
            <p:nvPr/>
          </p:nvSpPr>
          <p:spPr>
            <a:xfrm>
              <a:off x="15970" y="6106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6" name="CustomShape 1962"/>
            <p:cNvSpPr/>
            <p:nvPr/>
          </p:nvSpPr>
          <p:spPr>
            <a:xfrm>
              <a:off x="15969" y="6106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7" name="CustomShape 1963"/>
            <p:cNvSpPr/>
            <p:nvPr/>
          </p:nvSpPr>
          <p:spPr>
            <a:xfrm>
              <a:off x="15969" y="6106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8" name="CustomShape 1964"/>
            <p:cNvSpPr/>
            <p:nvPr/>
          </p:nvSpPr>
          <p:spPr>
            <a:xfrm>
              <a:off x="16001" y="6127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9" name="CustomShape 1965"/>
            <p:cNvSpPr/>
            <p:nvPr/>
          </p:nvSpPr>
          <p:spPr>
            <a:xfrm>
              <a:off x="16003" y="6135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0" name="CustomShape 1966"/>
            <p:cNvSpPr/>
            <p:nvPr/>
          </p:nvSpPr>
          <p:spPr>
            <a:xfrm>
              <a:off x="16013" y="6145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1" name="CustomShape 1967"/>
            <p:cNvSpPr/>
            <p:nvPr/>
          </p:nvSpPr>
          <p:spPr>
            <a:xfrm>
              <a:off x="16001" y="6155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2" name="CustomShape 1968"/>
            <p:cNvSpPr/>
            <p:nvPr/>
          </p:nvSpPr>
          <p:spPr>
            <a:xfrm>
              <a:off x="16001" y="6145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3" name="CustomShape 1969"/>
            <p:cNvSpPr/>
            <p:nvPr/>
          </p:nvSpPr>
          <p:spPr>
            <a:xfrm>
              <a:off x="15996" y="6140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4" name="CustomShape 1970"/>
            <p:cNvSpPr/>
            <p:nvPr/>
          </p:nvSpPr>
          <p:spPr>
            <a:xfrm>
              <a:off x="15996" y="6130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5" name="CustomShape 1971"/>
            <p:cNvSpPr/>
            <p:nvPr/>
          </p:nvSpPr>
          <p:spPr>
            <a:xfrm>
              <a:off x="15969" y="6114"/>
              <a:ext cx="30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6" name="CustomShape 1972"/>
            <p:cNvSpPr/>
            <p:nvPr/>
          </p:nvSpPr>
          <p:spPr>
            <a:xfrm>
              <a:off x="15998" y="614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7" name="CustomShape 1973"/>
            <p:cNvSpPr/>
            <p:nvPr/>
          </p:nvSpPr>
          <p:spPr>
            <a:xfrm>
              <a:off x="15996" y="6143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8" name="CustomShape 1974"/>
            <p:cNvSpPr/>
            <p:nvPr/>
          </p:nvSpPr>
          <p:spPr>
            <a:xfrm>
              <a:off x="15989" y="6148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9" name="CustomShape 1975"/>
            <p:cNvSpPr/>
            <p:nvPr/>
          </p:nvSpPr>
          <p:spPr>
            <a:xfrm>
              <a:off x="15988" y="614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0" name="CustomShape 1976"/>
            <p:cNvSpPr/>
            <p:nvPr/>
          </p:nvSpPr>
          <p:spPr>
            <a:xfrm>
              <a:off x="15991" y="614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1" name="CustomShape 1977"/>
            <p:cNvSpPr/>
            <p:nvPr/>
          </p:nvSpPr>
          <p:spPr>
            <a:xfrm>
              <a:off x="15974" y="6140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2" name="CustomShape 1978"/>
            <p:cNvSpPr/>
            <p:nvPr/>
          </p:nvSpPr>
          <p:spPr>
            <a:xfrm>
              <a:off x="15974" y="615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3" name="CustomShape 1979"/>
            <p:cNvSpPr/>
            <p:nvPr/>
          </p:nvSpPr>
          <p:spPr>
            <a:xfrm>
              <a:off x="15988" y="615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4" name="CustomShape 1980"/>
            <p:cNvSpPr/>
            <p:nvPr/>
          </p:nvSpPr>
          <p:spPr>
            <a:xfrm>
              <a:off x="15988" y="6150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5" name="CustomShape 1981"/>
            <p:cNvSpPr/>
            <p:nvPr/>
          </p:nvSpPr>
          <p:spPr>
            <a:xfrm>
              <a:off x="16012" y="617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6" name="CustomShape 1982"/>
            <p:cNvSpPr/>
            <p:nvPr/>
          </p:nvSpPr>
          <p:spPr>
            <a:xfrm>
              <a:off x="16001" y="6155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7" name="CustomShape 1983"/>
            <p:cNvSpPr/>
            <p:nvPr/>
          </p:nvSpPr>
          <p:spPr>
            <a:xfrm>
              <a:off x="16001" y="6155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CustomShape 1984"/>
            <p:cNvSpPr/>
            <p:nvPr/>
          </p:nvSpPr>
          <p:spPr>
            <a:xfrm>
              <a:off x="16001" y="617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CustomShape 1985"/>
            <p:cNvSpPr/>
            <p:nvPr/>
          </p:nvSpPr>
          <p:spPr>
            <a:xfrm>
              <a:off x="15906" y="609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CustomShape 1986"/>
            <p:cNvSpPr/>
            <p:nvPr/>
          </p:nvSpPr>
          <p:spPr>
            <a:xfrm>
              <a:off x="15909" y="6098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CustomShape 1987"/>
            <p:cNvSpPr/>
            <p:nvPr/>
          </p:nvSpPr>
          <p:spPr>
            <a:xfrm>
              <a:off x="15915" y="6101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CustomShape 1988"/>
            <p:cNvSpPr/>
            <p:nvPr/>
          </p:nvSpPr>
          <p:spPr>
            <a:xfrm>
              <a:off x="15909" y="6106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CustomShape 1989"/>
            <p:cNvSpPr/>
            <p:nvPr/>
          </p:nvSpPr>
          <p:spPr>
            <a:xfrm>
              <a:off x="15906" y="610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CustomShape 1990"/>
            <p:cNvSpPr/>
            <p:nvPr/>
          </p:nvSpPr>
          <p:spPr>
            <a:xfrm>
              <a:off x="15921" y="6101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CustomShape 1991"/>
            <p:cNvSpPr/>
            <p:nvPr/>
          </p:nvSpPr>
          <p:spPr>
            <a:xfrm>
              <a:off x="15922" y="6106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CustomShape 1992"/>
            <p:cNvSpPr/>
            <p:nvPr/>
          </p:nvSpPr>
          <p:spPr>
            <a:xfrm>
              <a:off x="15927" y="6098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CustomShape 1993"/>
            <p:cNvSpPr/>
            <p:nvPr/>
          </p:nvSpPr>
          <p:spPr>
            <a:xfrm>
              <a:off x="15921" y="6098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CustomShape 1994"/>
            <p:cNvSpPr/>
            <p:nvPr/>
          </p:nvSpPr>
          <p:spPr>
            <a:xfrm>
              <a:off x="15939" y="5967"/>
              <a:ext cx="59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CustomShape 1995"/>
            <p:cNvSpPr/>
            <p:nvPr/>
          </p:nvSpPr>
          <p:spPr>
            <a:xfrm>
              <a:off x="15948" y="6104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CustomShape 1996"/>
            <p:cNvSpPr/>
            <p:nvPr/>
          </p:nvSpPr>
          <p:spPr>
            <a:xfrm>
              <a:off x="15948" y="5994"/>
              <a:ext cx="20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CustomShape 1997"/>
            <p:cNvSpPr/>
            <p:nvPr/>
          </p:nvSpPr>
          <p:spPr>
            <a:xfrm>
              <a:off x="15943" y="5991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CustomShape 1998"/>
            <p:cNvSpPr/>
            <p:nvPr/>
          </p:nvSpPr>
          <p:spPr>
            <a:xfrm>
              <a:off x="15939" y="5988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CustomShape 1999"/>
            <p:cNvSpPr/>
            <p:nvPr/>
          </p:nvSpPr>
          <p:spPr>
            <a:xfrm>
              <a:off x="15948" y="5986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CustomShape 2000"/>
            <p:cNvSpPr/>
            <p:nvPr/>
          </p:nvSpPr>
          <p:spPr>
            <a:xfrm>
              <a:off x="15965" y="5973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CustomShape 2001"/>
            <p:cNvSpPr/>
            <p:nvPr/>
          </p:nvSpPr>
          <p:spPr>
            <a:xfrm>
              <a:off x="15970" y="5967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CustomShape 2002"/>
            <p:cNvSpPr/>
            <p:nvPr/>
          </p:nvSpPr>
          <p:spPr>
            <a:xfrm>
              <a:off x="15975" y="5973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CustomShape 2003"/>
            <p:cNvSpPr/>
            <p:nvPr/>
          </p:nvSpPr>
          <p:spPr>
            <a:xfrm>
              <a:off x="15975" y="5986"/>
              <a:ext cx="21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CustomShape 2004"/>
            <p:cNvSpPr/>
            <p:nvPr/>
          </p:nvSpPr>
          <p:spPr>
            <a:xfrm>
              <a:off x="15995" y="5991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CustomShape 2005"/>
            <p:cNvSpPr/>
            <p:nvPr/>
          </p:nvSpPr>
          <p:spPr>
            <a:xfrm>
              <a:off x="15975" y="5996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CustomShape 2006"/>
            <p:cNvSpPr/>
            <p:nvPr/>
          </p:nvSpPr>
          <p:spPr>
            <a:xfrm>
              <a:off x="15958" y="5996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CustomShape 2007"/>
            <p:cNvSpPr/>
            <p:nvPr/>
          </p:nvSpPr>
          <p:spPr>
            <a:xfrm>
              <a:off x="15958" y="610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CustomShape 2008"/>
            <p:cNvSpPr/>
            <p:nvPr/>
          </p:nvSpPr>
          <p:spPr>
            <a:xfrm>
              <a:off x="15884" y="607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CustomShape 2009"/>
            <p:cNvSpPr/>
            <p:nvPr/>
          </p:nvSpPr>
          <p:spPr>
            <a:xfrm>
              <a:off x="15884" y="5994"/>
              <a:ext cx="73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CustomShape 2010"/>
            <p:cNvSpPr/>
            <p:nvPr/>
          </p:nvSpPr>
          <p:spPr>
            <a:xfrm>
              <a:off x="15956" y="5994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CustomShape 2011"/>
            <p:cNvSpPr/>
            <p:nvPr/>
          </p:nvSpPr>
          <p:spPr>
            <a:xfrm>
              <a:off x="15985" y="5996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CustomShape 2012"/>
            <p:cNvSpPr/>
            <p:nvPr/>
          </p:nvSpPr>
          <p:spPr>
            <a:xfrm>
              <a:off x="15985" y="5999"/>
              <a:ext cx="55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CustomShape 2013"/>
            <p:cNvSpPr/>
            <p:nvPr/>
          </p:nvSpPr>
          <p:spPr>
            <a:xfrm>
              <a:off x="16038" y="6194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CustomShape 2014"/>
            <p:cNvSpPr/>
            <p:nvPr/>
          </p:nvSpPr>
          <p:spPr>
            <a:xfrm>
              <a:off x="15939" y="6004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CustomShape 2015"/>
            <p:cNvSpPr/>
            <p:nvPr/>
          </p:nvSpPr>
          <p:spPr>
            <a:xfrm>
              <a:off x="15947" y="6004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CustomShape 2016"/>
            <p:cNvSpPr/>
            <p:nvPr/>
          </p:nvSpPr>
          <p:spPr>
            <a:xfrm>
              <a:off x="15938" y="601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CustomShape 2017"/>
            <p:cNvSpPr/>
            <p:nvPr/>
          </p:nvSpPr>
          <p:spPr>
            <a:xfrm>
              <a:off x="15939" y="6004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CustomShape 2018"/>
            <p:cNvSpPr/>
            <p:nvPr/>
          </p:nvSpPr>
          <p:spPr>
            <a:xfrm>
              <a:off x="15929" y="6017"/>
              <a:ext cx="16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CustomShape 2019"/>
            <p:cNvSpPr/>
            <p:nvPr/>
          </p:nvSpPr>
          <p:spPr>
            <a:xfrm>
              <a:off x="15934" y="6014"/>
              <a:ext cx="10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CustomShape 2020"/>
            <p:cNvSpPr/>
            <p:nvPr/>
          </p:nvSpPr>
          <p:spPr>
            <a:xfrm>
              <a:off x="15927" y="6022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CustomShape 2021"/>
            <p:cNvSpPr/>
            <p:nvPr/>
          </p:nvSpPr>
          <p:spPr>
            <a:xfrm>
              <a:off x="15929" y="6014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CustomShape 2022"/>
            <p:cNvSpPr/>
            <p:nvPr/>
          </p:nvSpPr>
          <p:spPr>
            <a:xfrm>
              <a:off x="15915" y="6026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CustomShape 2023"/>
            <p:cNvSpPr/>
            <p:nvPr/>
          </p:nvSpPr>
          <p:spPr>
            <a:xfrm>
              <a:off x="15922" y="6026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CustomShape 2024"/>
            <p:cNvSpPr/>
            <p:nvPr/>
          </p:nvSpPr>
          <p:spPr>
            <a:xfrm>
              <a:off x="15922" y="6045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CustomShape 2025"/>
            <p:cNvSpPr/>
            <p:nvPr/>
          </p:nvSpPr>
          <p:spPr>
            <a:xfrm>
              <a:off x="15913" y="6037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CustomShape 2026"/>
            <p:cNvSpPr/>
            <p:nvPr/>
          </p:nvSpPr>
          <p:spPr>
            <a:xfrm>
              <a:off x="15915" y="6026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CustomShape 2027"/>
            <p:cNvSpPr/>
            <p:nvPr/>
          </p:nvSpPr>
          <p:spPr>
            <a:xfrm>
              <a:off x="15901" y="6045"/>
              <a:ext cx="25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CustomShape 2028"/>
            <p:cNvSpPr/>
            <p:nvPr/>
          </p:nvSpPr>
          <p:spPr>
            <a:xfrm>
              <a:off x="15910" y="6045"/>
              <a:ext cx="16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CustomShape 2029"/>
            <p:cNvSpPr/>
            <p:nvPr/>
          </p:nvSpPr>
          <p:spPr>
            <a:xfrm>
              <a:off x="15900" y="6058"/>
              <a:ext cx="27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CustomShape 2030"/>
            <p:cNvSpPr/>
            <p:nvPr/>
          </p:nvSpPr>
          <p:spPr>
            <a:xfrm>
              <a:off x="15901" y="6042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CustomShape 2031"/>
            <p:cNvSpPr/>
            <p:nvPr/>
          </p:nvSpPr>
          <p:spPr>
            <a:xfrm>
              <a:off x="15991" y="6007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CustomShape 2032"/>
            <p:cNvSpPr/>
            <p:nvPr/>
          </p:nvSpPr>
          <p:spPr>
            <a:xfrm>
              <a:off x="15991" y="6007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CustomShape 2033"/>
            <p:cNvSpPr/>
            <p:nvPr/>
          </p:nvSpPr>
          <p:spPr>
            <a:xfrm>
              <a:off x="15996" y="6019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CustomShape 2034"/>
            <p:cNvSpPr/>
            <p:nvPr/>
          </p:nvSpPr>
          <p:spPr>
            <a:xfrm>
              <a:off x="15989" y="6007"/>
              <a:ext cx="10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CustomShape 2035"/>
            <p:cNvSpPr/>
            <p:nvPr/>
          </p:nvSpPr>
          <p:spPr>
            <a:xfrm>
              <a:off x="16000" y="6026"/>
              <a:ext cx="15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CustomShape 2036"/>
            <p:cNvSpPr/>
            <p:nvPr/>
          </p:nvSpPr>
          <p:spPr>
            <a:xfrm>
              <a:off x="16000" y="6026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CustomShape 2037"/>
            <p:cNvSpPr/>
            <p:nvPr/>
          </p:nvSpPr>
          <p:spPr>
            <a:xfrm>
              <a:off x="16007" y="6042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CustomShape 2038"/>
            <p:cNvSpPr/>
            <p:nvPr/>
          </p:nvSpPr>
          <p:spPr>
            <a:xfrm>
              <a:off x="15998" y="6026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CustomShape 2039"/>
            <p:cNvSpPr/>
            <p:nvPr/>
          </p:nvSpPr>
          <p:spPr>
            <a:xfrm>
              <a:off x="16007" y="6047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CustomShape 2040"/>
            <p:cNvSpPr/>
            <p:nvPr/>
          </p:nvSpPr>
          <p:spPr>
            <a:xfrm>
              <a:off x="16007" y="6047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CustomShape 2041"/>
            <p:cNvSpPr/>
            <p:nvPr/>
          </p:nvSpPr>
          <p:spPr>
            <a:xfrm>
              <a:off x="16017" y="6060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CustomShape 2042"/>
            <p:cNvSpPr/>
            <p:nvPr/>
          </p:nvSpPr>
          <p:spPr>
            <a:xfrm>
              <a:off x="16012" y="6065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CustomShape 2043"/>
            <p:cNvSpPr/>
            <p:nvPr/>
          </p:nvSpPr>
          <p:spPr>
            <a:xfrm>
              <a:off x="16007" y="6047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CustomShape 2044"/>
            <p:cNvSpPr/>
            <p:nvPr/>
          </p:nvSpPr>
          <p:spPr>
            <a:xfrm>
              <a:off x="16015" y="6073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CustomShape 2045"/>
            <p:cNvSpPr/>
            <p:nvPr/>
          </p:nvSpPr>
          <p:spPr>
            <a:xfrm>
              <a:off x="16015" y="6073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CustomShape 2046"/>
            <p:cNvSpPr/>
            <p:nvPr/>
          </p:nvSpPr>
          <p:spPr>
            <a:xfrm>
              <a:off x="16024" y="6086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CustomShape 2047"/>
            <p:cNvSpPr/>
            <p:nvPr/>
          </p:nvSpPr>
          <p:spPr>
            <a:xfrm>
              <a:off x="16022" y="6091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CustomShape 2048"/>
            <p:cNvSpPr/>
            <p:nvPr/>
          </p:nvSpPr>
          <p:spPr>
            <a:xfrm>
              <a:off x="16017" y="6083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CustomShape 2049"/>
            <p:cNvSpPr/>
            <p:nvPr/>
          </p:nvSpPr>
          <p:spPr>
            <a:xfrm>
              <a:off x="16013" y="6073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CustomShape 2050"/>
            <p:cNvSpPr/>
            <p:nvPr/>
          </p:nvSpPr>
          <p:spPr>
            <a:xfrm>
              <a:off x="16022" y="6101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CustomShape 2051"/>
            <p:cNvSpPr/>
            <p:nvPr/>
          </p:nvSpPr>
          <p:spPr>
            <a:xfrm>
              <a:off x="16022" y="6098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CustomShape 2052"/>
            <p:cNvSpPr/>
            <p:nvPr/>
          </p:nvSpPr>
          <p:spPr>
            <a:xfrm>
              <a:off x="16029" y="6109"/>
              <a:ext cx="8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CustomShape 2053"/>
            <p:cNvSpPr/>
            <p:nvPr/>
          </p:nvSpPr>
          <p:spPr>
            <a:xfrm>
              <a:off x="16025" y="6111"/>
              <a:ext cx="11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CustomShape 2054"/>
            <p:cNvSpPr/>
            <p:nvPr/>
          </p:nvSpPr>
          <p:spPr>
            <a:xfrm>
              <a:off x="16022" y="6098"/>
              <a:ext cx="6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CustomShape 2055"/>
            <p:cNvSpPr/>
            <p:nvPr/>
          </p:nvSpPr>
          <p:spPr>
            <a:xfrm>
              <a:off x="16027" y="6119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CustomShape 2056"/>
            <p:cNvSpPr/>
            <p:nvPr/>
          </p:nvSpPr>
          <p:spPr>
            <a:xfrm>
              <a:off x="16027" y="6119"/>
              <a:ext cx="10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CustomShape 2057"/>
            <p:cNvSpPr/>
            <p:nvPr/>
          </p:nvSpPr>
          <p:spPr>
            <a:xfrm>
              <a:off x="16036" y="6135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CustomShape 2058"/>
            <p:cNvSpPr/>
            <p:nvPr/>
          </p:nvSpPr>
          <p:spPr>
            <a:xfrm>
              <a:off x="16030" y="6135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CustomShape 2059"/>
            <p:cNvSpPr/>
            <p:nvPr/>
          </p:nvSpPr>
          <p:spPr>
            <a:xfrm>
              <a:off x="16025" y="6119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CustomShape 2060"/>
            <p:cNvSpPr/>
            <p:nvPr/>
          </p:nvSpPr>
          <p:spPr>
            <a:xfrm>
              <a:off x="16033" y="6145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CustomShape 2061"/>
            <p:cNvSpPr/>
            <p:nvPr/>
          </p:nvSpPr>
          <p:spPr>
            <a:xfrm>
              <a:off x="16030" y="6145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CustomShape 2062"/>
            <p:cNvSpPr/>
            <p:nvPr/>
          </p:nvSpPr>
          <p:spPr>
            <a:xfrm>
              <a:off x="16034" y="6158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CustomShape 2063"/>
            <p:cNvSpPr/>
            <p:nvPr/>
          </p:nvSpPr>
          <p:spPr>
            <a:xfrm>
              <a:off x="16030" y="6145"/>
              <a:ext cx="6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CustomShape 2064"/>
            <p:cNvSpPr/>
            <p:nvPr/>
          </p:nvSpPr>
          <p:spPr>
            <a:xfrm>
              <a:off x="16036" y="6168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CustomShape 2065"/>
            <p:cNvSpPr/>
            <p:nvPr/>
          </p:nvSpPr>
          <p:spPr>
            <a:xfrm>
              <a:off x="16036" y="6168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CustomShape 2066"/>
            <p:cNvSpPr/>
            <p:nvPr/>
          </p:nvSpPr>
          <p:spPr>
            <a:xfrm>
              <a:off x="16036" y="6181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CustomShape 2067"/>
            <p:cNvSpPr/>
            <p:nvPr/>
          </p:nvSpPr>
          <p:spPr>
            <a:xfrm>
              <a:off x="16034" y="6168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CustomShape 2068"/>
            <p:cNvSpPr/>
            <p:nvPr/>
          </p:nvSpPr>
          <p:spPr>
            <a:xfrm>
              <a:off x="15735" y="606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CustomShape 2069"/>
            <p:cNvSpPr/>
            <p:nvPr/>
          </p:nvSpPr>
          <p:spPr>
            <a:xfrm>
              <a:off x="15723" y="6037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CustomShape 2070"/>
            <p:cNvSpPr/>
            <p:nvPr/>
          </p:nvSpPr>
          <p:spPr>
            <a:xfrm>
              <a:off x="15723" y="6034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CustomShape 2071"/>
            <p:cNvSpPr/>
            <p:nvPr/>
          </p:nvSpPr>
          <p:spPr>
            <a:xfrm>
              <a:off x="16229" y="641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CustomShape 2072"/>
            <p:cNvSpPr/>
            <p:nvPr/>
          </p:nvSpPr>
          <p:spPr>
            <a:xfrm>
              <a:off x="16229" y="6407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CustomShape 2073"/>
            <p:cNvSpPr/>
            <p:nvPr/>
          </p:nvSpPr>
          <p:spPr>
            <a:xfrm>
              <a:off x="16222" y="6389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CustomShape 2074"/>
            <p:cNvSpPr/>
            <p:nvPr/>
          </p:nvSpPr>
          <p:spPr>
            <a:xfrm>
              <a:off x="16022" y="6189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CustomShape 2075"/>
            <p:cNvSpPr/>
            <p:nvPr/>
          </p:nvSpPr>
          <p:spPr>
            <a:xfrm>
              <a:off x="15720" y="6070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CustomShape 2076"/>
            <p:cNvSpPr/>
            <p:nvPr/>
          </p:nvSpPr>
          <p:spPr>
            <a:xfrm>
              <a:off x="15950" y="6186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CustomShape 2077"/>
            <p:cNvSpPr/>
            <p:nvPr/>
          </p:nvSpPr>
          <p:spPr>
            <a:xfrm>
              <a:off x="15909" y="6158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CustomShape 2078"/>
            <p:cNvSpPr/>
            <p:nvPr/>
          </p:nvSpPr>
          <p:spPr>
            <a:xfrm>
              <a:off x="15932" y="6173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CustomShape 2079"/>
            <p:cNvSpPr/>
            <p:nvPr/>
          </p:nvSpPr>
          <p:spPr>
            <a:xfrm>
              <a:off x="15969" y="6199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CustomShape 2080"/>
            <p:cNvSpPr/>
            <p:nvPr/>
          </p:nvSpPr>
          <p:spPr>
            <a:xfrm>
              <a:off x="15985" y="6212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CustomShape 2081"/>
            <p:cNvSpPr/>
            <p:nvPr/>
          </p:nvSpPr>
          <p:spPr>
            <a:xfrm>
              <a:off x="15998" y="6222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CustomShape 2082"/>
            <p:cNvSpPr/>
            <p:nvPr/>
          </p:nvSpPr>
          <p:spPr>
            <a:xfrm>
              <a:off x="16012" y="6233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CustomShape 2083"/>
            <p:cNvSpPr/>
            <p:nvPr/>
          </p:nvSpPr>
          <p:spPr>
            <a:xfrm>
              <a:off x="15292" y="5541"/>
              <a:ext cx="1475" cy="38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Nabarima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2128" name="CustomShape 2084"/>
            <p:cNvSpPr/>
            <p:nvPr/>
          </p:nvSpPr>
          <p:spPr>
            <a:xfrm flipH="1">
              <a:off x="14069" y="6567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CustomShape 2085"/>
            <p:cNvSpPr/>
            <p:nvPr/>
          </p:nvSpPr>
          <p:spPr>
            <a:xfrm flipH="1">
              <a:off x="14085" y="6621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CustomShape 2086"/>
            <p:cNvSpPr/>
            <p:nvPr/>
          </p:nvSpPr>
          <p:spPr>
            <a:xfrm flipH="1">
              <a:off x="14090" y="6873"/>
              <a:ext cx="29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CustomShape 2087"/>
            <p:cNvSpPr/>
            <p:nvPr/>
          </p:nvSpPr>
          <p:spPr>
            <a:xfrm flipH="1">
              <a:off x="14115" y="6876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CustomShape 2088"/>
            <p:cNvSpPr/>
            <p:nvPr/>
          </p:nvSpPr>
          <p:spPr>
            <a:xfrm flipH="1">
              <a:off x="14141" y="6873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CustomShape 2089"/>
            <p:cNvSpPr/>
            <p:nvPr/>
          </p:nvSpPr>
          <p:spPr>
            <a:xfrm flipH="1">
              <a:off x="14162" y="6876"/>
              <a:ext cx="32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CustomShape 2090"/>
            <p:cNvSpPr/>
            <p:nvPr/>
          </p:nvSpPr>
          <p:spPr>
            <a:xfrm flipH="1">
              <a:off x="14194" y="6873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CustomShape 2091"/>
            <p:cNvSpPr/>
            <p:nvPr/>
          </p:nvSpPr>
          <p:spPr>
            <a:xfrm flipH="1">
              <a:off x="14208" y="6876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CustomShape 2092"/>
            <p:cNvSpPr/>
            <p:nvPr/>
          </p:nvSpPr>
          <p:spPr>
            <a:xfrm flipH="1">
              <a:off x="14247" y="6871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CustomShape 2093"/>
            <p:cNvSpPr/>
            <p:nvPr/>
          </p:nvSpPr>
          <p:spPr>
            <a:xfrm flipH="1">
              <a:off x="14266" y="6876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CustomShape 2094"/>
            <p:cNvSpPr/>
            <p:nvPr/>
          </p:nvSpPr>
          <p:spPr>
            <a:xfrm flipH="1">
              <a:off x="14296" y="6873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CustomShape 2095"/>
            <p:cNvSpPr/>
            <p:nvPr/>
          </p:nvSpPr>
          <p:spPr>
            <a:xfrm flipH="1">
              <a:off x="14324" y="6876"/>
              <a:ext cx="41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CustomShape 2096"/>
            <p:cNvSpPr/>
            <p:nvPr/>
          </p:nvSpPr>
          <p:spPr>
            <a:xfrm flipH="1">
              <a:off x="14363" y="6860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CustomShape 2097"/>
            <p:cNvSpPr/>
            <p:nvPr/>
          </p:nvSpPr>
          <p:spPr>
            <a:xfrm flipH="1">
              <a:off x="14359" y="6706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CustomShape 2098"/>
            <p:cNvSpPr/>
            <p:nvPr/>
          </p:nvSpPr>
          <p:spPr>
            <a:xfrm flipH="1">
              <a:off x="14391" y="6668"/>
              <a:ext cx="15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CustomShape 2099"/>
            <p:cNvSpPr/>
            <p:nvPr/>
          </p:nvSpPr>
          <p:spPr>
            <a:xfrm flipH="1">
              <a:off x="14384" y="6619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CustomShape 2100"/>
            <p:cNvSpPr/>
            <p:nvPr/>
          </p:nvSpPr>
          <p:spPr>
            <a:xfrm flipH="1">
              <a:off x="14242" y="6621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CustomShape 2101"/>
            <p:cNvSpPr/>
            <p:nvPr/>
          </p:nvSpPr>
          <p:spPr>
            <a:xfrm flipH="1">
              <a:off x="14218" y="6668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CustomShape 2102"/>
            <p:cNvSpPr/>
            <p:nvPr/>
          </p:nvSpPr>
          <p:spPr>
            <a:xfrm flipH="1">
              <a:off x="14214" y="6691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7" name="CustomShape 2103"/>
            <p:cNvSpPr/>
            <p:nvPr/>
          </p:nvSpPr>
          <p:spPr>
            <a:xfrm flipH="1">
              <a:off x="14194" y="6699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8" name="CustomShape 2104"/>
            <p:cNvSpPr/>
            <p:nvPr/>
          </p:nvSpPr>
          <p:spPr>
            <a:xfrm flipH="1">
              <a:off x="14080" y="6729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9" name="CustomShape 2105"/>
            <p:cNvSpPr/>
            <p:nvPr/>
          </p:nvSpPr>
          <p:spPr>
            <a:xfrm flipH="1">
              <a:off x="14081" y="6817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0" name="CustomShape 2106"/>
            <p:cNvSpPr/>
            <p:nvPr/>
          </p:nvSpPr>
          <p:spPr>
            <a:xfrm flipH="1">
              <a:off x="14081" y="6822"/>
              <a:ext cx="10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1" name="CustomShape 2107"/>
            <p:cNvSpPr/>
            <p:nvPr/>
          </p:nvSpPr>
          <p:spPr>
            <a:xfrm flipH="1">
              <a:off x="14092" y="6886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2" name="CustomShape 2108"/>
            <p:cNvSpPr/>
            <p:nvPr/>
          </p:nvSpPr>
          <p:spPr>
            <a:xfrm flipH="1">
              <a:off x="14202" y="6663"/>
              <a:ext cx="22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3" name="CustomShape 2109"/>
            <p:cNvSpPr/>
            <p:nvPr/>
          </p:nvSpPr>
          <p:spPr>
            <a:xfrm flipH="1">
              <a:off x="14207" y="6663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4" name="CustomShape 2110"/>
            <p:cNvSpPr/>
            <p:nvPr/>
          </p:nvSpPr>
          <p:spPr>
            <a:xfrm flipH="1">
              <a:off x="14195" y="6678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5" name="CustomShape 2111"/>
            <p:cNvSpPr/>
            <p:nvPr/>
          </p:nvSpPr>
          <p:spPr>
            <a:xfrm flipH="1">
              <a:off x="14198" y="6678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6" name="CustomShape 2112"/>
            <p:cNvSpPr/>
            <p:nvPr/>
          </p:nvSpPr>
          <p:spPr>
            <a:xfrm flipH="1">
              <a:off x="14215" y="6673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7" name="CustomShape 2113"/>
            <p:cNvSpPr/>
            <p:nvPr/>
          </p:nvSpPr>
          <p:spPr>
            <a:xfrm flipH="1">
              <a:off x="14216" y="6663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8" name="CustomShape 2114"/>
            <p:cNvSpPr/>
            <p:nvPr/>
          </p:nvSpPr>
          <p:spPr>
            <a:xfrm flipH="1">
              <a:off x="14081" y="6691"/>
              <a:ext cx="138" cy="126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9" name="CustomShape 2115"/>
            <p:cNvSpPr/>
            <p:nvPr/>
          </p:nvSpPr>
          <p:spPr>
            <a:xfrm flipH="1">
              <a:off x="14174" y="6691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0" name="CustomShape 2116"/>
            <p:cNvSpPr/>
            <p:nvPr/>
          </p:nvSpPr>
          <p:spPr>
            <a:xfrm flipH="1">
              <a:off x="14414" y="6891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1" name="CustomShape 2117"/>
            <p:cNvSpPr/>
            <p:nvPr/>
          </p:nvSpPr>
          <p:spPr>
            <a:xfrm flipH="1">
              <a:off x="14394" y="6899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2" name="CustomShape 2118"/>
            <p:cNvSpPr/>
            <p:nvPr/>
          </p:nvSpPr>
          <p:spPr>
            <a:xfrm flipH="1">
              <a:off x="14081" y="6729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3" name="CustomShape 2119"/>
            <p:cNvSpPr/>
            <p:nvPr/>
          </p:nvSpPr>
          <p:spPr>
            <a:xfrm flipH="1">
              <a:off x="14079" y="681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4" name="CustomShape 2120"/>
            <p:cNvSpPr/>
            <p:nvPr/>
          </p:nvSpPr>
          <p:spPr>
            <a:xfrm flipH="1">
              <a:off x="14081" y="6809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5" name="CustomShape 2121"/>
            <p:cNvSpPr/>
            <p:nvPr/>
          </p:nvSpPr>
          <p:spPr>
            <a:xfrm flipH="1">
              <a:off x="14077" y="6791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6" name="CustomShape 2122"/>
            <p:cNvSpPr/>
            <p:nvPr/>
          </p:nvSpPr>
          <p:spPr>
            <a:xfrm flipH="1">
              <a:off x="14086" y="6780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7" name="CustomShape 2123"/>
            <p:cNvSpPr/>
            <p:nvPr/>
          </p:nvSpPr>
          <p:spPr>
            <a:xfrm flipH="1">
              <a:off x="14093" y="6739"/>
              <a:ext cx="5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8" name="CustomShape 2124"/>
            <p:cNvSpPr/>
            <p:nvPr/>
          </p:nvSpPr>
          <p:spPr>
            <a:xfrm flipH="1">
              <a:off x="14093" y="6729"/>
              <a:ext cx="16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9" name="CustomShape 2125"/>
            <p:cNvSpPr/>
            <p:nvPr/>
          </p:nvSpPr>
          <p:spPr>
            <a:xfrm flipH="1">
              <a:off x="14106" y="6716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0" name="CustomShape 2126"/>
            <p:cNvSpPr/>
            <p:nvPr/>
          </p:nvSpPr>
          <p:spPr>
            <a:xfrm flipH="1">
              <a:off x="14106" y="6701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1" name="CustomShape 2127"/>
            <p:cNvSpPr/>
            <p:nvPr/>
          </p:nvSpPr>
          <p:spPr>
            <a:xfrm flipH="1">
              <a:off x="14142" y="6704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2" name="CustomShape 2128"/>
            <p:cNvSpPr/>
            <p:nvPr/>
          </p:nvSpPr>
          <p:spPr>
            <a:xfrm flipH="1">
              <a:off x="14139" y="6711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3" name="CustomShape 2129"/>
            <p:cNvSpPr/>
            <p:nvPr/>
          </p:nvSpPr>
          <p:spPr>
            <a:xfrm flipH="1">
              <a:off x="14143" y="6711"/>
              <a:ext cx="32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4" name="CustomShape 2130"/>
            <p:cNvSpPr/>
            <p:nvPr/>
          </p:nvSpPr>
          <p:spPr>
            <a:xfrm flipH="1">
              <a:off x="14173" y="6696"/>
              <a:ext cx="3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5" name="CustomShape 2131"/>
            <p:cNvSpPr/>
            <p:nvPr/>
          </p:nvSpPr>
          <p:spPr>
            <a:xfrm flipH="1">
              <a:off x="14099" y="6708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6" name="CustomShape 2132"/>
            <p:cNvSpPr/>
            <p:nvPr/>
          </p:nvSpPr>
          <p:spPr>
            <a:xfrm flipH="1">
              <a:off x="14139" y="6708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7" name="CustomShape 2133"/>
            <p:cNvSpPr/>
            <p:nvPr/>
          </p:nvSpPr>
          <p:spPr>
            <a:xfrm flipH="1">
              <a:off x="14106" y="6708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8" name="CustomShape 2134"/>
            <p:cNvSpPr/>
            <p:nvPr/>
          </p:nvSpPr>
          <p:spPr>
            <a:xfrm flipH="1">
              <a:off x="14106" y="6729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9" name="CustomShape 2135"/>
            <p:cNvSpPr/>
            <p:nvPr/>
          </p:nvSpPr>
          <p:spPr>
            <a:xfrm flipH="1">
              <a:off x="14095" y="6737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0" name="CustomShape 2136"/>
            <p:cNvSpPr/>
            <p:nvPr/>
          </p:nvSpPr>
          <p:spPr>
            <a:xfrm flipH="1">
              <a:off x="14094" y="6747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1" name="CustomShape 2137"/>
            <p:cNvSpPr/>
            <p:nvPr/>
          </p:nvSpPr>
          <p:spPr>
            <a:xfrm flipH="1">
              <a:off x="14094" y="6757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2" name="CustomShape 2138"/>
            <p:cNvSpPr/>
            <p:nvPr/>
          </p:nvSpPr>
          <p:spPr>
            <a:xfrm flipH="1">
              <a:off x="14106" y="6747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3" name="CustomShape 2139"/>
            <p:cNvSpPr/>
            <p:nvPr/>
          </p:nvSpPr>
          <p:spPr>
            <a:xfrm flipH="1">
              <a:off x="14106" y="6742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4" name="CustomShape 2140"/>
            <p:cNvSpPr/>
            <p:nvPr/>
          </p:nvSpPr>
          <p:spPr>
            <a:xfrm flipH="1">
              <a:off x="14115" y="6732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5" name="CustomShape 2141"/>
            <p:cNvSpPr/>
            <p:nvPr/>
          </p:nvSpPr>
          <p:spPr>
            <a:xfrm flipH="1">
              <a:off x="14116" y="6716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6" name="CustomShape 2142"/>
            <p:cNvSpPr/>
            <p:nvPr/>
          </p:nvSpPr>
          <p:spPr>
            <a:xfrm flipH="1">
              <a:off x="14114" y="674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7" name="CustomShape 2143"/>
            <p:cNvSpPr/>
            <p:nvPr/>
          </p:nvSpPr>
          <p:spPr>
            <a:xfrm flipH="1">
              <a:off x="14114" y="6745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8" name="CustomShape 2144"/>
            <p:cNvSpPr/>
            <p:nvPr/>
          </p:nvSpPr>
          <p:spPr>
            <a:xfrm flipH="1">
              <a:off x="14113" y="6750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9" name="CustomShape 2145"/>
            <p:cNvSpPr/>
            <p:nvPr/>
          </p:nvSpPr>
          <p:spPr>
            <a:xfrm flipH="1">
              <a:off x="14119" y="6750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0" name="CustomShape 2146"/>
            <p:cNvSpPr/>
            <p:nvPr/>
          </p:nvSpPr>
          <p:spPr>
            <a:xfrm flipH="1">
              <a:off x="14121" y="674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1" name="CustomShape 2147"/>
            <p:cNvSpPr/>
            <p:nvPr/>
          </p:nvSpPr>
          <p:spPr>
            <a:xfrm flipH="1">
              <a:off x="14121" y="6742"/>
              <a:ext cx="20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2" name="CustomShape 2148"/>
            <p:cNvSpPr/>
            <p:nvPr/>
          </p:nvSpPr>
          <p:spPr>
            <a:xfrm flipH="1">
              <a:off x="14138" y="675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3" name="CustomShape 2149"/>
            <p:cNvSpPr/>
            <p:nvPr/>
          </p:nvSpPr>
          <p:spPr>
            <a:xfrm flipH="1">
              <a:off x="14119" y="675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CustomShape 2150"/>
            <p:cNvSpPr/>
            <p:nvPr/>
          </p:nvSpPr>
          <p:spPr>
            <a:xfrm flipH="1">
              <a:off x="14097" y="6752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CustomShape 2151"/>
            <p:cNvSpPr/>
            <p:nvPr/>
          </p:nvSpPr>
          <p:spPr>
            <a:xfrm flipH="1">
              <a:off x="14100" y="6780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CustomShape 2152"/>
            <p:cNvSpPr/>
            <p:nvPr/>
          </p:nvSpPr>
          <p:spPr>
            <a:xfrm flipH="1">
              <a:off x="14109" y="6757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CustomShape 2153"/>
            <p:cNvSpPr/>
            <p:nvPr/>
          </p:nvSpPr>
          <p:spPr>
            <a:xfrm flipH="1">
              <a:off x="14109" y="6757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CustomShape 2154"/>
            <p:cNvSpPr/>
            <p:nvPr/>
          </p:nvSpPr>
          <p:spPr>
            <a:xfrm flipH="1">
              <a:off x="14106" y="677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CustomShape 2155"/>
            <p:cNvSpPr/>
            <p:nvPr/>
          </p:nvSpPr>
          <p:spPr>
            <a:xfrm flipH="1">
              <a:off x="14201" y="670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CustomShape 2156"/>
            <p:cNvSpPr/>
            <p:nvPr/>
          </p:nvSpPr>
          <p:spPr>
            <a:xfrm flipH="1">
              <a:off x="14191" y="6701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CustomShape 2157"/>
            <p:cNvSpPr/>
            <p:nvPr/>
          </p:nvSpPr>
          <p:spPr>
            <a:xfrm flipH="1">
              <a:off x="14195" y="6704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CustomShape 2158"/>
            <p:cNvSpPr/>
            <p:nvPr/>
          </p:nvSpPr>
          <p:spPr>
            <a:xfrm flipH="1">
              <a:off x="14192" y="6708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CustomShape 2159"/>
            <p:cNvSpPr/>
            <p:nvPr/>
          </p:nvSpPr>
          <p:spPr>
            <a:xfrm flipH="1">
              <a:off x="14201" y="670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CustomShape 2160"/>
            <p:cNvSpPr/>
            <p:nvPr/>
          </p:nvSpPr>
          <p:spPr>
            <a:xfrm flipH="1">
              <a:off x="14191" y="6704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CustomShape 2161"/>
            <p:cNvSpPr/>
            <p:nvPr/>
          </p:nvSpPr>
          <p:spPr>
            <a:xfrm flipH="1">
              <a:off x="14180" y="6708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CustomShape 2162"/>
            <p:cNvSpPr/>
            <p:nvPr/>
          </p:nvSpPr>
          <p:spPr>
            <a:xfrm flipH="1">
              <a:off x="14183" y="6701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CustomShape 2163"/>
            <p:cNvSpPr/>
            <p:nvPr/>
          </p:nvSpPr>
          <p:spPr>
            <a:xfrm flipH="1">
              <a:off x="14181" y="6701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CustomShape 2164"/>
            <p:cNvSpPr/>
            <p:nvPr/>
          </p:nvSpPr>
          <p:spPr>
            <a:xfrm flipH="1">
              <a:off x="14116" y="6570"/>
              <a:ext cx="59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CustomShape 2165"/>
            <p:cNvSpPr/>
            <p:nvPr/>
          </p:nvSpPr>
          <p:spPr>
            <a:xfrm flipH="1">
              <a:off x="14160" y="670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CustomShape 2166"/>
            <p:cNvSpPr/>
            <p:nvPr/>
          </p:nvSpPr>
          <p:spPr>
            <a:xfrm flipH="1">
              <a:off x="14146" y="6596"/>
              <a:ext cx="20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CustomShape 2167"/>
            <p:cNvSpPr/>
            <p:nvPr/>
          </p:nvSpPr>
          <p:spPr>
            <a:xfrm flipH="1">
              <a:off x="14142" y="6593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CustomShape 2168"/>
            <p:cNvSpPr/>
            <p:nvPr/>
          </p:nvSpPr>
          <p:spPr>
            <a:xfrm flipH="1">
              <a:off x="14162" y="6591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CustomShape 2169"/>
            <p:cNvSpPr/>
            <p:nvPr/>
          </p:nvSpPr>
          <p:spPr>
            <a:xfrm flipH="1">
              <a:off x="14146" y="6588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CustomShape 2170"/>
            <p:cNvSpPr/>
            <p:nvPr/>
          </p:nvSpPr>
          <p:spPr>
            <a:xfrm flipH="1">
              <a:off x="14138" y="6575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CustomShape 2171"/>
            <p:cNvSpPr/>
            <p:nvPr/>
          </p:nvSpPr>
          <p:spPr>
            <a:xfrm flipH="1">
              <a:off x="14132" y="6570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CustomShape 2172"/>
            <p:cNvSpPr/>
            <p:nvPr/>
          </p:nvSpPr>
          <p:spPr>
            <a:xfrm flipH="1">
              <a:off x="14136" y="6575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CustomShape 2173"/>
            <p:cNvSpPr/>
            <p:nvPr/>
          </p:nvSpPr>
          <p:spPr>
            <a:xfrm flipH="1">
              <a:off x="14118" y="6588"/>
              <a:ext cx="20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CustomShape 2174"/>
            <p:cNvSpPr/>
            <p:nvPr/>
          </p:nvSpPr>
          <p:spPr>
            <a:xfrm flipH="1">
              <a:off x="14110" y="6593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CustomShape 2175"/>
            <p:cNvSpPr/>
            <p:nvPr/>
          </p:nvSpPr>
          <p:spPr>
            <a:xfrm flipH="1">
              <a:off x="14115" y="6598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CustomShape 2176"/>
            <p:cNvSpPr/>
            <p:nvPr/>
          </p:nvSpPr>
          <p:spPr>
            <a:xfrm flipH="1">
              <a:off x="14133" y="6598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CustomShape 2177"/>
            <p:cNvSpPr/>
            <p:nvPr/>
          </p:nvSpPr>
          <p:spPr>
            <a:xfrm flipH="1">
              <a:off x="14153" y="670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CustomShape 2178"/>
            <p:cNvSpPr/>
            <p:nvPr/>
          </p:nvSpPr>
          <p:spPr>
            <a:xfrm flipH="1">
              <a:off x="14227" y="668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CustomShape 2179"/>
            <p:cNvSpPr/>
            <p:nvPr/>
          </p:nvSpPr>
          <p:spPr>
            <a:xfrm flipH="1">
              <a:off x="14153" y="6596"/>
              <a:ext cx="72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CustomShape 2180"/>
            <p:cNvSpPr/>
            <p:nvPr/>
          </p:nvSpPr>
          <p:spPr>
            <a:xfrm flipH="1">
              <a:off x="14151" y="659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CustomShape 2181"/>
            <p:cNvSpPr/>
            <p:nvPr/>
          </p:nvSpPr>
          <p:spPr>
            <a:xfrm flipH="1">
              <a:off x="14124" y="6598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CustomShape 2182"/>
            <p:cNvSpPr/>
            <p:nvPr/>
          </p:nvSpPr>
          <p:spPr>
            <a:xfrm flipH="1">
              <a:off x="14071" y="6601"/>
              <a:ext cx="56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CustomShape 2183"/>
            <p:cNvSpPr/>
            <p:nvPr/>
          </p:nvSpPr>
          <p:spPr>
            <a:xfrm flipH="1">
              <a:off x="14071" y="6796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CustomShape 2184"/>
            <p:cNvSpPr/>
            <p:nvPr/>
          </p:nvSpPr>
          <p:spPr>
            <a:xfrm flipH="1">
              <a:off x="14158" y="6606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CustomShape 2185"/>
            <p:cNvSpPr/>
            <p:nvPr/>
          </p:nvSpPr>
          <p:spPr>
            <a:xfrm flipH="1">
              <a:off x="14157" y="6606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CustomShape 2186"/>
            <p:cNvSpPr/>
            <p:nvPr/>
          </p:nvSpPr>
          <p:spPr>
            <a:xfrm flipH="1">
              <a:off x="14161" y="6614"/>
              <a:ext cx="15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CustomShape 2187"/>
            <p:cNvSpPr/>
            <p:nvPr/>
          </p:nvSpPr>
          <p:spPr>
            <a:xfrm flipH="1">
              <a:off x="14162" y="6606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CustomShape 2188"/>
            <p:cNvSpPr/>
            <p:nvPr/>
          </p:nvSpPr>
          <p:spPr>
            <a:xfrm flipH="1">
              <a:off x="14169" y="6619"/>
              <a:ext cx="16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CustomShape 2189"/>
            <p:cNvSpPr/>
            <p:nvPr/>
          </p:nvSpPr>
          <p:spPr>
            <a:xfrm flipH="1">
              <a:off x="14169" y="6616"/>
              <a:ext cx="10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CustomShape 2190"/>
            <p:cNvSpPr/>
            <p:nvPr/>
          </p:nvSpPr>
          <p:spPr>
            <a:xfrm flipH="1">
              <a:off x="14169" y="6624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CustomShape 2191"/>
            <p:cNvSpPr/>
            <p:nvPr/>
          </p:nvSpPr>
          <p:spPr>
            <a:xfrm flipH="1">
              <a:off x="14174" y="6616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CustomShape 2192"/>
            <p:cNvSpPr/>
            <p:nvPr/>
          </p:nvSpPr>
          <p:spPr>
            <a:xfrm flipH="1">
              <a:off x="14175" y="6629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CustomShape 2193"/>
            <p:cNvSpPr/>
            <p:nvPr/>
          </p:nvSpPr>
          <p:spPr>
            <a:xfrm flipH="1">
              <a:off x="14178" y="6629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CustomShape 2194"/>
            <p:cNvSpPr/>
            <p:nvPr/>
          </p:nvSpPr>
          <p:spPr>
            <a:xfrm flipH="1">
              <a:off x="14175" y="6647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CustomShape 2195"/>
            <p:cNvSpPr/>
            <p:nvPr/>
          </p:nvSpPr>
          <p:spPr>
            <a:xfrm flipH="1">
              <a:off x="14186" y="6639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CustomShape 2196"/>
            <p:cNvSpPr/>
            <p:nvPr/>
          </p:nvSpPr>
          <p:spPr>
            <a:xfrm flipH="1">
              <a:off x="14186" y="6629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CustomShape 2197"/>
            <p:cNvSpPr/>
            <p:nvPr/>
          </p:nvSpPr>
          <p:spPr>
            <a:xfrm flipH="1">
              <a:off x="14187" y="664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CustomShape 2198"/>
            <p:cNvSpPr/>
            <p:nvPr/>
          </p:nvSpPr>
          <p:spPr>
            <a:xfrm flipH="1">
              <a:off x="14188" y="6647"/>
              <a:ext cx="16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CustomShape 2199"/>
            <p:cNvSpPr/>
            <p:nvPr/>
          </p:nvSpPr>
          <p:spPr>
            <a:xfrm flipH="1">
              <a:off x="14187" y="6660"/>
              <a:ext cx="27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CustomShape 2200"/>
            <p:cNvSpPr/>
            <p:nvPr/>
          </p:nvSpPr>
          <p:spPr>
            <a:xfrm flipH="1">
              <a:off x="14198" y="6644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CustomShape 2201"/>
            <p:cNvSpPr/>
            <p:nvPr/>
          </p:nvSpPr>
          <p:spPr>
            <a:xfrm flipH="1">
              <a:off x="14101" y="6609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CustomShape 2202"/>
            <p:cNvSpPr/>
            <p:nvPr/>
          </p:nvSpPr>
          <p:spPr>
            <a:xfrm flipH="1">
              <a:off x="14100" y="6609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CustomShape 2203"/>
            <p:cNvSpPr/>
            <p:nvPr/>
          </p:nvSpPr>
          <p:spPr>
            <a:xfrm flipH="1">
              <a:off x="14101" y="6621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CustomShape 2204"/>
            <p:cNvSpPr/>
            <p:nvPr/>
          </p:nvSpPr>
          <p:spPr>
            <a:xfrm flipH="1">
              <a:off x="14112" y="6609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CustomShape 2205"/>
            <p:cNvSpPr/>
            <p:nvPr/>
          </p:nvSpPr>
          <p:spPr>
            <a:xfrm flipH="1">
              <a:off x="14099" y="6629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CustomShape 2206"/>
            <p:cNvSpPr/>
            <p:nvPr/>
          </p:nvSpPr>
          <p:spPr>
            <a:xfrm flipH="1">
              <a:off x="14093" y="6629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CustomShape 2207"/>
            <p:cNvSpPr/>
            <p:nvPr/>
          </p:nvSpPr>
          <p:spPr>
            <a:xfrm flipH="1">
              <a:off x="14094" y="6644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CustomShape 2208"/>
            <p:cNvSpPr/>
            <p:nvPr/>
          </p:nvSpPr>
          <p:spPr>
            <a:xfrm flipH="1">
              <a:off x="14101" y="6629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CustomShape 2209"/>
            <p:cNvSpPr/>
            <p:nvPr/>
          </p:nvSpPr>
          <p:spPr>
            <a:xfrm flipH="1">
              <a:off x="14089" y="6650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CustomShape 2210"/>
            <p:cNvSpPr/>
            <p:nvPr/>
          </p:nvSpPr>
          <p:spPr>
            <a:xfrm flipH="1">
              <a:off x="14091" y="6650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CustomShape 2211"/>
            <p:cNvSpPr/>
            <p:nvPr/>
          </p:nvSpPr>
          <p:spPr>
            <a:xfrm flipH="1">
              <a:off x="14085" y="6663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CustomShape 2212"/>
            <p:cNvSpPr/>
            <p:nvPr/>
          </p:nvSpPr>
          <p:spPr>
            <a:xfrm flipH="1">
              <a:off x="14086" y="6668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CustomShape 2213"/>
            <p:cNvSpPr/>
            <p:nvPr/>
          </p:nvSpPr>
          <p:spPr>
            <a:xfrm flipH="1">
              <a:off x="14097" y="6650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CustomShape 2214"/>
            <p:cNvSpPr/>
            <p:nvPr/>
          </p:nvSpPr>
          <p:spPr>
            <a:xfrm flipH="1">
              <a:off x="14083" y="6676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CustomShape 2215"/>
            <p:cNvSpPr/>
            <p:nvPr/>
          </p:nvSpPr>
          <p:spPr>
            <a:xfrm flipH="1">
              <a:off x="14084" y="6676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CustomShape 2216"/>
            <p:cNvSpPr/>
            <p:nvPr/>
          </p:nvSpPr>
          <p:spPr>
            <a:xfrm flipH="1">
              <a:off x="14081" y="6688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CustomShape 2217"/>
            <p:cNvSpPr/>
            <p:nvPr/>
          </p:nvSpPr>
          <p:spPr>
            <a:xfrm flipH="1">
              <a:off x="14078" y="6694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CustomShape 2218"/>
            <p:cNvSpPr/>
            <p:nvPr/>
          </p:nvSpPr>
          <p:spPr>
            <a:xfrm flipH="1">
              <a:off x="14085" y="6686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CustomShape 2219"/>
            <p:cNvSpPr/>
            <p:nvPr/>
          </p:nvSpPr>
          <p:spPr>
            <a:xfrm flipH="1">
              <a:off x="14095" y="6676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CustomShape 2220"/>
            <p:cNvSpPr/>
            <p:nvPr/>
          </p:nvSpPr>
          <p:spPr>
            <a:xfrm flipH="1">
              <a:off x="14073" y="6704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CustomShape 2221"/>
            <p:cNvSpPr/>
            <p:nvPr/>
          </p:nvSpPr>
          <p:spPr>
            <a:xfrm flipH="1">
              <a:off x="14078" y="6701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CustomShape 2222"/>
            <p:cNvSpPr/>
            <p:nvPr/>
          </p:nvSpPr>
          <p:spPr>
            <a:xfrm flipH="1">
              <a:off x="14075" y="6711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CustomShape 2223"/>
            <p:cNvSpPr/>
            <p:nvPr/>
          </p:nvSpPr>
          <p:spPr>
            <a:xfrm flipH="1">
              <a:off x="14077" y="6714"/>
              <a:ext cx="11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CustomShape 2224"/>
            <p:cNvSpPr/>
            <p:nvPr/>
          </p:nvSpPr>
          <p:spPr>
            <a:xfrm flipH="1">
              <a:off x="14085" y="6701"/>
              <a:ext cx="6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CustomShape 2225"/>
            <p:cNvSpPr/>
            <p:nvPr/>
          </p:nvSpPr>
          <p:spPr>
            <a:xfrm flipH="1">
              <a:off x="14073" y="6722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CustomShape 2226"/>
            <p:cNvSpPr/>
            <p:nvPr/>
          </p:nvSpPr>
          <p:spPr>
            <a:xfrm flipH="1">
              <a:off x="14072" y="6722"/>
              <a:ext cx="10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CustomShape 2227"/>
            <p:cNvSpPr/>
            <p:nvPr/>
          </p:nvSpPr>
          <p:spPr>
            <a:xfrm flipH="1">
              <a:off x="14068" y="6737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CustomShape 2228"/>
            <p:cNvSpPr/>
            <p:nvPr/>
          </p:nvSpPr>
          <p:spPr>
            <a:xfrm flipH="1">
              <a:off x="14069" y="6737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CustomShape 2229"/>
            <p:cNvSpPr/>
            <p:nvPr/>
          </p:nvSpPr>
          <p:spPr>
            <a:xfrm flipH="1">
              <a:off x="14077" y="6722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CustomShape 2230"/>
            <p:cNvSpPr/>
            <p:nvPr/>
          </p:nvSpPr>
          <p:spPr>
            <a:xfrm flipH="1">
              <a:off x="14070" y="6747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CustomShape 2231"/>
            <p:cNvSpPr/>
            <p:nvPr/>
          </p:nvSpPr>
          <p:spPr>
            <a:xfrm flipH="1">
              <a:off x="14069" y="6747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CustomShape 2232"/>
            <p:cNvSpPr/>
            <p:nvPr/>
          </p:nvSpPr>
          <p:spPr>
            <a:xfrm flipH="1">
              <a:off x="14067" y="6760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CustomShape 2233"/>
            <p:cNvSpPr/>
            <p:nvPr/>
          </p:nvSpPr>
          <p:spPr>
            <a:xfrm flipH="1">
              <a:off x="14078" y="6747"/>
              <a:ext cx="6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CustomShape 2234"/>
            <p:cNvSpPr/>
            <p:nvPr/>
          </p:nvSpPr>
          <p:spPr>
            <a:xfrm flipH="1">
              <a:off x="14063" y="6770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CustomShape 2235"/>
            <p:cNvSpPr/>
            <p:nvPr/>
          </p:nvSpPr>
          <p:spPr>
            <a:xfrm flipH="1">
              <a:off x="14062" y="6770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CustomShape 2236"/>
            <p:cNvSpPr/>
            <p:nvPr/>
          </p:nvSpPr>
          <p:spPr>
            <a:xfrm flipH="1">
              <a:off x="14063" y="6783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CustomShape 2237"/>
            <p:cNvSpPr/>
            <p:nvPr/>
          </p:nvSpPr>
          <p:spPr>
            <a:xfrm flipH="1">
              <a:off x="14076" y="6770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CustomShape 2238"/>
            <p:cNvSpPr/>
            <p:nvPr/>
          </p:nvSpPr>
          <p:spPr>
            <a:xfrm flipH="1">
              <a:off x="14377" y="666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CustomShape 2239"/>
            <p:cNvSpPr/>
            <p:nvPr/>
          </p:nvSpPr>
          <p:spPr>
            <a:xfrm flipH="1">
              <a:off x="14377" y="6639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CustomShape 2240"/>
            <p:cNvSpPr/>
            <p:nvPr/>
          </p:nvSpPr>
          <p:spPr>
            <a:xfrm flipH="1">
              <a:off x="14389" y="6637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CustomShape 2241"/>
            <p:cNvSpPr/>
            <p:nvPr/>
          </p:nvSpPr>
          <p:spPr>
            <a:xfrm flipH="1">
              <a:off x="14279" y="701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CustomShape 2242"/>
            <p:cNvSpPr/>
            <p:nvPr/>
          </p:nvSpPr>
          <p:spPr>
            <a:xfrm flipH="1">
              <a:off x="14281" y="7009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CustomShape 2243"/>
            <p:cNvSpPr/>
            <p:nvPr/>
          </p:nvSpPr>
          <p:spPr>
            <a:xfrm flipH="1">
              <a:off x="14277" y="6991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CustomShape 2244"/>
            <p:cNvSpPr/>
            <p:nvPr/>
          </p:nvSpPr>
          <p:spPr>
            <a:xfrm flipH="1">
              <a:off x="14086" y="6791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CustomShape 2245"/>
            <p:cNvSpPr/>
            <p:nvPr/>
          </p:nvSpPr>
          <p:spPr>
            <a:xfrm flipH="1">
              <a:off x="14085" y="6673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CustomShape 2246"/>
            <p:cNvSpPr/>
            <p:nvPr/>
          </p:nvSpPr>
          <p:spPr>
            <a:xfrm flipH="1">
              <a:off x="14151" y="6788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CustomShape 2247"/>
            <p:cNvSpPr/>
            <p:nvPr/>
          </p:nvSpPr>
          <p:spPr>
            <a:xfrm flipH="1">
              <a:off x="14192" y="6760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CustomShape 2248"/>
            <p:cNvSpPr/>
            <p:nvPr/>
          </p:nvSpPr>
          <p:spPr>
            <a:xfrm flipH="1">
              <a:off x="14174" y="6775"/>
              <a:ext cx="8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CustomShape 2249"/>
            <p:cNvSpPr/>
            <p:nvPr/>
          </p:nvSpPr>
          <p:spPr>
            <a:xfrm flipH="1">
              <a:off x="14135" y="6801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CustomShape 2250"/>
            <p:cNvSpPr/>
            <p:nvPr/>
          </p:nvSpPr>
          <p:spPr>
            <a:xfrm flipH="1">
              <a:off x="14123" y="6814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CustomShape 2251"/>
            <p:cNvSpPr/>
            <p:nvPr/>
          </p:nvSpPr>
          <p:spPr>
            <a:xfrm flipH="1">
              <a:off x="14110" y="6824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CustomShape 2252"/>
            <p:cNvSpPr/>
            <p:nvPr/>
          </p:nvSpPr>
          <p:spPr>
            <a:xfrm flipH="1">
              <a:off x="14093" y="6835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CustomShape 2253"/>
            <p:cNvSpPr/>
            <p:nvPr/>
          </p:nvSpPr>
          <p:spPr>
            <a:xfrm>
              <a:off x="13880" y="6253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CustomShape 2254"/>
            <p:cNvSpPr/>
            <p:nvPr/>
          </p:nvSpPr>
          <p:spPr>
            <a:xfrm>
              <a:off x="13880" y="6307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CustomShape 2255"/>
            <p:cNvSpPr/>
            <p:nvPr/>
          </p:nvSpPr>
          <p:spPr>
            <a:xfrm>
              <a:off x="14162" y="6559"/>
              <a:ext cx="29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CustomShape 2256"/>
            <p:cNvSpPr/>
            <p:nvPr/>
          </p:nvSpPr>
          <p:spPr>
            <a:xfrm>
              <a:off x="14140" y="6562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CustomShape 2257"/>
            <p:cNvSpPr/>
            <p:nvPr/>
          </p:nvSpPr>
          <p:spPr>
            <a:xfrm>
              <a:off x="14121" y="6559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CustomShape 2258"/>
            <p:cNvSpPr/>
            <p:nvPr/>
          </p:nvSpPr>
          <p:spPr>
            <a:xfrm>
              <a:off x="14092" y="6562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CustomShape 2259"/>
            <p:cNvSpPr/>
            <p:nvPr/>
          </p:nvSpPr>
          <p:spPr>
            <a:xfrm>
              <a:off x="14069" y="6559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CustomShape 2260"/>
            <p:cNvSpPr/>
            <p:nvPr/>
          </p:nvSpPr>
          <p:spPr>
            <a:xfrm>
              <a:off x="14038" y="6562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CustomShape 2261"/>
            <p:cNvSpPr/>
            <p:nvPr/>
          </p:nvSpPr>
          <p:spPr>
            <a:xfrm>
              <a:off x="14016" y="6557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CustomShape 2262"/>
            <p:cNvSpPr/>
            <p:nvPr/>
          </p:nvSpPr>
          <p:spPr>
            <a:xfrm>
              <a:off x="13985" y="6562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CustomShape 2263"/>
            <p:cNvSpPr/>
            <p:nvPr/>
          </p:nvSpPr>
          <p:spPr>
            <a:xfrm>
              <a:off x="13958" y="6559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CustomShape 2264"/>
            <p:cNvSpPr/>
            <p:nvPr/>
          </p:nvSpPr>
          <p:spPr>
            <a:xfrm>
              <a:off x="13920" y="6562"/>
              <a:ext cx="41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CustomShape 2265"/>
            <p:cNvSpPr/>
            <p:nvPr/>
          </p:nvSpPr>
          <p:spPr>
            <a:xfrm>
              <a:off x="13920" y="6546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CustomShape 2266"/>
            <p:cNvSpPr/>
            <p:nvPr/>
          </p:nvSpPr>
          <p:spPr>
            <a:xfrm>
              <a:off x="13890" y="6392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CustomShape 2267"/>
            <p:cNvSpPr/>
            <p:nvPr/>
          </p:nvSpPr>
          <p:spPr>
            <a:xfrm>
              <a:off x="13878" y="6354"/>
              <a:ext cx="15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CustomShape 2268"/>
            <p:cNvSpPr/>
            <p:nvPr/>
          </p:nvSpPr>
          <p:spPr>
            <a:xfrm>
              <a:off x="13878" y="6305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3" name="CustomShape 2269"/>
            <p:cNvSpPr/>
            <p:nvPr/>
          </p:nvSpPr>
          <p:spPr>
            <a:xfrm>
              <a:off x="13895" y="6307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4" name="CustomShape 2270"/>
            <p:cNvSpPr/>
            <p:nvPr/>
          </p:nvSpPr>
          <p:spPr>
            <a:xfrm>
              <a:off x="14038" y="6354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5" name="CustomShape 2271"/>
            <p:cNvSpPr/>
            <p:nvPr/>
          </p:nvSpPr>
          <p:spPr>
            <a:xfrm>
              <a:off x="14066" y="6377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6" name="CustomShape 2272"/>
            <p:cNvSpPr/>
            <p:nvPr/>
          </p:nvSpPr>
          <p:spPr>
            <a:xfrm>
              <a:off x="14069" y="6385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7" name="CustomShape 2273"/>
            <p:cNvSpPr/>
            <p:nvPr/>
          </p:nvSpPr>
          <p:spPr>
            <a:xfrm>
              <a:off x="14090" y="6415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8" name="CustomShape 2274"/>
            <p:cNvSpPr/>
            <p:nvPr/>
          </p:nvSpPr>
          <p:spPr>
            <a:xfrm>
              <a:off x="14197" y="6503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9" name="CustomShape 2275"/>
            <p:cNvSpPr/>
            <p:nvPr/>
          </p:nvSpPr>
          <p:spPr>
            <a:xfrm>
              <a:off x="14190" y="6508"/>
              <a:ext cx="11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0" name="CustomShape 2276"/>
            <p:cNvSpPr/>
            <p:nvPr/>
          </p:nvSpPr>
          <p:spPr>
            <a:xfrm>
              <a:off x="14190" y="6572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1" name="CustomShape 2277"/>
            <p:cNvSpPr/>
            <p:nvPr/>
          </p:nvSpPr>
          <p:spPr>
            <a:xfrm>
              <a:off x="14060" y="6348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2" name="CustomShape 2278"/>
            <p:cNvSpPr/>
            <p:nvPr/>
          </p:nvSpPr>
          <p:spPr>
            <a:xfrm>
              <a:off x="14069" y="6348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3" name="CustomShape 2279"/>
            <p:cNvSpPr/>
            <p:nvPr/>
          </p:nvSpPr>
          <p:spPr>
            <a:xfrm>
              <a:off x="14076" y="6364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4" name="CustomShape 2280"/>
            <p:cNvSpPr/>
            <p:nvPr/>
          </p:nvSpPr>
          <p:spPr>
            <a:xfrm>
              <a:off x="14064" y="6364"/>
              <a:ext cx="19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5" name="CustomShape 2281"/>
            <p:cNvSpPr/>
            <p:nvPr/>
          </p:nvSpPr>
          <p:spPr>
            <a:xfrm>
              <a:off x="14060" y="6359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6" name="CustomShape 2282"/>
            <p:cNvSpPr/>
            <p:nvPr/>
          </p:nvSpPr>
          <p:spPr>
            <a:xfrm>
              <a:off x="14060" y="6348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7" name="CustomShape 2283"/>
            <p:cNvSpPr/>
            <p:nvPr/>
          </p:nvSpPr>
          <p:spPr>
            <a:xfrm>
              <a:off x="14066" y="6377"/>
              <a:ext cx="138" cy="126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8" name="CustomShape 2284"/>
            <p:cNvSpPr/>
            <p:nvPr/>
          </p:nvSpPr>
          <p:spPr>
            <a:xfrm>
              <a:off x="14066" y="6377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9" name="CustomShape 2285"/>
            <p:cNvSpPr/>
            <p:nvPr/>
          </p:nvSpPr>
          <p:spPr>
            <a:xfrm>
              <a:off x="14266" y="6577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0" name="CustomShape 2286"/>
            <p:cNvSpPr/>
            <p:nvPr/>
          </p:nvSpPr>
          <p:spPr>
            <a:xfrm>
              <a:off x="14269" y="6585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1" name="CustomShape 2287"/>
            <p:cNvSpPr/>
            <p:nvPr/>
          </p:nvSpPr>
          <p:spPr>
            <a:xfrm>
              <a:off x="14092" y="6415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2" name="CustomShape 2288"/>
            <p:cNvSpPr/>
            <p:nvPr/>
          </p:nvSpPr>
          <p:spPr>
            <a:xfrm>
              <a:off x="14200" y="650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3" name="CustomShape 2289"/>
            <p:cNvSpPr/>
            <p:nvPr/>
          </p:nvSpPr>
          <p:spPr>
            <a:xfrm>
              <a:off x="14200" y="6495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4" name="CustomShape 2290"/>
            <p:cNvSpPr/>
            <p:nvPr/>
          </p:nvSpPr>
          <p:spPr>
            <a:xfrm>
              <a:off x="14193" y="6477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5" name="CustomShape 2291"/>
            <p:cNvSpPr/>
            <p:nvPr/>
          </p:nvSpPr>
          <p:spPr>
            <a:xfrm>
              <a:off x="14183" y="6466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6" name="CustomShape 2292"/>
            <p:cNvSpPr/>
            <p:nvPr/>
          </p:nvSpPr>
          <p:spPr>
            <a:xfrm>
              <a:off x="14183" y="6425"/>
              <a:ext cx="6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7" name="CustomShape 2293"/>
            <p:cNvSpPr/>
            <p:nvPr/>
          </p:nvSpPr>
          <p:spPr>
            <a:xfrm>
              <a:off x="14173" y="6415"/>
              <a:ext cx="15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8" name="CustomShape 2294"/>
            <p:cNvSpPr/>
            <p:nvPr/>
          </p:nvSpPr>
          <p:spPr>
            <a:xfrm>
              <a:off x="14173" y="6402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9" name="CustomShape 2295"/>
            <p:cNvSpPr/>
            <p:nvPr/>
          </p:nvSpPr>
          <p:spPr>
            <a:xfrm>
              <a:off x="14141" y="6387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0" name="CustomShape 2296"/>
            <p:cNvSpPr/>
            <p:nvPr/>
          </p:nvSpPr>
          <p:spPr>
            <a:xfrm>
              <a:off x="14140" y="6390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1" name="CustomShape 2297"/>
            <p:cNvSpPr/>
            <p:nvPr/>
          </p:nvSpPr>
          <p:spPr>
            <a:xfrm>
              <a:off x="14140" y="6397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2" name="CustomShape 2298"/>
            <p:cNvSpPr/>
            <p:nvPr/>
          </p:nvSpPr>
          <p:spPr>
            <a:xfrm>
              <a:off x="14110" y="6397"/>
              <a:ext cx="32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3" name="CustomShape 2299"/>
            <p:cNvSpPr/>
            <p:nvPr/>
          </p:nvSpPr>
          <p:spPr>
            <a:xfrm>
              <a:off x="14109" y="6382"/>
              <a:ext cx="3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4" name="CustomShape 2300"/>
            <p:cNvSpPr/>
            <p:nvPr/>
          </p:nvSpPr>
          <p:spPr>
            <a:xfrm>
              <a:off x="14141" y="6395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5" name="CustomShape 2301"/>
            <p:cNvSpPr/>
            <p:nvPr/>
          </p:nvSpPr>
          <p:spPr>
            <a:xfrm>
              <a:off x="14140" y="6395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6" name="CustomShape 2302"/>
            <p:cNvSpPr/>
            <p:nvPr/>
          </p:nvSpPr>
          <p:spPr>
            <a:xfrm>
              <a:off x="14140" y="6395"/>
              <a:ext cx="34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7" name="CustomShape 2303"/>
            <p:cNvSpPr/>
            <p:nvPr/>
          </p:nvSpPr>
          <p:spPr>
            <a:xfrm>
              <a:off x="14173" y="6415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8" name="CustomShape 2304"/>
            <p:cNvSpPr/>
            <p:nvPr/>
          </p:nvSpPr>
          <p:spPr>
            <a:xfrm>
              <a:off x="14174" y="6423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9" name="CustomShape 2305"/>
            <p:cNvSpPr/>
            <p:nvPr/>
          </p:nvSpPr>
          <p:spPr>
            <a:xfrm>
              <a:off x="14185" y="6433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0" name="CustomShape 2306"/>
            <p:cNvSpPr/>
            <p:nvPr/>
          </p:nvSpPr>
          <p:spPr>
            <a:xfrm>
              <a:off x="14173" y="6443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1" name="CustomShape 2307"/>
            <p:cNvSpPr/>
            <p:nvPr/>
          </p:nvSpPr>
          <p:spPr>
            <a:xfrm>
              <a:off x="14173" y="6433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2" name="CustomShape 2308"/>
            <p:cNvSpPr/>
            <p:nvPr/>
          </p:nvSpPr>
          <p:spPr>
            <a:xfrm>
              <a:off x="14168" y="6428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3" name="CustomShape 2309"/>
            <p:cNvSpPr/>
            <p:nvPr/>
          </p:nvSpPr>
          <p:spPr>
            <a:xfrm>
              <a:off x="14168" y="6418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4" name="CustomShape 2310"/>
            <p:cNvSpPr/>
            <p:nvPr/>
          </p:nvSpPr>
          <p:spPr>
            <a:xfrm>
              <a:off x="14140" y="6402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5" name="CustomShape 2311"/>
            <p:cNvSpPr/>
            <p:nvPr/>
          </p:nvSpPr>
          <p:spPr>
            <a:xfrm>
              <a:off x="14170" y="642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6" name="CustomShape 2312"/>
            <p:cNvSpPr/>
            <p:nvPr/>
          </p:nvSpPr>
          <p:spPr>
            <a:xfrm>
              <a:off x="14168" y="6431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7" name="CustomShape 2313"/>
            <p:cNvSpPr/>
            <p:nvPr/>
          </p:nvSpPr>
          <p:spPr>
            <a:xfrm>
              <a:off x="14161" y="6436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8" name="CustomShape 2314"/>
            <p:cNvSpPr/>
            <p:nvPr/>
          </p:nvSpPr>
          <p:spPr>
            <a:xfrm>
              <a:off x="14159" y="643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9" name="CustomShape 2315"/>
            <p:cNvSpPr/>
            <p:nvPr/>
          </p:nvSpPr>
          <p:spPr>
            <a:xfrm>
              <a:off x="14162" y="643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CustomShape 2316"/>
            <p:cNvSpPr/>
            <p:nvPr/>
          </p:nvSpPr>
          <p:spPr>
            <a:xfrm>
              <a:off x="14145" y="6428"/>
              <a:ext cx="20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CustomShape 2317"/>
            <p:cNvSpPr/>
            <p:nvPr/>
          </p:nvSpPr>
          <p:spPr>
            <a:xfrm>
              <a:off x="14145" y="643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CustomShape 2318"/>
            <p:cNvSpPr/>
            <p:nvPr/>
          </p:nvSpPr>
          <p:spPr>
            <a:xfrm>
              <a:off x="14159" y="643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CustomShape 2319"/>
            <p:cNvSpPr/>
            <p:nvPr/>
          </p:nvSpPr>
          <p:spPr>
            <a:xfrm>
              <a:off x="14159" y="6438"/>
              <a:ext cx="26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CustomShape 2320"/>
            <p:cNvSpPr/>
            <p:nvPr/>
          </p:nvSpPr>
          <p:spPr>
            <a:xfrm>
              <a:off x="14183" y="646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CustomShape 2321"/>
            <p:cNvSpPr/>
            <p:nvPr/>
          </p:nvSpPr>
          <p:spPr>
            <a:xfrm>
              <a:off x="14173" y="6443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CustomShape 2322"/>
            <p:cNvSpPr/>
            <p:nvPr/>
          </p:nvSpPr>
          <p:spPr>
            <a:xfrm>
              <a:off x="14173" y="6443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CustomShape 2323"/>
            <p:cNvSpPr/>
            <p:nvPr/>
          </p:nvSpPr>
          <p:spPr>
            <a:xfrm>
              <a:off x="14173" y="645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CustomShape 2324"/>
            <p:cNvSpPr/>
            <p:nvPr/>
          </p:nvSpPr>
          <p:spPr>
            <a:xfrm>
              <a:off x="14078" y="638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CustomShape 2325"/>
            <p:cNvSpPr/>
            <p:nvPr/>
          </p:nvSpPr>
          <p:spPr>
            <a:xfrm>
              <a:off x="14080" y="6387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CustomShape 2326"/>
            <p:cNvSpPr/>
            <p:nvPr/>
          </p:nvSpPr>
          <p:spPr>
            <a:xfrm>
              <a:off x="14087" y="6390"/>
              <a:ext cx="3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CustomShape 2327"/>
            <p:cNvSpPr/>
            <p:nvPr/>
          </p:nvSpPr>
          <p:spPr>
            <a:xfrm>
              <a:off x="14080" y="6395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CustomShape 2328"/>
            <p:cNvSpPr/>
            <p:nvPr/>
          </p:nvSpPr>
          <p:spPr>
            <a:xfrm>
              <a:off x="14078" y="639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CustomShape 2329"/>
            <p:cNvSpPr/>
            <p:nvPr/>
          </p:nvSpPr>
          <p:spPr>
            <a:xfrm>
              <a:off x="14092" y="6390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CustomShape 2330"/>
            <p:cNvSpPr/>
            <p:nvPr/>
          </p:nvSpPr>
          <p:spPr>
            <a:xfrm>
              <a:off x="14093" y="6395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CustomShape 2331"/>
            <p:cNvSpPr/>
            <p:nvPr/>
          </p:nvSpPr>
          <p:spPr>
            <a:xfrm>
              <a:off x="14098" y="6387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CustomShape 2332"/>
            <p:cNvSpPr/>
            <p:nvPr/>
          </p:nvSpPr>
          <p:spPr>
            <a:xfrm>
              <a:off x="14092" y="6387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CustomShape 2333"/>
            <p:cNvSpPr/>
            <p:nvPr/>
          </p:nvSpPr>
          <p:spPr>
            <a:xfrm>
              <a:off x="14110" y="6255"/>
              <a:ext cx="59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CustomShape 2334"/>
            <p:cNvSpPr/>
            <p:nvPr/>
          </p:nvSpPr>
          <p:spPr>
            <a:xfrm>
              <a:off x="14119" y="639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CustomShape 2335"/>
            <p:cNvSpPr/>
            <p:nvPr/>
          </p:nvSpPr>
          <p:spPr>
            <a:xfrm>
              <a:off x="14119" y="6282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CustomShape 2336"/>
            <p:cNvSpPr/>
            <p:nvPr/>
          </p:nvSpPr>
          <p:spPr>
            <a:xfrm>
              <a:off x="14114" y="6279"/>
              <a:ext cx="25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CustomShape 2337"/>
            <p:cNvSpPr/>
            <p:nvPr/>
          </p:nvSpPr>
          <p:spPr>
            <a:xfrm>
              <a:off x="14110" y="627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CustomShape 2338"/>
            <p:cNvSpPr/>
            <p:nvPr/>
          </p:nvSpPr>
          <p:spPr>
            <a:xfrm>
              <a:off x="14119" y="6274"/>
              <a:ext cx="19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CustomShape 2339"/>
            <p:cNvSpPr/>
            <p:nvPr/>
          </p:nvSpPr>
          <p:spPr>
            <a:xfrm>
              <a:off x="14136" y="6261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CustomShape 2340"/>
            <p:cNvSpPr/>
            <p:nvPr/>
          </p:nvSpPr>
          <p:spPr>
            <a:xfrm>
              <a:off x="14141" y="6255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CustomShape 2341"/>
            <p:cNvSpPr/>
            <p:nvPr/>
          </p:nvSpPr>
          <p:spPr>
            <a:xfrm>
              <a:off x="14147" y="6261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CustomShape 2342"/>
            <p:cNvSpPr/>
            <p:nvPr/>
          </p:nvSpPr>
          <p:spPr>
            <a:xfrm>
              <a:off x="14147" y="6274"/>
              <a:ext cx="21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CustomShape 2343"/>
            <p:cNvSpPr/>
            <p:nvPr/>
          </p:nvSpPr>
          <p:spPr>
            <a:xfrm>
              <a:off x="14166" y="6279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CustomShape 2344"/>
            <p:cNvSpPr/>
            <p:nvPr/>
          </p:nvSpPr>
          <p:spPr>
            <a:xfrm>
              <a:off x="14147" y="6284"/>
              <a:ext cx="19" cy="4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CustomShape 2345"/>
            <p:cNvSpPr/>
            <p:nvPr/>
          </p:nvSpPr>
          <p:spPr>
            <a:xfrm>
              <a:off x="14130" y="6284"/>
              <a:ext cx="19" cy="112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CustomShape 2346"/>
            <p:cNvSpPr/>
            <p:nvPr/>
          </p:nvSpPr>
          <p:spPr>
            <a:xfrm>
              <a:off x="14130" y="639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CustomShape 2347"/>
            <p:cNvSpPr/>
            <p:nvPr/>
          </p:nvSpPr>
          <p:spPr>
            <a:xfrm>
              <a:off x="14056" y="636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CustomShape 2348"/>
            <p:cNvSpPr/>
            <p:nvPr/>
          </p:nvSpPr>
          <p:spPr>
            <a:xfrm>
              <a:off x="14056" y="6282"/>
              <a:ext cx="72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CustomShape 2349"/>
            <p:cNvSpPr/>
            <p:nvPr/>
          </p:nvSpPr>
          <p:spPr>
            <a:xfrm>
              <a:off x="14128" y="628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CustomShape 2350"/>
            <p:cNvSpPr/>
            <p:nvPr/>
          </p:nvSpPr>
          <p:spPr>
            <a:xfrm>
              <a:off x="14155" y="6284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CustomShape 2351"/>
            <p:cNvSpPr/>
            <p:nvPr/>
          </p:nvSpPr>
          <p:spPr>
            <a:xfrm>
              <a:off x="14155" y="6287"/>
              <a:ext cx="56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CustomShape 2352"/>
            <p:cNvSpPr/>
            <p:nvPr/>
          </p:nvSpPr>
          <p:spPr>
            <a:xfrm>
              <a:off x="14209" y="6482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CustomShape 2353"/>
            <p:cNvSpPr/>
            <p:nvPr/>
          </p:nvSpPr>
          <p:spPr>
            <a:xfrm>
              <a:off x="14110" y="6292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CustomShape 2354"/>
            <p:cNvSpPr/>
            <p:nvPr/>
          </p:nvSpPr>
          <p:spPr>
            <a:xfrm>
              <a:off x="14117" y="6292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CustomShape 2355"/>
            <p:cNvSpPr/>
            <p:nvPr/>
          </p:nvSpPr>
          <p:spPr>
            <a:xfrm>
              <a:off x="14109" y="6300"/>
              <a:ext cx="15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CustomShape 2356"/>
            <p:cNvSpPr/>
            <p:nvPr/>
          </p:nvSpPr>
          <p:spPr>
            <a:xfrm>
              <a:off x="14110" y="6292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CustomShape 2357"/>
            <p:cNvSpPr/>
            <p:nvPr/>
          </p:nvSpPr>
          <p:spPr>
            <a:xfrm>
              <a:off x="14101" y="6305"/>
              <a:ext cx="15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CustomShape 2358"/>
            <p:cNvSpPr/>
            <p:nvPr/>
          </p:nvSpPr>
          <p:spPr>
            <a:xfrm>
              <a:off x="14106" y="6302"/>
              <a:ext cx="10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CustomShape 2359"/>
            <p:cNvSpPr/>
            <p:nvPr/>
          </p:nvSpPr>
          <p:spPr>
            <a:xfrm>
              <a:off x="14098" y="6310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CustomShape 2360"/>
            <p:cNvSpPr/>
            <p:nvPr/>
          </p:nvSpPr>
          <p:spPr>
            <a:xfrm>
              <a:off x="14101" y="6302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CustomShape 2361"/>
            <p:cNvSpPr/>
            <p:nvPr/>
          </p:nvSpPr>
          <p:spPr>
            <a:xfrm>
              <a:off x="14087" y="6315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CustomShape 2362"/>
            <p:cNvSpPr/>
            <p:nvPr/>
          </p:nvSpPr>
          <p:spPr>
            <a:xfrm>
              <a:off x="14093" y="6315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CustomShape 2363"/>
            <p:cNvSpPr/>
            <p:nvPr/>
          </p:nvSpPr>
          <p:spPr>
            <a:xfrm>
              <a:off x="14093" y="6333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CustomShape 2364"/>
            <p:cNvSpPr/>
            <p:nvPr/>
          </p:nvSpPr>
          <p:spPr>
            <a:xfrm>
              <a:off x="14085" y="632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CustomShape 2365"/>
            <p:cNvSpPr/>
            <p:nvPr/>
          </p:nvSpPr>
          <p:spPr>
            <a:xfrm>
              <a:off x="14087" y="6315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CustomShape 2366"/>
            <p:cNvSpPr/>
            <p:nvPr/>
          </p:nvSpPr>
          <p:spPr>
            <a:xfrm>
              <a:off x="14072" y="6333"/>
              <a:ext cx="25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CustomShape 2367"/>
            <p:cNvSpPr/>
            <p:nvPr/>
          </p:nvSpPr>
          <p:spPr>
            <a:xfrm>
              <a:off x="14081" y="6333"/>
              <a:ext cx="16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CustomShape 2368"/>
            <p:cNvSpPr/>
            <p:nvPr/>
          </p:nvSpPr>
          <p:spPr>
            <a:xfrm>
              <a:off x="14071" y="6346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CustomShape 2369"/>
            <p:cNvSpPr/>
            <p:nvPr/>
          </p:nvSpPr>
          <p:spPr>
            <a:xfrm>
              <a:off x="14072" y="6330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CustomShape 2370"/>
            <p:cNvSpPr/>
            <p:nvPr/>
          </p:nvSpPr>
          <p:spPr>
            <a:xfrm>
              <a:off x="14162" y="6295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CustomShape 2371"/>
            <p:cNvSpPr/>
            <p:nvPr/>
          </p:nvSpPr>
          <p:spPr>
            <a:xfrm>
              <a:off x="14162" y="6295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CustomShape 2372"/>
            <p:cNvSpPr/>
            <p:nvPr/>
          </p:nvSpPr>
          <p:spPr>
            <a:xfrm>
              <a:off x="14168" y="6307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CustomShape 2373"/>
            <p:cNvSpPr/>
            <p:nvPr/>
          </p:nvSpPr>
          <p:spPr>
            <a:xfrm>
              <a:off x="14161" y="6295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CustomShape 2374"/>
            <p:cNvSpPr/>
            <p:nvPr/>
          </p:nvSpPr>
          <p:spPr>
            <a:xfrm>
              <a:off x="14170" y="6315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CustomShape 2375"/>
            <p:cNvSpPr/>
            <p:nvPr/>
          </p:nvSpPr>
          <p:spPr>
            <a:xfrm>
              <a:off x="14170" y="6315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CustomShape 2376"/>
            <p:cNvSpPr/>
            <p:nvPr/>
          </p:nvSpPr>
          <p:spPr>
            <a:xfrm>
              <a:off x="14178" y="6330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CustomShape 2377"/>
            <p:cNvSpPr/>
            <p:nvPr/>
          </p:nvSpPr>
          <p:spPr>
            <a:xfrm>
              <a:off x="14170" y="6315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CustomShape 2378"/>
            <p:cNvSpPr/>
            <p:nvPr/>
          </p:nvSpPr>
          <p:spPr>
            <a:xfrm>
              <a:off x="14178" y="6335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CustomShape 2379"/>
            <p:cNvSpPr/>
            <p:nvPr/>
          </p:nvSpPr>
          <p:spPr>
            <a:xfrm>
              <a:off x="14178" y="6335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CustomShape 2380"/>
            <p:cNvSpPr/>
            <p:nvPr/>
          </p:nvSpPr>
          <p:spPr>
            <a:xfrm>
              <a:off x="14189" y="6348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CustomShape 2381"/>
            <p:cNvSpPr/>
            <p:nvPr/>
          </p:nvSpPr>
          <p:spPr>
            <a:xfrm>
              <a:off x="14183" y="6354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CustomShape 2382"/>
            <p:cNvSpPr/>
            <p:nvPr/>
          </p:nvSpPr>
          <p:spPr>
            <a:xfrm>
              <a:off x="14178" y="6335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CustomShape 2383"/>
            <p:cNvSpPr/>
            <p:nvPr/>
          </p:nvSpPr>
          <p:spPr>
            <a:xfrm>
              <a:off x="14186" y="6362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CustomShape 2384"/>
            <p:cNvSpPr/>
            <p:nvPr/>
          </p:nvSpPr>
          <p:spPr>
            <a:xfrm>
              <a:off x="14186" y="6362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CustomShape 2385"/>
            <p:cNvSpPr/>
            <p:nvPr/>
          </p:nvSpPr>
          <p:spPr>
            <a:xfrm>
              <a:off x="14195" y="6374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CustomShape 2386"/>
            <p:cNvSpPr/>
            <p:nvPr/>
          </p:nvSpPr>
          <p:spPr>
            <a:xfrm>
              <a:off x="14193" y="6380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CustomShape 2387"/>
            <p:cNvSpPr/>
            <p:nvPr/>
          </p:nvSpPr>
          <p:spPr>
            <a:xfrm>
              <a:off x="14189" y="6372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CustomShape 2388"/>
            <p:cNvSpPr/>
            <p:nvPr/>
          </p:nvSpPr>
          <p:spPr>
            <a:xfrm>
              <a:off x="14185" y="6362"/>
              <a:ext cx="5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CustomShape 2389"/>
            <p:cNvSpPr/>
            <p:nvPr/>
          </p:nvSpPr>
          <p:spPr>
            <a:xfrm>
              <a:off x="14193" y="6390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CustomShape 2390"/>
            <p:cNvSpPr/>
            <p:nvPr/>
          </p:nvSpPr>
          <p:spPr>
            <a:xfrm>
              <a:off x="14193" y="6387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CustomShape 2391"/>
            <p:cNvSpPr/>
            <p:nvPr/>
          </p:nvSpPr>
          <p:spPr>
            <a:xfrm>
              <a:off x="14200" y="6397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CustomShape 2392"/>
            <p:cNvSpPr/>
            <p:nvPr/>
          </p:nvSpPr>
          <p:spPr>
            <a:xfrm>
              <a:off x="14197" y="6400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CustomShape 2393"/>
            <p:cNvSpPr/>
            <p:nvPr/>
          </p:nvSpPr>
          <p:spPr>
            <a:xfrm>
              <a:off x="14193" y="6387"/>
              <a:ext cx="6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CustomShape 2394"/>
            <p:cNvSpPr/>
            <p:nvPr/>
          </p:nvSpPr>
          <p:spPr>
            <a:xfrm>
              <a:off x="14198" y="6408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CustomShape 2395"/>
            <p:cNvSpPr/>
            <p:nvPr/>
          </p:nvSpPr>
          <p:spPr>
            <a:xfrm>
              <a:off x="14198" y="6408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CustomShape 2396"/>
            <p:cNvSpPr/>
            <p:nvPr/>
          </p:nvSpPr>
          <p:spPr>
            <a:xfrm>
              <a:off x="14207" y="6423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CustomShape 2397"/>
            <p:cNvSpPr/>
            <p:nvPr/>
          </p:nvSpPr>
          <p:spPr>
            <a:xfrm>
              <a:off x="14202" y="6423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CustomShape 2398"/>
            <p:cNvSpPr/>
            <p:nvPr/>
          </p:nvSpPr>
          <p:spPr>
            <a:xfrm>
              <a:off x="14197" y="6408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CustomShape 2399"/>
            <p:cNvSpPr/>
            <p:nvPr/>
          </p:nvSpPr>
          <p:spPr>
            <a:xfrm>
              <a:off x="14204" y="6433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CustomShape 2400"/>
            <p:cNvSpPr/>
            <p:nvPr/>
          </p:nvSpPr>
          <p:spPr>
            <a:xfrm>
              <a:off x="14202" y="6433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CustomShape 2401"/>
            <p:cNvSpPr/>
            <p:nvPr/>
          </p:nvSpPr>
          <p:spPr>
            <a:xfrm>
              <a:off x="14206" y="6446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CustomShape 2402"/>
            <p:cNvSpPr/>
            <p:nvPr/>
          </p:nvSpPr>
          <p:spPr>
            <a:xfrm>
              <a:off x="14202" y="6433"/>
              <a:ext cx="5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CustomShape 2403"/>
            <p:cNvSpPr/>
            <p:nvPr/>
          </p:nvSpPr>
          <p:spPr>
            <a:xfrm>
              <a:off x="14207" y="6456"/>
              <a:ext cx="11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CustomShape 2404"/>
            <p:cNvSpPr/>
            <p:nvPr/>
          </p:nvSpPr>
          <p:spPr>
            <a:xfrm>
              <a:off x="14207" y="6456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CustomShape 2405"/>
            <p:cNvSpPr/>
            <p:nvPr/>
          </p:nvSpPr>
          <p:spPr>
            <a:xfrm>
              <a:off x="14207" y="6469"/>
              <a:ext cx="11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CustomShape 2406"/>
            <p:cNvSpPr/>
            <p:nvPr/>
          </p:nvSpPr>
          <p:spPr>
            <a:xfrm>
              <a:off x="14206" y="6456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CustomShape 2407"/>
            <p:cNvSpPr/>
            <p:nvPr/>
          </p:nvSpPr>
          <p:spPr>
            <a:xfrm>
              <a:off x="13905" y="6351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CustomShape 2408"/>
            <p:cNvSpPr/>
            <p:nvPr/>
          </p:nvSpPr>
          <p:spPr>
            <a:xfrm>
              <a:off x="13894" y="6325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CustomShape 2409"/>
            <p:cNvSpPr/>
            <p:nvPr/>
          </p:nvSpPr>
          <p:spPr>
            <a:xfrm>
              <a:off x="13894" y="6323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CustomShape 2410"/>
            <p:cNvSpPr/>
            <p:nvPr/>
          </p:nvSpPr>
          <p:spPr>
            <a:xfrm>
              <a:off x="14400" y="670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CustomShape 2411"/>
            <p:cNvSpPr/>
            <p:nvPr/>
          </p:nvSpPr>
          <p:spPr>
            <a:xfrm>
              <a:off x="14400" y="6695"/>
              <a:ext cx="3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CustomShape 2412"/>
            <p:cNvSpPr/>
            <p:nvPr/>
          </p:nvSpPr>
          <p:spPr>
            <a:xfrm>
              <a:off x="14393" y="6677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CustomShape 2413"/>
            <p:cNvSpPr/>
            <p:nvPr/>
          </p:nvSpPr>
          <p:spPr>
            <a:xfrm>
              <a:off x="14193" y="6477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CustomShape 2414"/>
            <p:cNvSpPr/>
            <p:nvPr/>
          </p:nvSpPr>
          <p:spPr>
            <a:xfrm>
              <a:off x="13892" y="6359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CustomShape 2415"/>
            <p:cNvSpPr/>
            <p:nvPr/>
          </p:nvSpPr>
          <p:spPr>
            <a:xfrm>
              <a:off x="14121" y="6474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CustomShape 2416"/>
            <p:cNvSpPr/>
            <p:nvPr/>
          </p:nvSpPr>
          <p:spPr>
            <a:xfrm>
              <a:off x="14080" y="6446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CustomShape 2417"/>
            <p:cNvSpPr/>
            <p:nvPr/>
          </p:nvSpPr>
          <p:spPr>
            <a:xfrm>
              <a:off x="14104" y="6461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CustomShape 2418"/>
            <p:cNvSpPr/>
            <p:nvPr/>
          </p:nvSpPr>
          <p:spPr>
            <a:xfrm>
              <a:off x="14140" y="6487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CustomShape 2419"/>
            <p:cNvSpPr/>
            <p:nvPr/>
          </p:nvSpPr>
          <p:spPr>
            <a:xfrm>
              <a:off x="14155" y="6500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CustomShape 2420"/>
            <p:cNvSpPr/>
            <p:nvPr/>
          </p:nvSpPr>
          <p:spPr>
            <a:xfrm>
              <a:off x="14170" y="6510"/>
              <a:ext cx="5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CustomShape 2421"/>
            <p:cNvSpPr/>
            <p:nvPr/>
          </p:nvSpPr>
          <p:spPr>
            <a:xfrm>
              <a:off x="14183" y="6521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CustomShape 2422"/>
            <p:cNvSpPr/>
            <p:nvPr/>
          </p:nvSpPr>
          <p:spPr>
            <a:xfrm>
              <a:off x="13571" y="6170"/>
              <a:ext cx="336" cy="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CustomShape 2423"/>
            <p:cNvSpPr/>
            <p:nvPr/>
          </p:nvSpPr>
          <p:spPr>
            <a:xfrm>
              <a:off x="13571" y="6223"/>
              <a:ext cx="320" cy="269"/>
            </a:xfrm>
            <a:custGeom>
              <a:avLst/>
              <a:gdLst/>
              <a:ahLst/>
              <a:cxnLst/>
              <a:rect l="l" t="t" r="r" b="b"/>
              <a:pathLst>
                <a:path w="187" h="105">
                  <a:moveTo>
                    <a:pt x="182" y="104"/>
                  </a:moveTo>
                  <a:lnTo>
                    <a:pt x="180" y="104"/>
                  </a:lnTo>
                  <a:lnTo>
                    <a:pt x="177" y="104"/>
                  </a:lnTo>
                  <a:lnTo>
                    <a:pt x="175" y="103"/>
                  </a:lnTo>
                  <a:lnTo>
                    <a:pt x="173" y="103"/>
                  </a:lnTo>
                  <a:lnTo>
                    <a:pt x="171" y="102"/>
                  </a:lnTo>
                  <a:lnTo>
                    <a:pt x="169" y="101"/>
                  </a:lnTo>
                  <a:lnTo>
                    <a:pt x="167" y="100"/>
                  </a:lnTo>
                  <a:lnTo>
                    <a:pt x="165" y="99"/>
                  </a:lnTo>
                  <a:lnTo>
                    <a:pt x="164" y="101"/>
                  </a:lnTo>
                  <a:lnTo>
                    <a:pt x="163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4" y="103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149" y="103"/>
                  </a:lnTo>
                  <a:lnTo>
                    <a:pt x="147" y="103"/>
                  </a:lnTo>
                  <a:lnTo>
                    <a:pt x="146" y="102"/>
                  </a:lnTo>
                  <a:lnTo>
                    <a:pt x="145" y="102"/>
                  </a:lnTo>
                  <a:lnTo>
                    <a:pt x="144" y="101"/>
                  </a:lnTo>
                  <a:lnTo>
                    <a:pt x="142" y="100"/>
                  </a:lnTo>
                  <a:lnTo>
                    <a:pt x="141" y="99"/>
                  </a:lnTo>
                  <a:lnTo>
                    <a:pt x="139" y="100"/>
                  </a:lnTo>
                  <a:lnTo>
                    <a:pt x="138" y="101"/>
                  </a:lnTo>
                  <a:lnTo>
                    <a:pt x="135" y="102"/>
                  </a:lnTo>
                  <a:lnTo>
                    <a:pt x="133" y="103"/>
                  </a:lnTo>
                  <a:lnTo>
                    <a:pt x="131" y="103"/>
                  </a:lnTo>
                  <a:lnTo>
                    <a:pt x="128" y="103"/>
                  </a:lnTo>
                  <a:lnTo>
                    <a:pt x="126" y="104"/>
                  </a:lnTo>
                  <a:lnTo>
                    <a:pt x="124" y="104"/>
                  </a:lnTo>
                  <a:lnTo>
                    <a:pt x="122" y="104"/>
                  </a:lnTo>
                  <a:lnTo>
                    <a:pt x="120" y="103"/>
                  </a:lnTo>
                  <a:lnTo>
                    <a:pt x="119" y="103"/>
                  </a:lnTo>
                  <a:lnTo>
                    <a:pt x="117" y="103"/>
                  </a:lnTo>
                  <a:lnTo>
                    <a:pt x="116" y="103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1" y="100"/>
                  </a:lnTo>
                  <a:lnTo>
                    <a:pt x="110" y="101"/>
                  </a:lnTo>
                  <a:lnTo>
                    <a:pt x="108" y="102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4" y="104"/>
                  </a:lnTo>
                  <a:lnTo>
                    <a:pt x="92" y="104"/>
                  </a:lnTo>
                  <a:lnTo>
                    <a:pt x="90" y="104"/>
                  </a:lnTo>
                  <a:lnTo>
                    <a:pt x="89" y="104"/>
                  </a:lnTo>
                  <a:lnTo>
                    <a:pt x="87" y="103"/>
                  </a:lnTo>
                  <a:lnTo>
                    <a:pt x="84" y="103"/>
                  </a:lnTo>
                  <a:lnTo>
                    <a:pt x="82" y="102"/>
                  </a:lnTo>
                  <a:lnTo>
                    <a:pt x="81" y="101"/>
                  </a:lnTo>
                  <a:lnTo>
                    <a:pt x="80" y="99"/>
                  </a:lnTo>
                  <a:lnTo>
                    <a:pt x="79" y="100"/>
                  </a:lnTo>
                  <a:lnTo>
                    <a:pt x="77" y="101"/>
                  </a:lnTo>
                  <a:lnTo>
                    <a:pt x="74" y="102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4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59" y="104"/>
                  </a:lnTo>
                  <a:lnTo>
                    <a:pt x="57" y="104"/>
                  </a:lnTo>
                  <a:lnTo>
                    <a:pt x="55" y="104"/>
                  </a:lnTo>
                  <a:lnTo>
                    <a:pt x="53" y="103"/>
                  </a:lnTo>
                  <a:lnTo>
                    <a:pt x="51" y="103"/>
                  </a:lnTo>
                  <a:lnTo>
                    <a:pt x="49" y="102"/>
                  </a:lnTo>
                  <a:lnTo>
                    <a:pt x="48" y="101"/>
                  </a:lnTo>
                  <a:lnTo>
                    <a:pt x="46" y="99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3" y="101"/>
                  </a:lnTo>
                  <a:lnTo>
                    <a:pt x="42" y="102"/>
                  </a:lnTo>
                  <a:lnTo>
                    <a:pt x="41" y="102"/>
                  </a:lnTo>
                  <a:lnTo>
                    <a:pt x="39" y="102"/>
                  </a:lnTo>
                  <a:lnTo>
                    <a:pt x="37" y="102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2" y="102"/>
                  </a:lnTo>
                  <a:lnTo>
                    <a:pt x="31" y="102"/>
                  </a:lnTo>
                  <a:lnTo>
                    <a:pt x="29" y="102"/>
                  </a:lnTo>
                  <a:lnTo>
                    <a:pt x="28" y="101"/>
                  </a:lnTo>
                  <a:lnTo>
                    <a:pt x="26" y="101"/>
                  </a:lnTo>
                  <a:lnTo>
                    <a:pt x="25" y="100"/>
                  </a:lnTo>
                  <a:lnTo>
                    <a:pt x="24" y="99"/>
                  </a:lnTo>
                  <a:lnTo>
                    <a:pt x="24" y="93"/>
                  </a:lnTo>
                  <a:lnTo>
                    <a:pt x="23" y="82"/>
                  </a:lnTo>
                  <a:lnTo>
                    <a:pt x="22" y="71"/>
                  </a:lnTo>
                  <a:lnTo>
                    <a:pt x="19" y="62"/>
                  </a:lnTo>
                  <a:lnTo>
                    <a:pt x="16" y="54"/>
                  </a:lnTo>
                  <a:lnTo>
                    <a:pt x="14" y="47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6" y="30"/>
                  </a:lnTo>
                  <a:lnTo>
                    <a:pt x="5" y="28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30" y="2"/>
                  </a:lnTo>
                  <a:lnTo>
                    <a:pt x="37" y="3"/>
                  </a:lnTo>
                  <a:lnTo>
                    <a:pt x="44" y="4"/>
                  </a:lnTo>
                  <a:lnTo>
                    <a:pt x="50" y="5"/>
                  </a:lnTo>
                  <a:lnTo>
                    <a:pt x="56" y="7"/>
                  </a:lnTo>
                  <a:lnTo>
                    <a:pt x="62" y="8"/>
                  </a:lnTo>
                  <a:lnTo>
                    <a:pt x="68" y="10"/>
                  </a:lnTo>
                  <a:lnTo>
                    <a:pt x="73" y="12"/>
                  </a:lnTo>
                  <a:lnTo>
                    <a:pt x="77" y="13"/>
                  </a:lnTo>
                  <a:lnTo>
                    <a:pt x="81" y="15"/>
                  </a:lnTo>
                  <a:lnTo>
                    <a:pt x="85" y="16"/>
                  </a:lnTo>
                  <a:lnTo>
                    <a:pt x="88" y="17"/>
                  </a:lnTo>
                  <a:lnTo>
                    <a:pt x="90" y="18"/>
                  </a:lnTo>
                  <a:lnTo>
                    <a:pt x="92" y="19"/>
                  </a:lnTo>
                  <a:lnTo>
                    <a:pt x="94" y="20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1" y="23"/>
                  </a:lnTo>
                  <a:lnTo>
                    <a:pt x="103" y="24"/>
                  </a:lnTo>
                  <a:lnTo>
                    <a:pt x="105" y="25"/>
                  </a:lnTo>
                  <a:lnTo>
                    <a:pt x="107" y="26"/>
                  </a:lnTo>
                  <a:lnTo>
                    <a:pt x="108" y="27"/>
                  </a:lnTo>
                  <a:lnTo>
                    <a:pt x="109" y="28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1" y="30"/>
                  </a:lnTo>
                  <a:lnTo>
                    <a:pt x="111" y="31"/>
                  </a:lnTo>
                  <a:lnTo>
                    <a:pt x="112" y="33"/>
                  </a:lnTo>
                  <a:lnTo>
                    <a:pt x="114" y="34"/>
                  </a:lnTo>
                  <a:lnTo>
                    <a:pt x="115" y="36"/>
                  </a:lnTo>
                  <a:lnTo>
                    <a:pt x="117" y="38"/>
                  </a:lnTo>
                  <a:lnTo>
                    <a:pt x="119" y="40"/>
                  </a:lnTo>
                  <a:lnTo>
                    <a:pt x="121" y="41"/>
                  </a:lnTo>
                  <a:lnTo>
                    <a:pt x="123" y="42"/>
                  </a:lnTo>
                  <a:lnTo>
                    <a:pt x="125" y="43"/>
                  </a:lnTo>
                  <a:lnTo>
                    <a:pt x="128" y="45"/>
                  </a:lnTo>
                  <a:lnTo>
                    <a:pt x="131" y="46"/>
                  </a:lnTo>
                  <a:lnTo>
                    <a:pt x="135" y="49"/>
                  </a:lnTo>
                  <a:lnTo>
                    <a:pt x="140" y="51"/>
                  </a:lnTo>
                  <a:lnTo>
                    <a:pt x="145" y="54"/>
                  </a:lnTo>
                  <a:lnTo>
                    <a:pt x="150" y="57"/>
                  </a:lnTo>
                  <a:lnTo>
                    <a:pt x="155" y="60"/>
                  </a:lnTo>
                  <a:lnTo>
                    <a:pt x="161" y="63"/>
                  </a:lnTo>
                  <a:lnTo>
                    <a:pt x="166" y="65"/>
                  </a:lnTo>
                  <a:lnTo>
                    <a:pt x="171" y="68"/>
                  </a:lnTo>
                  <a:lnTo>
                    <a:pt x="175" y="71"/>
                  </a:lnTo>
                  <a:lnTo>
                    <a:pt x="179" y="73"/>
                  </a:lnTo>
                  <a:lnTo>
                    <a:pt x="182" y="74"/>
                  </a:lnTo>
                  <a:lnTo>
                    <a:pt x="185" y="76"/>
                  </a:lnTo>
                  <a:lnTo>
                    <a:pt x="186" y="76"/>
                  </a:lnTo>
                  <a:lnTo>
                    <a:pt x="186" y="77"/>
                  </a:lnTo>
                  <a:lnTo>
                    <a:pt x="185" y="78"/>
                  </a:lnTo>
                  <a:lnTo>
                    <a:pt x="185" y="79"/>
                  </a:lnTo>
                  <a:lnTo>
                    <a:pt x="184" y="81"/>
                  </a:lnTo>
                  <a:lnTo>
                    <a:pt x="184" y="84"/>
                  </a:lnTo>
                  <a:lnTo>
                    <a:pt x="183" y="87"/>
                  </a:lnTo>
                  <a:lnTo>
                    <a:pt x="183" y="90"/>
                  </a:lnTo>
                  <a:lnTo>
                    <a:pt x="183" y="93"/>
                  </a:lnTo>
                  <a:lnTo>
                    <a:pt x="182" y="97"/>
                  </a:lnTo>
                  <a:lnTo>
                    <a:pt x="182" y="100"/>
                  </a:lnTo>
                  <a:lnTo>
                    <a:pt x="181" y="103"/>
                  </a:lnTo>
                  <a:lnTo>
                    <a:pt x="182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CustomShape 2424"/>
            <p:cNvSpPr/>
            <p:nvPr/>
          </p:nvSpPr>
          <p:spPr>
            <a:xfrm>
              <a:off x="13852" y="6475"/>
              <a:ext cx="30" cy="19"/>
            </a:xfrm>
            <a:custGeom>
              <a:avLst/>
              <a:gdLst/>
              <a:ahLst/>
              <a:cxnLst/>
              <a:rect l="l" t="t" r="r" b="b"/>
              <a:pathLst>
                <a:path w="18" h="8">
                  <a:moveTo>
                    <a:pt x="0" y="1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CustomShape 2425"/>
            <p:cNvSpPr/>
            <p:nvPr/>
          </p:nvSpPr>
          <p:spPr>
            <a:xfrm>
              <a:off x="13830" y="6478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CustomShape 2426"/>
            <p:cNvSpPr/>
            <p:nvPr/>
          </p:nvSpPr>
          <p:spPr>
            <a:xfrm>
              <a:off x="13811" y="6475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CustomShape 2427"/>
            <p:cNvSpPr/>
            <p:nvPr/>
          </p:nvSpPr>
          <p:spPr>
            <a:xfrm>
              <a:off x="13782" y="6478"/>
              <a:ext cx="31" cy="14"/>
            </a:xfrm>
            <a:custGeom>
              <a:avLst/>
              <a:gdLst/>
              <a:ahLst/>
              <a:cxnLst/>
              <a:rect l="l" t="t" r="r" b="b"/>
              <a:pathLst>
                <a:path w="19" h="6">
                  <a:moveTo>
                    <a:pt x="0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CustomShape 2428"/>
            <p:cNvSpPr/>
            <p:nvPr/>
          </p:nvSpPr>
          <p:spPr>
            <a:xfrm>
              <a:off x="13760" y="6475"/>
              <a:ext cx="23" cy="16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CustomShape 2429"/>
            <p:cNvSpPr/>
            <p:nvPr/>
          </p:nvSpPr>
          <p:spPr>
            <a:xfrm>
              <a:off x="13729" y="6478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4"/>
                  </a:moveTo>
                  <a:lnTo>
                    <a:pt x="2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CustomShape 2430"/>
            <p:cNvSpPr/>
            <p:nvPr/>
          </p:nvSpPr>
          <p:spPr>
            <a:xfrm>
              <a:off x="13706" y="6473"/>
              <a:ext cx="23" cy="19"/>
            </a:xfrm>
            <a:custGeom>
              <a:avLst/>
              <a:gdLst/>
              <a:ahLst/>
              <a:cxnLst/>
              <a:rect l="l" t="t" r="r" b="b"/>
              <a:pathLst>
                <a:path w="14" h="8">
                  <a:moveTo>
                    <a:pt x="0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CustomShape 2431"/>
            <p:cNvSpPr/>
            <p:nvPr/>
          </p:nvSpPr>
          <p:spPr>
            <a:xfrm>
              <a:off x="13675" y="6478"/>
              <a:ext cx="35" cy="16"/>
            </a:xfrm>
            <a:custGeom>
              <a:avLst/>
              <a:gdLst/>
              <a:ahLst/>
              <a:cxnLst/>
              <a:rect l="l" t="t" r="r" b="b"/>
              <a:pathLst>
                <a:path w="21" h="7">
                  <a:moveTo>
                    <a:pt x="0" y="5"/>
                  </a:moveTo>
                  <a:lnTo>
                    <a:pt x="2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CustomShape 2432"/>
            <p:cNvSpPr/>
            <p:nvPr/>
          </p:nvSpPr>
          <p:spPr>
            <a:xfrm>
              <a:off x="13648" y="6475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17" h="8">
                  <a:moveTo>
                    <a:pt x="0" y="1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5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CustomShape 2433"/>
            <p:cNvSpPr/>
            <p:nvPr/>
          </p:nvSpPr>
          <p:spPr>
            <a:xfrm>
              <a:off x="13610" y="6478"/>
              <a:ext cx="42" cy="11"/>
            </a:xfrm>
            <a:custGeom>
              <a:avLst/>
              <a:gdLst/>
              <a:ahLst/>
              <a:cxnLst/>
              <a:rect l="l" t="t" r="r" b="b"/>
              <a:pathLst>
                <a:path w="25" h="5">
                  <a:moveTo>
                    <a:pt x="2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1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CustomShape 2434"/>
            <p:cNvSpPr/>
            <p:nvPr/>
          </p:nvSpPr>
          <p:spPr>
            <a:xfrm>
              <a:off x="13610" y="6462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2" y="0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9" name="CustomShape 2435"/>
            <p:cNvSpPr/>
            <p:nvPr/>
          </p:nvSpPr>
          <p:spPr>
            <a:xfrm>
              <a:off x="13580" y="6308"/>
              <a:ext cx="33" cy="155"/>
            </a:xfrm>
            <a:custGeom>
              <a:avLst/>
              <a:gdLst/>
              <a:ahLst/>
              <a:cxnLst/>
              <a:rect l="l" t="t" r="r" b="b"/>
              <a:pathLst>
                <a:path w="20" h="61">
                  <a:moveTo>
                    <a:pt x="2" y="0"/>
                  </a:moveTo>
                  <a:lnTo>
                    <a:pt x="3" y="3"/>
                  </a:lnTo>
                  <a:lnTo>
                    <a:pt x="5" y="8"/>
                  </a:lnTo>
                  <a:lnTo>
                    <a:pt x="8" y="14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7" y="38"/>
                  </a:lnTo>
                  <a:lnTo>
                    <a:pt x="18" y="49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7" y="49"/>
                  </a:lnTo>
                  <a:lnTo>
                    <a:pt x="15" y="38"/>
                  </a:lnTo>
                  <a:lnTo>
                    <a:pt x="12" y="29"/>
                  </a:lnTo>
                  <a:lnTo>
                    <a:pt x="9" y="21"/>
                  </a:lnTo>
                  <a:lnTo>
                    <a:pt x="7" y="14"/>
                  </a:lnTo>
                  <a:lnTo>
                    <a:pt x="4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0" name="CustomShape 2436"/>
            <p:cNvSpPr/>
            <p:nvPr/>
          </p:nvSpPr>
          <p:spPr>
            <a:xfrm>
              <a:off x="13568" y="6270"/>
              <a:ext cx="16" cy="40"/>
            </a:xfrm>
            <a:custGeom>
              <a:avLst/>
              <a:gdLst/>
              <a:ahLst/>
              <a:cxnLst/>
              <a:rect l="l" t="t" r="r" b="b"/>
              <a:pathLst>
                <a:path w="10" h="16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6" y="12"/>
                  </a:lnTo>
                  <a:lnTo>
                    <a:pt x="5" y="10"/>
                  </a:lnTo>
                  <a:lnTo>
                    <a:pt x="4" y="8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1" name="CustomShape 2437"/>
            <p:cNvSpPr/>
            <p:nvPr/>
          </p:nvSpPr>
          <p:spPr>
            <a:xfrm>
              <a:off x="13568" y="6221"/>
              <a:ext cx="19" cy="50"/>
            </a:xfrm>
            <a:custGeom>
              <a:avLst/>
              <a:gdLst/>
              <a:ahLst/>
              <a:cxnLst/>
              <a:rect l="l" t="t" r="r" b="b"/>
              <a:pathLst>
                <a:path w="12" h="20">
                  <a:moveTo>
                    <a:pt x="10" y="1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9"/>
                  </a:lnTo>
                  <a:lnTo>
                    <a:pt x="4" y="12"/>
                  </a:lnTo>
                  <a:lnTo>
                    <a:pt x="3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2" name="CustomShape 2438"/>
            <p:cNvSpPr/>
            <p:nvPr/>
          </p:nvSpPr>
          <p:spPr>
            <a:xfrm>
              <a:off x="13586" y="6223"/>
              <a:ext cx="143" cy="53"/>
            </a:xfrm>
            <a:custGeom>
              <a:avLst/>
              <a:gdLst/>
              <a:ahLst/>
              <a:cxnLst/>
              <a:rect l="l" t="t" r="r" b="b"/>
              <a:pathLst>
                <a:path w="84" h="21">
                  <a:moveTo>
                    <a:pt x="82" y="20"/>
                  </a:moveTo>
                  <a:lnTo>
                    <a:pt x="80" y="19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1" y="16"/>
                  </a:lnTo>
                  <a:lnTo>
                    <a:pt x="67" y="14"/>
                  </a:lnTo>
                  <a:lnTo>
                    <a:pt x="63" y="13"/>
                  </a:lnTo>
                  <a:lnTo>
                    <a:pt x="58" y="11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1" y="7"/>
                  </a:lnTo>
                  <a:lnTo>
                    <a:pt x="34" y="5"/>
                  </a:lnTo>
                  <a:lnTo>
                    <a:pt x="28" y="4"/>
                  </a:lnTo>
                  <a:lnTo>
                    <a:pt x="21" y="3"/>
                  </a:lnTo>
                  <a:lnTo>
                    <a:pt x="14" y="2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1" y="2"/>
                  </a:lnTo>
                  <a:lnTo>
                    <a:pt x="28" y="3"/>
                  </a:lnTo>
                  <a:lnTo>
                    <a:pt x="35" y="4"/>
                  </a:lnTo>
                  <a:lnTo>
                    <a:pt x="41" y="5"/>
                  </a:lnTo>
                  <a:lnTo>
                    <a:pt x="47" y="7"/>
                  </a:lnTo>
                  <a:lnTo>
                    <a:pt x="53" y="9"/>
                  </a:lnTo>
                  <a:lnTo>
                    <a:pt x="58" y="10"/>
                  </a:lnTo>
                  <a:lnTo>
                    <a:pt x="63" y="12"/>
                  </a:lnTo>
                  <a:lnTo>
                    <a:pt x="68" y="13"/>
                  </a:lnTo>
                  <a:lnTo>
                    <a:pt x="72" y="15"/>
                  </a:lnTo>
                  <a:lnTo>
                    <a:pt x="76" y="16"/>
                  </a:lnTo>
                  <a:lnTo>
                    <a:pt x="79" y="17"/>
                  </a:lnTo>
                  <a:lnTo>
                    <a:pt x="81" y="18"/>
                  </a:lnTo>
                  <a:lnTo>
                    <a:pt x="83" y="19"/>
                  </a:lnTo>
                  <a:lnTo>
                    <a:pt x="82" y="2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3" name="CustomShape 2439"/>
            <p:cNvSpPr/>
            <p:nvPr/>
          </p:nvSpPr>
          <p:spPr>
            <a:xfrm>
              <a:off x="13729" y="6270"/>
              <a:ext cx="29" cy="24"/>
            </a:xfrm>
            <a:custGeom>
              <a:avLst/>
              <a:gdLst/>
              <a:ahLst/>
              <a:cxnLst/>
              <a:rect l="l" t="t" r="r" b="b"/>
              <a:pathLst>
                <a:path w="18" h="10">
                  <a:moveTo>
                    <a:pt x="16" y="9"/>
                  </a:move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9" y="5"/>
                  </a:lnTo>
                  <a:lnTo>
                    <a:pt x="7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7" y="8"/>
                  </a:lnTo>
                  <a:lnTo>
                    <a:pt x="16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4" name="CustomShape 2440"/>
            <p:cNvSpPr/>
            <p:nvPr/>
          </p:nvSpPr>
          <p:spPr>
            <a:xfrm>
              <a:off x="13757" y="6293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5" name="CustomShape 2441"/>
            <p:cNvSpPr/>
            <p:nvPr/>
          </p:nvSpPr>
          <p:spPr>
            <a:xfrm>
              <a:off x="13760" y="6301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2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8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2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6" name="CustomShape 2442"/>
            <p:cNvSpPr/>
            <p:nvPr/>
          </p:nvSpPr>
          <p:spPr>
            <a:xfrm>
              <a:off x="13780" y="6331"/>
              <a:ext cx="111" cy="91"/>
            </a:xfrm>
            <a:custGeom>
              <a:avLst/>
              <a:gdLst/>
              <a:ahLst/>
              <a:cxnLst/>
              <a:rect l="l" t="t" r="r" b="b"/>
              <a:pathLst>
                <a:path w="65" h="36">
                  <a:moveTo>
                    <a:pt x="62" y="35"/>
                  </a:moveTo>
                  <a:lnTo>
                    <a:pt x="63" y="35"/>
                  </a:lnTo>
                  <a:lnTo>
                    <a:pt x="61" y="34"/>
                  </a:lnTo>
                  <a:lnTo>
                    <a:pt x="59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8" y="14"/>
                  </a:lnTo>
                  <a:lnTo>
                    <a:pt x="33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3" y="28"/>
                  </a:lnTo>
                  <a:lnTo>
                    <a:pt x="57" y="30"/>
                  </a:lnTo>
                  <a:lnTo>
                    <a:pt x="60" y="32"/>
                  </a:lnTo>
                  <a:lnTo>
                    <a:pt x="62" y="33"/>
                  </a:lnTo>
                  <a:lnTo>
                    <a:pt x="64" y="34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7" name="CustomShape 2443"/>
            <p:cNvSpPr/>
            <p:nvPr/>
          </p:nvSpPr>
          <p:spPr>
            <a:xfrm>
              <a:off x="13887" y="6419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8" name="CustomShape 2444"/>
            <p:cNvSpPr/>
            <p:nvPr/>
          </p:nvSpPr>
          <p:spPr>
            <a:xfrm>
              <a:off x="13880" y="6424"/>
              <a:ext cx="11" cy="65"/>
            </a:xfrm>
            <a:custGeom>
              <a:avLst/>
              <a:gdLst/>
              <a:ahLst/>
              <a:cxnLst/>
              <a:rect l="l" t="t" r="r" b="b"/>
              <a:pathLst>
                <a:path w="7" h="26">
                  <a:moveTo>
                    <a:pt x="0" y="25"/>
                  </a:moveTo>
                  <a:lnTo>
                    <a:pt x="1" y="22"/>
                  </a:lnTo>
                  <a:lnTo>
                    <a:pt x="2" y="19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3" y="9"/>
                  </a:lnTo>
                  <a:lnTo>
                    <a:pt x="3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0" y="2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9" name="CustomShape 2445"/>
            <p:cNvSpPr/>
            <p:nvPr/>
          </p:nvSpPr>
          <p:spPr>
            <a:xfrm>
              <a:off x="13880" y="6489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0" name="CustomShape 2446"/>
            <p:cNvSpPr/>
            <p:nvPr/>
          </p:nvSpPr>
          <p:spPr>
            <a:xfrm>
              <a:off x="13751" y="6265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14" h="11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7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1" name="CustomShape 2447"/>
            <p:cNvSpPr/>
            <p:nvPr/>
          </p:nvSpPr>
          <p:spPr>
            <a:xfrm>
              <a:off x="13760" y="6265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4" y="7"/>
                  </a:move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5" y="6"/>
                  </a:lnTo>
                  <a:lnTo>
                    <a:pt x="4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2" name="CustomShape 2448"/>
            <p:cNvSpPr/>
            <p:nvPr/>
          </p:nvSpPr>
          <p:spPr>
            <a:xfrm>
              <a:off x="13766" y="6280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4"/>
                  </a:move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5"/>
                  </a:lnTo>
                  <a:lnTo>
                    <a:pt x="5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3" name="CustomShape 2449"/>
            <p:cNvSpPr/>
            <p:nvPr/>
          </p:nvSpPr>
          <p:spPr>
            <a:xfrm>
              <a:off x="13754" y="6280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12" h="6">
                  <a:moveTo>
                    <a:pt x="1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4" name="CustomShape 2450"/>
            <p:cNvSpPr/>
            <p:nvPr/>
          </p:nvSpPr>
          <p:spPr>
            <a:xfrm>
              <a:off x="13751" y="6275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5" name="CustomShape 2451"/>
            <p:cNvSpPr/>
            <p:nvPr/>
          </p:nvSpPr>
          <p:spPr>
            <a:xfrm>
              <a:off x="13751" y="6265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5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6" name="CustomShape 2452"/>
            <p:cNvSpPr/>
            <p:nvPr/>
          </p:nvSpPr>
          <p:spPr>
            <a:xfrm>
              <a:off x="13757" y="6293"/>
              <a:ext cx="138" cy="127"/>
            </a:xfrm>
            <a:custGeom>
              <a:avLst/>
              <a:gdLst/>
              <a:ahLst/>
              <a:cxnLst/>
              <a:rect l="l" t="t" r="r" b="b"/>
              <a:pathLst>
                <a:path w="81" h="50">
                  <a:moveTo>
                    <a:pt x="25" y="3"/>
                  </a:moveTo>
                  <a:lnTo>
                    <a:pt x="24" y="2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6"/>
                  </a:lnTo>
                  <a:lnTo>
                    <a:pt x="5" y="7"/>
                  </a:lnTo>
                  <a:lnTo>
                    <a:pt x="7" y="9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3" y="14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9" y="17"/>
                  </a:lnTo>
                  <a:lnTo>
                    <a:pt x="22" y="19"/>
                  </a:lnTo>
                  <a:lnTo>
                    <a:pt x="27" y="21"/>
                  </a:lnTo>
                  <a:lnTo>
                    <a:pt x="31" y="24"/>
                  </a:lnTo>
                  <a:lnTo>
                    <a:pt x="36" y="27"/>
                  </a:lnTo>
                  <a:lnTo>
                    <a:pt x="42" y="30"/>
                  </a:lnTo>
                  <a:lnTo>
                    <a:pt x="47" y="32"/>
                  </a:lnTo>
                  <a:lnTo>
                    <a:pt x="52" y="35"/>
                  </a:lnTo>
                  <a:lnTo>
                    <a:pt x="58" y="38"/>
                  </a:lnTo>
                  <a:lnTo>
                    <a:pt x="63" y="41"/>
                  </a:lnTo>
                  <a:lnTo>
                    <a:pt x="67" y="43"/>
                  </a:lnTo>
                  <a:lnTo>
                    <a:pt x="71" y="45"/>
                  </a:lnTo>
                  <a:lnTo>
                    <a:pt x="74" y="47"/>
                  </a:lnTo>
                  <a:lnTo>
                    <a:pt x="77" y="48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80" y="47"/>
                  </a:lnTo>
                  <a:lnTo>
                    <a:pt x="80" y="46"/>
                  </a:lnTo>
                  <a:lnTo>
                    <a:pt x="80" y="45"/>
                  </a:lnTo>
                  <a:lnTo>
                    <a:pt x="79" y="44"/>
                  </a:lnTo>
                  <a:lnTo>
                    <a:pt x="78" y="43"/>
                  </a:lnTo>
                  <a:lnTo>
                    <a:pt x="77" y="42"/>
                  </a:lnTo>
                  <a:lnTo>
                    <a:pt x="76" y="41"/>
                  </a:lnTo>
                  <a:lnTo>
                    <a:pt x="76" y="40"/>
                  </a:lnTo>
                  <a:lnTo>
                    <a:pt x="75" y="39"/>
                  </a:lnTo>
                  <a:lnTo>
                    <a:pt x="74" y="39"/>
                  </a:lnTo>
                  <a:lnTo>
                    <a:pt x="73" y="38"/>
                  </a:lnTo>
                  <a:lnTo>
                    <a:pt x="72" y="37"/>
                  </a:lnTo>
                  <a:lnTo>
                    <a:pt x="71" y="37"/>
                  </a:lnTo>
                  <a:lnTo>
                    <a:pt x="70" y="36"/>
                  </a:lnTo>
                  <a:lnTo>
                    <a:pt x="69" y="35"/>
                  </a:lnTo>
                  <a:lnTo>
                    <a:pt x="70" y="19"/>
                  </a:lnTo>
                  <a:lnTo>
                    <a:pt x="69" y="18"/>
                  </a:lnTo>
                  <a:lnTo>
                    <a:pt x="69" y="17"/>
                  </a:lnTo>
                  <a:lnTo>
                    <a:pt x="68" y="16"/>
                  </a:lnTo>
                  <a:lnTo>
                    <a:pt x="67" y="16"/>
                  </a:lnTo>
                  <a:lnTo>
                    <a:pt x="66" y="15"/>
                  </a:lnTo>
                  <a:lnTo>
                    <a:pt x="65" y="15"/>
                  </a:lnTo>
                  <a:lnTo>
                    <a:pt x="64" y="15"/>
                  </a:lnTo>
                  <a:lnTo>
                    <a:pt x="63" y="15"/>
                  </a:lnTo>
                  <a:lnTo>
                    <a:pt x="63" y="10"/>
                  </a:lnTo>
                  <a:lnTo>
                    <a:pt x="59" y="7"/>
                  </a:lnTo>
                  <a:lnTo>
                    <a:pt x="56" y="5"/>
                  </a:lnTo>
                  <a:lnTo>
                    <a:pt x="54" y="4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4"/>
                  </a:lnTo>
                  <a:lnTo>
                    <a:pt x="46" y="5"/>
                  </a:lnTo>
                  <a:lnTo>
                    <a:pt x="44" y="6"/>
                  </a:lnTo>
                  <a:lnTo>
                    <a:pt x="44" y="7"/>
                  </a:lnTo>
                  <a:lnTo>
                    <a:pt x="44" y="8"/>
                  </a:lnTo>
                  <a:lnTo>
                    <a:pt x="44" y="9"/>
                  </a:lnTo>
                  <a:lnTo>
                    <a:pt x="44" y="10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7" name="CustomShape 2453"/>
            <p:cNvSpPr/>
            <p:nvPr/>
          </p:nvSpPr>
          <p:spPr>
            <a:xfrm>
              <a:off x="13757" y="6293"/>
              <a:ext cx="45" cy="9"/>
            </a:xfrm>
            <a:custGeom>
              <a:avLst/>
              <a:gdLst/>
              <a:ahLst/>
              <a:cxnLst/>
              <a:rect l="l" t="t" r="r" b="b"/>
              <a:pathLst>
                <a:path w="27" h="4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8" name="CustomShape 2454"/>
            <p:cNvSpPr/>
            <p:nvPr/>
          </p:nvSpPr>
          <p:spPr>
            <a:xfrm>
              <a:off x="13957" y="6493"/>
              <a:ext cx="5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2" y="3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9" name="CustomShape 2455"/>
            <p:cNvSpPr/>
            <p:nvPr/>
          </p:nvSpPr>
          <p:spPr>
            <a:xfrm>
              <a:off x="13960" y="6501"/>
              <a:ext cx="23" cy="34"/>
            </a:xfrm>
            <a:custGeom>
              <a:avLst/>
              <a:gdLst/>
              <a:ahLst/>
              <a:cxnLst/>
              <a:rect l="l" t="t" r="r" b="b"/>
              <a:pathLst>
                <a:path w="14" h="14">
                  <a:moveTo>
                    <a:pt x="13" y="13"/>
                  </a:moveTo>
                  <a:lnTo>
                    <a:pt x="10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7"/>
                  </a:lnTo>
                  <a:lnTo>
                    <a:pt x="3" y="5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6"/>
                  </a:lnTo>
                  <a:lnTo>
                    <a:pt x="7" y="8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0" name="CustomShape 2456"/>
            <p:cNvSpPr/>
            <p:nvPr/>
          </p:nvSpPr>
          <p:spPr>
            <a:xfrm>
              <a:off x="13782" y="6331"/>
              <a:ext cx="109" cy="91"/>
            </a:xfrm>
            <a:custGeom>
              <a:avLst/>
              <a:gdLst/>
              <a:ahLst/>
              <a:cxnLst/>
              <a:rect l="l" t="t" r="r" b="b"/>
              <a:pathLst>
                <a:path w="64" h="36">
                  <a:moveTo>
                    <a:pt x="62" y="35"/>
                  </a:moveTo>
                  <a:lnTo>
                    <a:pt x="61" y="34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1" y="29"/>
                  </a:lnTo>
                  <a:lnTo>
                    <a:pt x="47" y="27"/>
                  </a:lnTo>
                  <a:lnTo>
                    <a:pt x="42" y="24"/>
                  </a:lnTo>
                  <a:lnTo>
                    <a:pt x="37" y="21"/>
                  </a:lnTo>
                  <a:lnTo>
                    <a:pt x="32" y="18"/>
                  </a:lnTo>
                  <a:lnTo>
                    <a:pt x="26" y="15"/>
                  </a:lnTo>
                  <a:lnTo>
                    <a:pt x="21" y="12"/>
                  </a:lnTo>
                  <a:lnTo>
                    <a:pt x="16" y="10"/>
                  </a:lnTo>
                  <a:lnTo>
                    <a:pt x="12" y="7"/>
                  </a:lnTo>
                  <a:lnTo>
                    <a:pt x="8" y="5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7" y="9"/>
                  </a:lnTo>
                  <a:lnTo>
                    <a:pt x="22" y="11"/>
                  </a:lnTo>
                  <a:lnTo>
                    <a:pt x="27" y="14"/>
                  </a:lnTo>
                  <a:lnTo>
                    <a:pt x="32" y="17"/>
                  </a:lnTo>
                  <a:lnTo>
                    <a:pt x="38" y="20"/>
                  </a:lnTo>
                  <a:lnTo>
                    <a:pt x="43" y="23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6" y="30"/>
                  </a:lnTo>
                  <a:lnTo>
                    <a:pt x="59" y="32"/>
                  </a:lnTo>
                  <a:lnTo>
                    <a:pt x="61" y="33"/>
                  </a:lnTo>
                  <a:lnTo>
                    <a:pt x="63" y="34"/>
                  </a:lnTo>
                  <a:lnTo>
                    <a:pt x="62" y="34"/>
                  </a:lnTo>
                  <a:lnTo>
                    <a:pt x="63" y="34"/>
                  </a:lnTo>
                  <a:lnTo>
                    <a:pt x="63" y="35"/>
                  </a:lnTo>
                  <a:lnTo>
                    <a:pt x="62" y="3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1" name="CustomShape 2457"/>
            <p:cNvSpPr/>
            <p:nvPr/>
          </p:nvSpPr>
          <p:spPr>
            <a:xfrm>
              <a:off x="13890" y="641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2" name="CustomShape 2458"/>
            <p:cNvSpPr/>
            <p:nvPr/>
          </p:nvSpPr>
          <p:spPr>
            <a:xfrm>
              <a:off x="13890" y="6411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3" name="CustomShape 2459"/>
            <p:cNvSpPr/>
            <p:nvPr/>
          </p:nvSpPr>
          <p:spPr>
            <a:xfrm>
              <a:off x="13884" y="6393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4" name="CustomShape 2460"/>
            <p:cNvSpPr/>
            <p:nvPr/>
          </p:nvSpPr>
          <p:spPr>
            <a:xfrm>
              <a:off x="13873" y="6383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5" name="CustomShape 2461"/>
            <p:cNvSpPr/>
            <p:nvPr/>
          </p:nvSpPr>
          <p:spPr>
            <a:xfrm>
              <a:off x="13873" y="6342"/>
              <a:ext cx="6" cy="45"/>
            </a:xfrm>
            <a:custGeom>
              <a:avLst/>
              <a:gdLst/>
              <a:ahLst/>
              <a:cxnLst/>
              <a:rect l="l" t="t" r="r" b="b"/>
              <a:pathLst>
                <a:path w="4" h="18">
                  <a:moveTo>
                    <a:pt x="3" y="0"/>
                  </a:moveTo>
                  <a:lnTo>
                    <a:pt x="1" y="17"/>
                  </a:lnTo>
                  <a:lnTo>
                    <a:pt x="0" y="17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6" name="CustomShape 2462"/>
            <p:cNvSpPr/>
            <p:nvPr/>
          </p:nvSpPr>
          <p:spPr>
            <a:xfrm>
              <a:off x="13864" y="6331"/>
              <a:ext cx="15" cy="11"/>
            </a:xfrm>
            <a:custGeom>
              <a:avLst/>
              <a:gdLst/>
              <a:ahLst/>
              <a:cxnLst/>
              <a:rect l="l" t="t" r="r" b="b"/>
              <a:pathLst>
                <a:path w="10" h="5">
                  <a:moveTo>
                    <a:pt x="1" y="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7" name="CustomShape 2463"/>
            <p:cNvSpPr/>
            <p:nvPr/>
          </p:nvSpPr>
          <p:spPr>
            <a:xfrm>
              <a:off x="13864" y="6319"/>
              <a:ext cx="2" cy="14"/>
            </a:xfrm>
            <a:custGeom>
              <a:avLst/>
              <a:gdLst/>
              <a:ahLst/>
              <a:cxnLst/>
              <a:rect l="l" t="t" r="r" b="b"/>
              <a:pathLst>
                <a:path w="2" h="6">
                  <a:moveTo>
                    <a:pt x="1" y="0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8" name="CustomShape 2464"/>
            <p:cNvSpPr/>
            <p:nvPr/>
          </p:nvSpPr>
          <p:spPr>
            <a:xfrm>
              <a:off x="13832" y="6303"/>
              <a:ext cx="33" cy="19"/>
            </a:xfrm>
            <a:custGeom>
              <a:avLst/>
              <a:gdLst/>
              <a:ahLst/>
              <a:cxnLst/>
              <a:rect l="l" t="t" r="r" b="b"/>
              <a:pathLst>
                <a:path w="20" h="8">
                  <a:moveTo>
                    <a:pt x="0" y="2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5" y="4"/>
                  </a:lnTo>
                  <a:lnTo>
                    <a:pt x="12" y="2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9" name="CustomShape 2465"/>
            <p:cNvSpPr/>
            <p:nvPr/>
          </p:nvSpPr>
          <p:spPr>
            <a:xfrm>
              <a:off x="13830" y="6306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0" name="CustomShape 2466"/>
            <p:cNvSpPr/>
            <p:nvPr/>
          </p:nvSpPr>
          <p:spPr>
            <a:xfrm>
              <a:off x="13830" y="6313"/>
              <a:ext cx="2" cy="6"/>
            </a:xfrm>
            <a:custGeom>
              <a:avLst/>
              <a:gdLst/>
              <a:ahLst/>
              <a:cxnLst/>
              <a:rect l="l" t="t" r="r" b="b"/>
              <a:pathLst>
                <a:path w="2" h="3">
                  <a:moveTo>
                    <a:pt x="1" y="1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1" name="CustomShape 2467"/>
            <p:cNvSpPr/>
            <p:nvPr/>
          </p:nvSpPr>
          <p:spPr>
            <a:xfrm>
              <a:off x="13801" y="6313"/>
              <a:ext cx="31" cy="6"/>
            </a:xfrm>
            <a:custGeom>
              <a:avLst/>
              <a:gdLst/>
              <a:ahLst/>
              <a:cxnLst/>
              <a:rect l="l" t="t" r="r" b="b"/>
              <a:pathLst>
                <a:path w="19" h="3">
                  <a:moveTo>
                    <a:pt x="1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2" name="CustomShape 2468"/>
            <p:cNvSpPr/>
            <p:nvPr/>
          </p:nvSpPr>
          <p:spPr>
            <a:xfrm>
              <a:off x="13799" y="6298"/>
              <a:ext cx="4" cy="19"/>
            </a:xfrm>
            <a:custGeom>
              <a:avLst/>
              <a:gdLst/>
              <a:ahLst/>
              <a:cxnLst/>
              <a:rect l="l" t="t" r="r" b="b"/>
              <a:pathLst>
                <a:path w="3" h="8">
                  <a:moveTo>
                    <a:pt x="1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3" name="CustomShape 2469"/>
            <p:cNvSpPr/>
            <p:nvPr/>
          </p:nvSpPr>
          <p:spPr>
            <a:xfrm>
              <a:off x="13832" y="6311"/>
              <a:ext cx="45" cy="60"/>
            </a:xfrm>
            <a:custGeom>
              <a:avLst/>
              <a:gdLst/>
              <a:ahLst/>
              <a:cxnLst/>
              <a:rect l="l" t="t" r="r" b="b"/>
              <a:pathLst>
                <a:path w="27" h="24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2"/>
                  </a:lnTo>
                  <a:lnTo>
                    <a:pt x="24" y="13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3" y="7"/>
                  </a:lnTo>
                  <a:lnTo>
                    <a:pt x="11" y="6"/>
                  </a:lnTo>
                  <a:lnTo>
                    <a:pt x="8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4" name="CustomShape 2470"/>
            <p:cNvSpPr/>
            <p:nvPr/>
          </p:nvSpPr>
          <p:spPr>
            <a:xfrm>
              <a:off x="13830" y="6311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5" name="CustomShape 2471"/>
            <p:cNvSpPr/>
            <p:nvPr/>
          </p:nvSpPr>
          <p:spPr>
            <a:xfrm>
              <a:off x="13830" y="6311"/>
              <a:ext cx="35" cy="22"/>
            </a:xfrm>
            <a:custGeom>
              <a:avLst/>
              <a:gdLst/>
              <a:ahLst/>
              <a:cxnLst/>
              <a:rect l="l" t="t" r="r" b="b"/>
              <a:pathLst>
                <a:path w="21" h="9">
                  <a:moveTo>
                    <a:pt x="19" y="8"/>
                  </a:moveTo>
                  <a:lnTo>
                    <a:pt x="17" y="6"/>
                  </a:lnTo>
                  <a:lnTo>
                    <a:pt x="14" y="4"/>
                  </a:lnTo>
                  <a:lnTo>
                    <a:pt x="12" y="3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19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6" name="CustomShape 2472"/>
            <p:cNvSpPr/>
            <p:nvPr/>
          </p:nvSpPr>
          <p:spPr>
            <a:xfrm>
              <a:off x="13864" y="6331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7" name="CustomShape 2473"/>
            <p:cNvSpPr/>
            <p:nvPr/>
          </p:nvSpPr>
          <p:spPr>
            <a:xfrm>
              <a:off x="13865" y="6339"/>
              <a:ext cx="12" cy="11"/>
            </a:xfrm>
            <a:custGeom>
              <a:avLst/>
              <a:gdLst/>
              <a:ahLst/>
              <a:cxnLst/>
              <a:rect l="l" t="t" r="r" b="b"/>
              <a:pathLst>
                <a:path w="8" h="5">
                  <a:moveTo>
                    <a:pt x="6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8" name="CustomShape 2474"/>
            <p:cNvSpPr/>
            <p:nvPr/>
          </p:nvSpPr>
          <p:spPr>
            <a:xfrm>
              <a:off x="13875" y="6350"/>
              <a:ext cx="2" cy="24"/>
            </a:xfrm>
            <a:custGeom>
              <a:avLst/>
              <a:gdLst/>
              <a:ahLst/>
              <a:cxnLst/>
              <a:rect l="l" t="t" r="r" b="b"/>
              <a:pathLst>
                <a:path w="2" h="10">
                  <a:moveTo>
                    <a:pt x="1" y="8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9" name="CustomShape 2475"/>
            <p:cNvSpPr/>
            <p:nvPr/>
          </p:nvSpPr>
          <p:spPr>
            <a:xfrm>
              <a:off x="13864" y="6360"/>
              <a:ext cx="14" cy="11"/>
            </a:xfrm>
            <a:custGeom>
              <a:avLst/>
              <a:gdLst/>
              <a:ahLst/>
              <a:cxnLst/>
              <a:rect l="l" t="t" r="r" b="b"/>
              <a:pathLst>
                <a:path w="9" h="5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0" name="CustomShape 2476"/>
            <p:cNvSpPr/>
            <p:nvPr/>
          </p:nvSpPr>
          <p:spPr>
            <a:xfrm>
              <a:off x="13864" y="6350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1" name="CustomShape 2477"/>
            <p:cNvSpPr/>
            <p:nvPr/>
          </p:nvSpPr>
          <p:spPr>
            <a:xfrm>
              <a:off x="13858" y="6345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2" name="CustomShape 2478"/>
            <p:cNvSpPr/>
            <p:nvPr/>
          </p:nvSpPr>
          <p:spPr>
            <a:xfrm>
              <a:off x="13858" y="6334"/>
              <a:ext cx="2" cy="11"/>
            </a:xfrm>
            <a:custGeom>
              <a:avLst/>
              <a:gdLst/>
              <a:ahLst/>
              <a:cxnLst/>
              <a:rect l="l" t="t" r="r" b="b"/>
              <a:pathLst>
                <a:path w="2" h="5">
                  <a:moveTo>
                    <a:pt x="1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3" name="CustomShape 2479"/>
            <p:cNvSpPr/>
            <p:nvPr/>
          </p:nvSpPr>
          <p:spPr>
            <a:xfrm>
              <a:off x="13830" y="6319"/>
              <a:ext cx="29" cy="16"/>
            </a:xfrm>
            <a:custGeom>
              <a:avLst/>
              <a:gdLst/>
              <a:ahLst/>
              <a:cxnLst/>
              <a:rect l="l" t="t" r="r" b="b"/>
              <a:pathLst>
                <a:path w="18" h="7">
                  <a:moveTo>
                    <a:pt x="1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4" name="CustomShape 2480"/>
            <p:cNvSpPr/>
            <p:nvPr/>
          </p:nvSpPr>
          <p:spPr>
            <a:xfrm>
              <a:off x="13860" y="634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5" name="CustomShape 2481"/>
            <p:cNvSpPr/>
            <p:nvPr/>
          </p:nvSpPr>
          <p:spPr>
            <a:xfrm>
              <a:off x="13858" y="6347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0" y="2"/>
                  </a:move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CustomShape 2482"/>
            <p:cNvSpPr/>
            <p:nvPr/>
          </p:nvSpPr>
          <p:spPr>
            <a:xfrm>
              <a:off x="13851" y="6352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CustomShape 2483"/>
            <p:cNvSpPr/>
            <p:nvPr/>
          </p:nvSpPr>
          <p:spPr>
            <a:xfrm>
              <a:off x="13849" y="6352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CustomShape 2484"/>
            <p:cNvSpPr/>
            <p:nvPr/>
          </p:nvSpPr>
          <p:spPr>
            <a:xfrm>
              <a:off x="13852" y="634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CustomShape 2485"/>
            <p:cNvSpPr/>
            <p:nvPr/>
          </p:nvSpPr>
          <p:spPr>
            <a:xfrm>
              <a:off x="13835" y="6345"/>
              <a:ext cx="19" cy="11"/>
            </a:xfrm>
            <a:custGeom>
              <a:avLst/>
              <a:gdLst/>
              <a:ahLst/>
              <a:cxnLst/>
              <a:rect l="l" t="t" r="r" b="b"/>
              <a:pathLst>
                <a:path w="12" h="5">
                  <a:moveTo>
                    <a:pt x="0" y="4"/>
                  </a:move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CustomShape 2486"/>
            <p:cNvSpPr/>
            <p:nvPr/>
          </p:nvSpPr>
          <p:spPr>
            <a:xfrm>
              <a:off x="13835" y="635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CustomShape 2487"/>
            <p:cNvSpPr/>
            <p:nvPr/>
          </p:nvSpPr>
          <p:spPr>
            <a:xfrm>
              <a:off x="13849" y="6355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CustomShape 2488"/>
            <p:cNvSpPr/>
            <p:nvPr/>
          </p:nvSpPr>
          <p:spPr>
            <a:xfrm>
              <a:off x="13849" y="6355"/>
              <a:ext cx="27" cy="32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4" y="12"/>
                  </a:moveTo>
                  <a:lnTo>
                    <a:pt x="13" y="11"/>
                  </a:lnTo>
                  <a:lnTo>
                    <a:pt x="11" y="10"/>
                  </a:lnTo>
                  <a:lnTo>
                    <a:pt x="9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4" y="1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CustomShape 2489"/>
            <p:cNvSpPr/>
            <p:nvPr/>
          </p:nvSpPr>
          <p:spPr>
            <a:xfrm>
              <a:off x="13873" y="638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CustomShape 2490"/>
            <p:cNvSpPr/>
            <p:nvPr/>
          </p:nvSpPr>
          <p:spPr>
            <a:xfrm>
              <a:off x="13864" y="6360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CustomShape 2491"/>
            <p:cNvSpPr/>
            <p:nvPr/>
          </p:nvSpPr>
          <p:spPr>
            <a:xfrm>
              <a:off x="13864" y="6360"/>
              <a:ext cx="3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1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CustomShape 2492"/>
            <p:cNvSpPr/>
            <p:nvPr/>
          </p:nvSpPr>
          <p:spPr>
            <a:xfrm>
              <a:off x="13864" y="6376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CustomShape 2493"/>
            <p:cNvSpPr/>
            <p:nvPr/>
          </p:nvSpPr>
          <p:spPr>
            <a:xfrm>
              <a:off x="13768" y="630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CustomShape 2494"/>
            <p:cNvSpPr/>
            <p:nvPr/>
          </p:nvSpPr>
          <p:spPr>
            <a:xfrm>
              <a:off x="13770" y="6303"/>
              <a:ext cx="10" cy="3"/>
            </a:xfrm>
            <a:custGeom>
              <a:avLst/>
              <a:gdLst/>
              <a:ahLst/>
              <a:cxnLst/>
              <a:rect l="l" t="t" r="r" b="b"/>
              <a:pathLst>
                <a:path w="7" h="2">
                  <a:moveTo>
                    <a:pt x="5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CustomShape 2495"/>
            <p:cNvSpPr/>
            <p:nvPr/>
          </p:nvSpPr>
          <p:spPr>
            <a:xfrm>
              <a:off x="13777" y="6306"/>
              <a:ext cx="4" cy="6"/>
            </a:xfrm>
            <a:custGeom>
              <a:avLst/>
              <a:gdLst/>
              <a:ahLst/>
              <a:cxnLst/>
              <a:rect l="l" t="t" r="r" b="b"/>
              <a:pathLst>
                <a:path w="3" h="3">
                  <a:moveTo>
                    <a:pt x="1" y="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CustomShape 2496"/>
            <p:cNvSpPr/>
            <p:nvPr/>
          </p:nvSpPr>
          <p:spPr>
            <a:xfrm>
              <a:off x="13770" y="6311"/>
              <a:ext cx="9" cy="3"/>
            </a:xfrm>
            <a:custGeom>
              <a:avLst/>
              <a:gdLst/>
              <a:ahLst/>
              <a:cxnLst/>
              <a:rect l="l" t="t" r="r" b="b"/>
              <a:pathLst>
                <a:path w="6" h="2">
                  <a:moveTo>
                    <a:pt x="0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CustomShape 2497"/>
            <p:cNvSpPr/>
            <p:nvPr/>
          </p:nvSpPr>
          <p:spPr>
            <a:xfrm>
              <a:off x="13768" y="631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CustomShape 2498"/>
            <p:cNvSpPr/>
            <p:nvPr/>
          </p:nvSpPr>
          <p:spPr>
            <a:xfrm>
              <a:off x="13782" y="6306"/>
              <a:ext cx="2" cy="9"/>
            </a:xfrm>
            <a:custGeom>
              <a:avLst/>
              <a:gdLst/>
              <a:ahLst/>
              <a:cxnLst/>
              <a:rect l="l" t="t" r="r" b="b"/>
              <a:pathLst>
                <a:path w="2" h="4">
                  <a:moveTo>
                    <a:pt x="0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CustomShape 2499"/>
            <p:cNvSpPr/>
            <p:nvPr/>
          </p:nvSpPr>
          <p:spPr>
            <a:xfrm>
              <a:off x="13784" y="6311"/>
              <a:ext cx="7" cy="3"/>
            </a:xfrm>
            <a:custGeom>
              <a:avLst/>
              <a:gdLst/>
              <a:ahLst/>
              <a:cxnLst/>
              <a:rect l="l" t="t" r="r" b="b"/>
              <a:pathLst>
                <a:path w="5" h="2">
                  <a:moveTo>
                    <a:pt x="4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CustomShape 2500"/>
            <p:cNvSpPr/>
            <p:nvPr/>
          </p:nvSpPr>
          <p:spPr>
            <a:xfrm>
              <a:off x="13789" y="6303"/>
              <a:ext cx="4" cy="9"/>
            </a:xfrm>
            <a:custGeom>
              <a:avLst/>
              <a:gdLst/>
              <a:ahLst/>
              <a:cxnLst/>
              <a:rect l="l" t="t" r="r" b="b"/>
              <a:pathLst>
                <a:path w="3" h="4">
                  <a:moveTo>
                    <a:pt x="1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CustomShape 2501"/>
            <p:cNvSpPr/>
            <p:nvPr/>
          </p:nvSpPr>
          <p:spPr>
            <a:xfrm>
              <a:off x="13782" y="6303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CustomShape 2502"/>
            <p:cNvSpPr/>
            <p:nvPr/>
          </p:nvSpPr>
          <p:spPr>
            <a:xfrm>
              <a:off x="13801" y="6172"/>
              <a:ext cx="58" cy="140"/>
            </a:xfrm>
            <a:custGeom>
              <a:avLst/>
              <a:gdLst/>
              <a:ahLst/>
              <a:cxnLst/>
              <a:rect l="l" t="t" r="r" b="b"/>
              <a:pathLst>
                <a:path w="35" h="55">
                  <a:moveTo>
                    <a:pt x="5" y="52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3" y="11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1" y="54"/>
                  </a:lnTo>
                  <a:lnTo>
                    <a:pt x="5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CustomShape 2503"/>
            <p:cNvSpPr/>
            <p:nvPr/>
          </p:nvSpPr>
          <p:spPr>
            <a:xfrm>
              <a:off x="13810" y="6308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CustomShape 2504"/>
            <p:cNvSpPr/>
            <p:nvPr/>
          </p:nvSpPr>
          <p:spPr>
            <a:xfrm>
              <a:off x="13810" y="6198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1" y="0"/>
                  </a:moveTo>
                  <a:lnTo>
                    <a:pt x="11" y="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CustomShape 2505"/>
            <p:cNvSpPr/>
            <p:nvPr/>
          </p:nvSpPr>
          <p:spPr>
            <a:xfrm>
              <a:off x="13804" y="6195"/>
              <a:ext cx="24" cy="6"/>
            </a:xfrm>
            <a:custGeom>
              <a:avLst/>
              <a:gdLst/>
              <a:ahLst/>
              <a:cxnLst/>
              <a:rect l="l" t="t" r="r" b="b"/>
              <a:pathLst>
                <a:path w="15" h="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CustomShape 2506"/>
            <p:cNvSpPr/>
            <p:nvPr/>
          </p:nvSpPr>
          <p:spPr>
            <a:xfrm>
              <a:off x="13801" y="6193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5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CustomShape 2507"/>
            <p:cNvSpPr/>
            <p:nvPr/>
          </p:nvSpPr>
          <p:spPr>
            <a:xfrm>
              <a:off x="13810" y="6190"/>
              <a:ext cx="19" cy="6"/>
            </a:xfrm>
            <a:custGeom>
              <a:avLst/>
              <a:gdLst/>
              <a:ahLst/>
              <a:cxnLst/>
              <a:rect l="l" t="t" r="r" b="b"/>
              <a:pathLst>
                <a:path w="12" h="3">
                  <a:moveTo>
                    <a:pt x="11" y="1"/>
                  </a:move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CustomShape 2508"/>
            <p:cNvSpPr/>
            <p:nvPr/>
          </p:nvSpPr>
          <p:spPr>
            <a:xfrm>
              <a:off x="13827" y="6178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4" y="0"/>
                  </a:moveTo>
                  <a:lnTo>
                    <a:pt x="3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CustomShape 2509"/>
            <p:cNvSpPr/>
            <p:nvPr/>
          </p:nvSpPr>
          <p:spPr>
            <a:xfrm>
              <a:off x="13832" y="6172"/>
              <a:ext cx="7" cy="6"/>
            </a:xfrm>
            <a:custGeom>
              <a:avLst/>
              <a:gdLst/>
              <a:ahLst/>
              <a:cxnLst/>
              <a:rect l="l" t="t" r="r" b="b"/>
              <a:pathLst>
                <a:path w="5" h="3">
                  <a:moveTo>
                    <a:pt x="3" y="2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CustomShape 2510"/>
            <p:cNvSpPr/>
            <p:nvPr/>
          </p:nvSpPr>
          <p:spPr>
            <a:xfrm>
              <a:off x="13837" y="6178"/>
              <a:ext cx="2" cy="16"/>
            </a:xfrm>
            <a:custGeom>
              <a:avLst/>
              <a:gdLst/>
              <a:ahLst/>
              <a:cxnLst/>
              <a:rect l="l" t="t" r="r" b="b"/>
              <a:pathLst>
                <a:path w="2" h="7">
                  <a:moveTo>
                    <a:pt x="0" y="6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CustomShape 2511"/>
            <p:cNvSpPr/>
            <p:nvPr/>
          </p:nvSpPr>
          <p:spPr>
            <a:xfrm>
              <a:off x="13837" y="6190"/>
              <a:ext cx="22" cy="9"/>
            </a:xfrm>
            <a:custGeom>
              <a:avLst/>
              <a:gdLst/>
              <a:ahLst/>
              <a:cxnLst/>
              <a:rect l="l" t="t" r="r" b="b"/>
              <a:pathLst>
                <a:path w="13" h="4">
                  <a:moveTo>
                    <a:pt x="12" y="3"/>
                  </a:moveTo>
                  <a:lnTo>
                    <a:pt x="11" y="3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CustomShape 2512"/>
            <p:cNvSpPr/>
            <p:nvPr/>
          </p:nvSpPr>
          <p:spPr>
            <a:xfrm>
              <a:off x="13856" y="6195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0" y="2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CustomShape 2513"/>
            <p:cNvSpPr/>
            <p:nvPr/>
          </p:nvSpPr>
          <p:spPr>
            <a:xfrm>
              <a:off x="13837" y="6201"/>
              <a:ext cx="19" cy="3"/>
            </a:xfrm>
            <a:custGeom>
              <a:avLst/>
              <a:gdLst/>
              <a:ahLst/>
              <a:cxnLst/>
              <a:rect l="l" t="t" r="r" b="b"/>
              <a:pathLst>
                <a:path w="12" h="2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CustomShape 2514"/>
            <p:cNvSpPr/>
            <p:nvPr/>
          </p:nvSpPr>
          <p:spPr>
            <a:xfrm>
              <a:off x="13820" y="6201"/>
              <a:ext cx="19" cy="111"/>
            </a:xfrm>
            <a:custGeom>
              <a:avLst/>
              <a:gdLst/>
              <a:ahLst/>
              <a:cxnLst/>
              <a:rect l="l" t="t" r="r" b="b"/>
              <a:pathLst>
                <a:path w="12" h="44">
                  <a:moveTo>
                    <a:pt x="1" y="43"/>
                  </a:moveTo>
                  <a:lnTo>
                    <a:pt x="0" y="4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" y="4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CustomShape 2515"/>
            <p:cNvSpPr/>
            <p:nvPr/>
          </p:nvSpPr>
          <p:spPr>
            <a:xfrm>
              <a:off x="13820" y="631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CustomShape 2516"/>
            <p:cNvSpPr/>
            <p:nvPr/>
          </p:nvSpPr>
          <p:spPr>
            <a:xfrm>
              <a:off x="13746" y="6283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CustomShape 2517"/>
            <p:cNvSpPr/>
            <p:nvPr/>
          </p:nvSpPr>
          <p:spPr>
            <a:xfrm>
              <a:off x="13746" y="6198"/>
              <a:ext cx="72" cy="88"/>
            </a:xfrm>
            <a:custGeom>
              <a:avLst/>
              <a:gdLst/>
              <a:ahLst/>
              <a:cxnLst/>
              <a:rect l="l" t="t" r="r" b="b"/>
              <a:pathLst>
                <a:path w="43" h="35">
                  <a:moveTo>
                    <a:pt x="42" y="1"/>
                  </a:moveTo>
                  <a:lnTo>
                    <a:pt x="41" y="1"/>
                  </a:lnTo>
                  <a:lnTo>
                    <a:pt x="39" y="2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2" y="7"/>
                  </a:lnTo>
                  <a:lnTo>
                    <a:pt x="29" y="9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19" y="17"/>
                  </a:lnTo>
                  <a:lnTo>
                    <a:pt x="16" y="20"/>
                  </a:lnTo>
                  <a:lnTo>
                    <a:pt x="13" y="22"/>
                  </a:lnTo>
                  <a:lnTo>
                    <a:pt x="10" y="25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3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6"/>
                  </a:lnTo>
                  <a:lnTo>
                    <a:pt x="22" y="14"/>
                  </a:lnTo>
                  <a:lnTo>
                    <a:pt x="25" y="11"/>
                  </a:lnTo>
                  <a:lnTo>
                    <a:pt x="28" y="9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6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0"/>
                  </a:lnTo>
                  <a:lnTo>
                    <a:pt x="42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CustomShape 2518"/>
            <p:cNvSpPr/>
            <p:nvPr/>
          </p:nvSpPr>
          <p:spPr>
            <a:xfrm>
              <a:off x="13818" y="6198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CustomShape 2519"/>
            <p:cNvSpPr/>
            <p:nvPr/>
          </p:nvSpPr>
          <p:spPr>
            <a:xfrm>
              <a:off x="13846" y="6201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CustomShape 2520"/>
            <p:cNvSpPr/>
            <p:nvPr/>
          </p:nvSpPr>
          <p:spPr>
            <a:xfrm>
              <a:off x="13846" y="6203"/>
              <a:ext cx="55" cy="196"/>
            </a:xfrm>
            <a:custGeom>
              <a:avLst/>
              <a:gdLst/>
              <a:ahLst/>
              <a:cxnLst/>
              <a:rect l="l" t="t" r="r" b="b"/>
              <a:pathLst>
                <a:path w="33" h="77">
                  <a:moveTo>
                    <a:pt x="31" y="76"/>
                  </a:moveTo>
                  <a:lnTo>
                    <a:pt x="30" y="71"/>
                  </a:lnTo>
                  <a:lnTo>
                    <a:pt x="29" y="65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4" y="48"/>
                  </a:lnTo>
                  <a:lnTo>
                    <a:pt x="22" y="42"/>
                  </a:lnTo>
                  <a:lnTo>
                    <a:pt x="20" y="37"/>
                  </a:lnTo>
                  <a:lnTo>
                    <a:pt x="18" y="31"/>
                  </a:lnTo>
                  <a:lnTo>
                    <a:pt x="16" y="26"/>
                  </a:lnTo>
                  <a:lnTo>
                    <a:pt x="13" y="21"/>
                  </a:lnTo>
                  <a:lnTo>
                    <a:pt x="11" y="16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7" y="25"/>
                  </a:lnTo>
                  <a:lnTo>
                    <a:pt x="19" y="31"/>
                  </a:lnTo>
                  <a:lnTo>
                    <a:pt x="21" y="37"/>
                  </a:lnTo>
                  <a:lnTo>
                    <a:pt x="23" y="42"/>
                  </a:lnTo>
                  <a:lnTo>
                    <a:pt x="25" y="48"/>
                  </a:lnTo>
                  <a:lnTo>
                    <a:pt x="27" y="54"/>
                  </a:lnTo>
                  <a:lnTo>
                    <a:pt x="29" y="60"/>
                  </a:lnTo>
                  <a:lnTo>
                    <a:pt x="30" y="65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1" y="7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CustomShape 2521"/>
            <p:cNvSpPr/>
            <p:nvPr/>
          </p:nvSpPr>
          <p:spPr>
            <a:xfrm>
              <a:off x="13899" y="6398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CustomShape 2522"/>
            <p:cNvSpPr/>
            <p:nvPr/>
          </p:nvSpPr>
          <p:spPr>
            <a:xfrm>
              <a:off x="13801" y="6208"/>
              <a:ext cx="12" cy="24"/>
            </a:xfrm>
            <a:custGeom>
              <a:avLst/>
              <a:gdLst/>
              <a:ahLst/>
              <a:cxnLst/>
              <a:rect l="l" t="t" r="r" b="b"/>
              <a:pathLst>
                <a:path w="8" h="10">
                  <a:moveTo>
                    <a:pt x="4" y="0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CustomShape 2523"/>
            <p:cNvSpPr/>
            <p:nvPr/>
          </p:nvSpPr>
          <p:spPr>
            <a:xfrm>
              <a:off x="13808" y="6208"/>
              <a:ext cx="7" cy="27"/>
            </a:xfrm>
            <a:custGeom>
              <a:avLst/>
              <a:gdLst/>
              <a:ahLst/>
              <a:cxnLst/>
              <a:rect l="l" t="t" r="r" b="b"/>
              <a:pathLst>
                <a:path w="5" h="11">
                  <a:moveTo>
                    <a:pt x="4" y="9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4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4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CustomShape 2524"/>
            <p:cNvSpPr/>
            <p:nvPr/>
          </p:nvSpPr>
          <p:spPr>
            <a:xfrm>
              <a:off x="13799" y="6216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0" h="7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CustomShape 2525"/>
            <p:cNvSpPr/>
            <p:nvPr/>
          </p:nvSpPr>
          <p:spPr>
            <a:xfrm>
              <a:off x="13801" y="6208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1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CustomShape 2526"/>
            <p:cNvSpPr/>
            <p:nvPr/>
          </p:nvSpPr>
          <p:spPr>
            <a:xfrm>
              <a:off x="13791" y="6221"/>
              <a:ext cx="15" cy="27"/>
            </a:xfrm>
            <a:custGeom>
              <a:avLst/>
              <a:gdLst/>
              <a:ahLst/>
              <a:cxnLst/>
              <a:rect l="l" t="t" r="r" b="b"/>
              <a:pathLst>
                <a:path w="10" h="11">
                  <a:moveTo>
                    <a:pt x="4" y="0"/>
                  </a:moveTo>
                  <a:lnTo>
                    <a:pt x="5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CustomShape 2527"/>
            <p:cNvSpPr/>
            <p:nvPr/>
          </p:nvSpPr>
          <p:spPr>
            <a:xfrm>
              <a:off x="13796" y="6218"/>
              <a:ext cx="11" cy="29"/>
            </a:xfrm>
            <a:custGeom>
              <a:avLst/>
              <a:gdLst/>
              <a:ahLst/>
              <a:cxnLst/>
              <a:rect l="l" t="t" r="r" b="b"/>
              <a:pathLst>
                <a:path w="7" h="12">
                  <a:moveTo>
                    <a:pt x="6" y="10"/>
                  </a:moveTo>
                  <a:lnTo>
                    <a:pt x="5" y="10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CustomShape 2528"/>
            <p:cNvSpPr/>
            <p:nvPr/>
          </p:nvSpPr>
          <p:spPr>
            <a:xfrm>
              <a:off x="13789" y="6226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CustomShape 2529"/>
            <p:cNvSpPr/>
            <p:nvPr/>
          </p:nvSpPr>
          <p:spPr>
            <a:xfrm>
              <a:off x="13791" y="6218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3" y="1"/>
                  </a:move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CustomShape 2530"/>
            <p:cNvSpPr/>
            <p:nvPr/>
          </p:nvSpPr>
          <p:spPr>
            <a:xfrm>
              <a:off x="13777" y="6231"/>
              <a:ext cx="19" cy="27"/>
            </a:xfrm>
            <a:custGeom>
              <a:avLst/>
              <a:gdLst/>
              <a:ahLst/>
              <a:cxnLst/>
              <a:rect l="l" t="t" r="r" b="b"/>
              <a:pathLst>
                <a:path w="12" h="11">
                  <a:moveTo>
                    <a:pt x="5" y="0"/>
                  </a:move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9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5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CustomShape 2531"/>
            <p:cNvSpPr/>
            <p:nvPr/>
          </p:nvSpPr>
          <p:spPr>
            <a:xfrm>
              <a:off x="13784" y="6231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7" y="9"/>
                  </a:moveTo>
                  <a:lnTo>
                    <a:pt x="7" y="10"/>
                  </a:lnTo>
                  <a:lnTo>
                    <a:pt x="6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7" y="9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9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CustomShape 2532"/>
            <p:cNvSpPr/>
            <p:nvPr/>
          </p:nvSpPr>
          <p:spPr>
            <a:xfrm>
              <a:off x="13784" y="6249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CustomShape 2533"/>
            <p:cNvSpPr/>
            <p:nvPr/>
          </p:nvSpPr>
          <p:spPr>
            <a:xfrm>
              <a:off x="13775" y="6241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CustomShape 2534"/>
            <p:cNvSpPr/>
            <p:nvPr/>
          </p:nvSpPr>
          <p:spPr>
            <a:xfrm>
              <a:off x="13777" y="6231"/>
              <a:ext cx="9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4" y="1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CustomShape 2535"/>
            <p:cNvSpPr/>
            <p:nvPr/>
          </p:nvSpPr>
          <p:spPr>
            <a:xfrm>
              <a:off x="13763" y="6249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5" h="10">
                  <a:moveTo>
                    <a:pt x="6" y="0"/>
                  </a:moveTo>
                  <a:lnTo>
                    <a:pt x="7" y="1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CustomShape 2536"/>
            <p:cNvSpPr/>
            <p:nvPr/>
          </p:nvSpPr>
          <p:spPr>
            <a:xfrm>
              <a:off x="13772" y="6249"/>
              <a:ext cx="15" cy="24"/>
            </a:xfrm>
            <a:custGeom>
              <a:avLst/>
              <a:gdLst/>
              <a:ahLst/>
              <a:cxnLst/>
              <a:rect l="l" t="t" r="r" b="b"/>
              <a:pathLst>
                <a:path w="10" h="10">
                  <a:moveTo>
                    <a:pt x="8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9" y="8"/>
                  </a:lnTo>
                  <a:lnTo>
                    <a:pt x="8" y="9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9"/>
                  </a:lnTo>
                  <a:lnTo>
                    <a:pt x="8" y="8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CustomShape 2537"/>
            <p:cNvSpPr/>
            <p:nvPr/>
          </p:nvSpPr>
          <p:spPr>
            <a:xfrm>
              <a:off x="13762" y="6262"/>
              <a:ext cx="26" cy="11"/>
            </a:xfrm>
            <a:custGeom>
              <a:avLst/>
              <a:gdLst/>
              <a:ahLst/>
              <a:cxnLst/>
              <a:rect l="l" t="t" r="r" b="b"/>
              <a:pathLst>
                <a:path w="16" h="5">
                  <a:moveTo>
                    <a:pt x="1" y="1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3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CustomShape 2538"/>
            <p:cNvSpPr/>
            <p:nvPr/>
          </p:nvSpPr>
          <p:spPr>
            <a:xfrm>
              <a:off x="13763" y="6246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5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4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CustomShape 2539"/>
            <p:cNvSpPr/>
            <p:nvPr/>
          </p:nvSpPr>
          <p:spPr>
            <a:xfrm>
              <a:off x="13852" y="6211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8" y="6"/>
                  </a:lnTo>
                  <a:lnTo>
                    <a:pt x="9" y="7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CustomShape 2540"/>
            <p:cNvSpPr/>
            <p:nvPr/>
          </p:nvSpPr>
          <p:spPr>
            <a:xfrm>
              <a:off x="13852" y="6211"/>
              <a:ext cx="20" cy="22"/>
            </a:xfrm>
            <a:custGeom>
              <a:avLst/>
              <a:gdLst/>
              <a:ahLst/>
              <a:cxnLst/>
              <a:rect l="l" t="t" r="r" b="b"/>
              <a:pathLst>
                <a:path w="12" h="9">
                  <a:moveTo>
                    <a:pt x="10" y="7"/>
                  </a:move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5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CustomShape 2541"/>
            <p:cNvSpPr/>
            <p:nvPr/>
          </p:nvSpPr>
          <p:spPr>
            <a:xfrm>
              <a:off x="13858" y="6223"/>
              <a:ext cx="12" cy="9"/>
            </a:xfrm>
            <a:custGeom>
              <a:avLst/>
              <a:gdLst/>
              <a:ahLst/>
              <a:cxnLst/>
              <a:rect l="l" t="t" r="r" b="b"/>
              <a:pathLst>
                <a:path w="8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CustomShape 2542"/>
            <p:cNvSpPr/>
            <p:nvPr/>
          </p:nvSpPr>
          <p:spPr>
            <a:xfrm>
              <a:off x="13851" y="6211"/>
              <a:ext cx="9" cy="16"/>
            </a:xfrm>
            <a:custGeom>
              <a:avLst/>
              <a:gdLst/>
              <a:ahLst/>
              <a:cxnLst/>
              <a:rect l="l" t="t" r="r" b="b"/>
              <a:pathLst>
                <a:path w="6" h="7">
                  <a:moveTo>
                    <a:pt x="1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CustomShape 2543"/>
            <p:cNvSpPr/>
            <p:nvPr/>
          </p:nvSpPr>
          <p:spPr>
            <a:xfrm>
              <a:off x="13861" y="6231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CustomShape 2544"/>
            <p:cNvSpPr/>
            <p:nvPr/>
          </p:nvSpPr>
          <p:spPr>
            <a:xfrm>
              <a:off x="13861" y="6231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10" y="7"/>
                  </a:moveTo>
                  <a:lnTo>
                    <a:pt x="9" y="8"/>
                  </a:lnTo>
                  <a:lnTo>
                    <a:pt x="8" y="7"/>
                  </a:lnTo>
                  <a:lnTo>
                    <a:pt x="7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10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CustomShape 2545"/>
            <p:cNvSpPr/>
            <p:nvPr/>
          </p:nvSpPr>
          <p:spPr>
            <a:xfrm>
              <a:off x="13868" y="6246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CustomShape 2546"/>
            <p:cNvSpPr/>
            <p:nvPr/>
          </p:nvSpPr>
          <p:spPr>
            <a:xfrm>
              <a:off x="13860" y="6231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CustomShape 2547"/>
            <p:cNvSpPr/>
            <p:nvPr/>
          </p:nvSpPr>
          <p:spPr>
            <a:xfrm>
              <a:off x="13868" y="6252"/>
              <a:ext cx="17" cy="22"/>
            </a:xfrm>
            <a:custGeom>
              <a:avLst/>
              <a:gdLst/>
              <a:ahLst/>
              <a:cxnLst/>
              <a:rect l="l" t="t" r="r" b="b"/>
              <a:pathLst>
                <a:path w="11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CustomShape 2548"/>
            <p:cNvSpPr/>
            <p:nvPr/>
          </p:nvSpPr>
          <p:spPr>
            <a:xfrm>
              <a:off x="13868" y="6252"/>
              <a:ext cx="12" cy="14"/>
            </a:xfrm>
            <a:custGeom>
              <a:avLst/>
              <a:gdLst/>
              <a:ahLst/>
              <a:cxnLst/>
              <a:rect l="l" t="t" r="r" b="b"/>
              <a:pathLst>
                <a:path w="8" h="6">
                  <a:moveTo>
                    <a:pt x="6" y="5"/>
                  </a:moveTo>
                  <a:lnTo>
                    <a:pt x="6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CustomShape 2549"/>
            <p:cNvSpPr/>
            <p:nvPr/>
          </p:nvSpPr>
          <p:spPr>
            <a:xfrm>
              <a:off x="13879" y="6265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3" y="2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CustomShape 2550"/>
            <p:cNvSpPr/>
            <p:nvPr/>
          </p:nvSpPr>
          <p:spPr>
            <a:xfrm>
              <a:off x="13873" y="6270"/>
              <a:ext cx="12" cy="3"/>
            </a:xfrm>
            <a:custGeom>
              <a:avLst/>
              <a:gdLst/>
              <a:ahLst/>
              <a:cxnLst/>
              <a:rect l="l" t="t" r="r" b="b"/>
              <a:pathLst>
                <a:path w="8" h="2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CustomShape 2551"/>
            <p:cNvSpPr/>
            <p:nvPr/>
          </p:nvSpPr>
          <p:spPr>
            <a:xfrm>
              <a:off x="13868" y="6252"/>
              <a:ext cx="7" cy="22"/>
            </a:xfrm>
            <a:custGeom>
              <a:avLst/>
              <a:gdLst/>
              <a:ahLst/>
              <a:cxnLst/>
              <a:rect l="l" t="t" r="r" b="b"/>
              <a:pathLst>
                <a:path w="5" h="9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CustomShape 2552"/>
            <p:cNvSpPr/>
            <p:nvPr/>
          </p:nvSpPr>
          <p:spPr>
            <a:xfrm>
              <a:off x="13877" y="6278"/>
              <a:ext cx="16" cy="22"/>
            </a:xfrm>
            <a:custGeom>
              <a:avLst/>
              <a:gdLst/>
              <a:ahLst/>
              <a:cxnLst/>
              <a:rect l="l" t="t" r="r" b="b"/>
              <a:pathLst>
                <a:path w="10" h="9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CustomShape 2553"/>
            <p:cNvSpPr/>
            <p:nvPr/>
          </p:nvSpPr>
          <p:spPr>
            <a:xfrm>
              <a:off x="13877" y="627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7" h="6">
                  <a:moveTo>
                    <a:pt x="5" y="5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5" y="5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CustomShape 2554"/>
            <p:cNvSpPr/>
            <p:nvPr/>
          </p:nvSpPr>
          <p:spPr>
            <a:xfrm>
              <a:off x="13886" y="6291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CustomShape 2555"/>
            <p:cNvSpPr/>
            <p:nvPr/>
          </p:nvSpPr>
          <p:spPr>
            <a:xfrm>
              <a:off x="13884" y="6296"/>
              <a:ext cx="9" cy="6"/>
            </a:xfrm>
            <a:custGeom>
              <a:avLst/>
              <a:gdLst/>
              <a:ahLst/>
              <a:cxnLst/>
              <a:rect l="l" t="t" r="r" b="b"/>
              <a:pathLst>
                <a:path w="6" h="3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CustomShape 2556"/>
            <p:cNvSpPr/>
            <p:nvPr/>
          </p:nvSpPr>
          <p:spPr>
            <a:xfrm>
              <a:off x="13879" y="6288"/>
              <a:ext cx="7" cy="9"/>
            </a:xfrm>
            <a:custGeom>
              <a:avLst/>
              <a:gdLst/>
              <a:ahLst/>
              <a:cxnLst/>
              <a:rect l="l" t="t" r="r" b="b"/>
              <a:pathLst>
                <a:path w="5" h="4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CustomShape 2557"/>
            <p:cNvSpPr/>
            <p:nvPr/>
          </p:nvSpPr>
          <p:spPr>
            <a:xfrm>
              <a:off x="13875" y="6278"/>
              <a:ext cx="6" cy="14"/>
            </a:xfrm>
            <a:custGeom>
              <a:avLst/>
              <a:gdLst/>
              <a:ahLst/>
              <a:cxnLst/>
              <a:rect l="l" t="t" r="r" b="b"/>
              <a:pathLst>
                <a:path w="4" h="6">
                  <a:moveTo>
                    <a:pt x="1" y="1"/>
                  </a:moveTo>
                  <a:lnTo>
                    <a:pt x="1" y="0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CustomShape 2558"/>
            <p:cNvSpPr/>
            <p:nvPr/>
          </p:nvSpPr>
          <p:spPr>
            <a:xfrm>
              <a:off x="13884" y="6306"/>
              <a:ext cx="14" cy="16"/>
            </a:xfrm>
            <a:custGeom>
              <a:avLst/>
              <a:gdLst/>
              <a:ahLst/>
              <a:cxnLst/>
              <a:rect l="l" t="t" r="r" b="b"/>
              <a:pathLst>
                <a:path w="9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CustomShape 2559"/>
            <p:cNvSpPr/>
            <p:nvPr/>
          </p:nvSpPr>
          <p:spPr>
            <a:xfrm>
              <a:off x="13884" y="6303"/>
              <a:ext cx="9" cy="11"/>
            </a:xfrm>
            <a:custGeom>
              <a:avLst/>
              <a:gdLst/>
              <a:ahLst/>
              <a:cxnLst/>
              <a:rect l="l" t="t" r="r" b="b"/>
              <a:pathLst>
                <a:path w="6" h="5">
                  <a:moveTo>
                    <a:pt x="4" y="4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CustomShape 2560"/>
            <p:cNvSpPr/>
            <p:nvPr/>
          </p:nvSpPr>
          <p:spPr>
            <a:xfrm>
              <a:off x="13890" y="6313"/>
              <a:ext cx="7" cy="11"/>
            </a:xfrm>
            <a:custGeom>
              <a:avLst/>
              <a:gdLst/>
              <a:ahLst/>
              <a:cxnLst/>
              <a:rect l="l" t="t" r="r" b="b"/>
              <a:pathLst>
                <a:path w="5" h="5">
                  <a:moveTo>
                    <a:pt x="4" y="3"/>
                  </a:move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4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CustomShape 2561"/>
            <p:cNvSpPr/>
            <p:nvPr/>
          </p:nvSpPr>
          <p:spPr>
            <a:xfrm>
              <a:off x="13887" y="6316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CustomShape 2562"/>
            <p:cNvSpPr/>
            <p:nvPr/>
          </p:nvSpPr>
          <p:spPr>
            <a:xfrm>
              <a:off x="13884" y="6303"/>
              <a:ext cx="5" cy="16"/>
            </a:xfrm>
            <a:custGeom>
              <a:avLst/>
              <a:gdLst/>
              <a:ahLst/>
              <a:cxnLst/>
              <a:rect l="l" t="t" r="r" b="b"/>
              <a:pathLst>
                <a:path w="4" h="7">
                  <a:moveTo>
                    <a:pt x="1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CustomShape 2563"/>
            <p:cNvSpPr/>
            <p:nvPr/>
          </p:nvSpPr>
          <p:spPr>
            <a:xfrm>
              <a:off x="13889" y="6324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7" y="7"/>
                  </a:lnTo>
                  <a:lnTo>
                    <a:pt x="8" y="8"/>
                  </a:lnTo>
                  <a:lnTo>
                    <a:pt x="8" y="9"/>
                  </a:lnTo>
                  <a:lnTo>
                    <a:pt x="8" y="10"/>
                  </a:lnTo>
                  <a:lnTo>
                    <a:pt x="7" y="9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CustomShape 2564"/>
            <p:cNvSpPr/>
            <p:nvPr/>
          </p:nvSpPr>
          <p:spPr>
            <a:xfrm>
              <a:off x="13889" y="6324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7" h="7">
                  <a:moveTo>
                    <a:pt x="5" y="6"/>
                  </a:move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6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CustomShape 2565"/>
            <p:cNvSpPr/>
            <p:nvPr/>
          </p:nvSpPr>
          <p:spPr>
            <a:xfrm>
              <a:off x="13898" y="6339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3" y="3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3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CustomShape 2566"/>
            <p:cNvSpPr/>
            <p:nvPr/>
          </p:nvSpPr>
          <p:spPr>
            <a:xfrm>
              <a:off x="13893" y="6339"/>
              <a:ext cx="10" cy="11"/>
            </a:xfrm>
            <a:custGeom>
              <a:avLst/>
              <a:gdLst/>
              <a:ahLst/>
              <a:cxnLst/>
              <a:rect l="l" t="t" r="r" b="b"/>
              <a:pathLst>
                <a:path w="7" h="5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CustomShape 2567"/>
            <p:cNvSpPr/>
            <p:nvPr/>
          </p:nvSpPr>
          <p:spPr>
            <a:xfrm>
              <a:off x="13887" y="6324"/>
              <a:ext cx="7" cy="19"/>
            </a:xfrm>
            <a:custGeom>
              <a:avLst/>
              <a:gdLst/>
              <a:ahLst/>
              <a:cxnLst/>
              <a:rect l="l" t="t" r="r" b="b"/>
              <a:pathLst>
                <a:path w="5" h="8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7"/>
                  </a:lnTo>
                  <a:lnTo>
                    <a:pt x="3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CustomShape 2568"/>
            <p:cNvSpPr/>
            <p:nvPr/>
          </p:nvSpPr>
          <p:spPr>
            <a:xfrm>
              <a:off x="13894" y="6350"/>
              <a:ext cx="11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CustomShape 2569"/>
            <p:cNvSpPr/>
            <p:nvPr/>
          </p:nvSpPr>
          <p:spPr>
            <a:xfrm>
              <a:off x="13893" y="6350"/>
              <a:ext cx="14" cy="22"/>
            </a:xfrm>
            <a:custGeom>
              <a:avLst/>
              <a:gdLst/>
              <a:ahLst/>
              <a:cxnLst/>
              <a:rect l="l" t="t" r="r" b="b"/>
              <a:pathLst>
                <a:path w="9" h="9">
                  <a:moveTo>
                    <a:pt x="8" y="7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7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8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CustomShape 2570"/>
            <p:cNvSpPr/>
            <p:nvPr/>
          </p:nvSpPr>
          <p:spPr>
            <a:xfrm>
              <a:off x="13896" y="6363"/>
              <a:ext cx="9" cy="9"/>
            </a:xfrm>
            <a:custGeom>
              <a:avLst/>
              <a:gdLst/>
              <a:ahLst/>
              <a:cxnLst/>
              <a:rect l="l" t="t" r="r" b="b"/>
              <a:pathLst>
                <a:path w="6" h="4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CustomShape 2571"/>
            <p:cNvSpPr/>
            <p:nvPr/>
          </p:nvSpPr>
          <p:spPr>
            <a:xfrm>
              <a:off x="13893" y="6350"/>
              <a:ext cx="5" cy="19"/>
            </a:xfrm>
            <a:custGeom>
              <a:avLst/>
              <a:gdLst/>
              <a:ahLst/>
              <a:cxnLst/>
              <a:rect l="l" t="t" r="r" b="b"/>
              <a:pathLst>
                <a:path w="4" h="8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CustomShape 2572"/>
            <p:cNvSpPr/>
            <p:nvPr/>
          </p:nvSpPr>
          <p:spPr>
            <a:xfrm>
              <a:off x="13898" y="6373"/>
              <a:ext cx="10" cy="22"/>
            </a:xfrm>
            <a:custGeom>
              <a:avLst/>
              <a:gdLst/>
              <a:ahLst/>
              <a:cxnLst/>
              <a:rect l="l" t="t" r="r" b="b"/>
              <a:pathLst>
                <a:path w="7" h="9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7"/>
                  </a:lnTo>
                  <a:lnTo>
                    <a:pt x="6" y="8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CustomShape 2573"/>
            <p:cNvSpPr/>
            <p:nvPr/>
          </p:nvSpPr>
          <p:spPr>
            <a:xfrm>
              <a:off x="13898" y="6373"/>
              <a:ext cx="12" cy="22"/>
            </a:xfrm>
            <a:custGeom>
              <a:avLst/>
              <a:gdLst/>
              <a:ahLst/>
              <a:cxnLst/>
              <a:rect l="l" t="t" r="r" b="b"/>
              <a:pathLst>
                <a:path w="8" h="9">
                  <a:moveTo>
                    <a:pt x="7" y="7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6"/>
                  </a:lnTo>
                  <a:lnTo>
                    <a:pt x="7" y="7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8"/>
                  </a:lnTo>
                  <a:lnTo>
                    <a:pt x="6" y="8"/>
                  </a:lnTo>
                  <a:lnTo>
                    <a:pt x="7" y="7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CustomShape 2574"/>
            <p:cNvSpPr/>
            <p:nvPr/>
          </p:nvSpPr>
          <p:spPr>
            <a:xfrm>
              <a:off x="13898" y="6386"/>
              <a:ext cx="10" cy="9"/>
            </a:xfrm>
            <a:custGeom>
              <a:avLst/>
              <a:gdLst/>
              <a:ahLst/>
              <a:cxnLst/>
              <a:rect l="l" t="t" r="r" b="b"/>
              <a:pathLst>
                <a:path w="7" h="4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CustomShape 2575"/>
            <p:cNvSpPr/>
            <p:nvPr/>
          </p:nvSpPr>
          <p:spPr>
            <a:xfrm>
              <a:off x="13896" y="6373"/>
              <a:ext cx="4" cy="16"/>
            </a:xfrm>
            <a:custGeom>
              <a:avLst/>
              <a:gdLst/>
              <a:ahLst/>
              <a:cxnLst/>
              <a:rect l="l" t="t" r="r" b="b"/>
              <a:pathLst>
                <a:path w="3" h="7">
                  <a:moveTo>
                    <a:pt x="0" y="1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CustomShape 2576"/>
            <p:cNvSpPr/>
            <p:nvPr/>
          </p:nvSpPr>
          <p:spPr>
            <a:xfrm>
              <a:off x="13596" y="6267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CustomShape 2577"/>
            <p:cNvSpPr/>
            <p:nvPr/>
          </p:nvSpPr>
          <p:spPr>
            <a:xfrm>
              <a:off x="13584" y="6241"/>
              <a:ext cx="14" cy="27"/>
            </a:xfrm>
            <a:custGeom>
              <a:avLst/>
              <a:gdLst/>
              <a:ahLst/>
              <a:cxnLst/>
              <a:rect l="l" t="t" r="r" b="b"/>
              <a:pathLst>
                <a:path w="9" h="11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6"/>
                  </a:lnTo>
                  <a:lnTo>
                    <a:pt x="6" y="7"/>
                  </a:lnTo>
                  <a:lnTo>
                    <a:pt x="7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5" y="7"/>
                  </a:lnTo>
                  <a:lnTo>
                    <a:pt x="4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CustomShape 2578"/>
            <p:cNvSpPr/>
            <p:nvPr/>
          </p:nvSpPr>
          <p:spPr>
            <a:xfrm>
              <a:off x="13584" y="6239"/>
              <a:ext cx="4" cy="3"/>
            </a:xfrm>
            <a:custGeom>
              <a:avLst/>
              <a:gdLst/>
              <a:ahLst/>
              <a:cxnLst/>
              <a:rect l="l" t="t" r="r" b="b"/>
              <a:pathLst>
                <a:path w="3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CustomShape 2579"/>
            <p:cNvSpPr/>
            <p:nvPr/>
          </p:nvSpPr>
          <p:spPr>
            <a:xfrm>
              <a:off x="14090" y="6619"/>
              <a:ext cx="2" cy="3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CustomShape 2580"/>
            <p:cNvSpPr/>
            <p:nvPr/>
          </p:nvSpPr>
          <p:spPr>
            <a:xfrm>
              <a:off x="14090" y="6611"/>
              <a:ext cx="4" cy="11"/>
            </a:xfrm>
            <a:custGeom>
              <a:avLst/>
              <a:gdLst/>
              <a:ahLst/>
              <a:cxnLst/>
              <a:rect l="l" t="t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CustomShape 2581"/>
            <p:cNvSpPr/>
            <p:nvPr/>
          </p:nvSpPr>
          <p:spPr>
            <a:xfrm>
              <a:off x="14084" y="6593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7" h="8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CustomShape 2582"/>
            <p:cNvSpPr/>
            <p:nvPr/>
          </p:nvSpPr>
          <p:spPr>
            <a:xfrm>
              <a:off x="13884" y="6393"/>
              <a:ext cx="2" cy="4"/>
            </a:xfrm>
            <a:custGeom>
              <a:avLst/>
              <a:gdLst/>
              <a:ahLst/>
              <a:cxnLst/>
              <a:rect l="l" t="t" r="r" b="b"/>
              <a:pathLst>
                <a:path w="2" h="2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3333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CustomShape 2583"/>
            <p:cNvSpPr/>
            <p:nvPr/>
          </p:nvSpPr>
          <p:spPr>
            <a:xfrm>
              <a:off x="13582" y="6275"/>
              <a:ext cx="305" cy="217"/>
            </a:xfrm>
            <a:custGeom>
              <a:avLst/>
              <a:gdLst/>
              <a:ahLst/>
              <a:cxnLst/>
              <a:rect l="l" t="t" r="r" b="b"/>
              <a:pathLst>
                <a:path w="178" h="85">
                  <a:moveTo>
                    <a:pt x="17" y="79"/>
                  </a:move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82"/>
                  </a:lnTo>
                  <a:lnTo>
                    <a:pt x="23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30" y="82"/>
                  </a:lnTo>
                  <a:lnTo>
                    <a:pt x="32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1"/>
                  </a:lnTo>
                  <a:lnTo>
                    <a:pt x="37" y="81"/>
                  </a:lnTo>
                  <a:lnTo>
                    <a:pt x="38" y="80"/>
                  </a:lnTo>
                  <a:lnTo>
                    <a:pt x="39" y="79"/>
                  </a:lnTo>
                  <a:lnTo>
                    <a:pt x="40" y="81"/>
                  </a:lnTo>
                  <a:lnTo>
                    <a:pt x="42" y="82"/>
                  </a:lnTo>
                  <a:lnTo>
                    <a:pt x="44" y="83"/>
                  </a:lnTo>
                  <a:lnTo>
                    <a:pt x="46" y="83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8" y="84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6" y="82"/>
                  </a:lnTo>
                  <a:lnTo>
                    <a:pt x="69" y="81"/>
                  </a:lnTo>
                  <a:lnTo>
                    <a:pt x="71" y="80"/>
                  </a:lnTo>
                  <a:lnTo>
                    <a:pt x="73" y="79"/>
                  </a:lnTo>
                  <a:lnTo>
                    <a:pt x="73" y="81"/>
                  </a:lnTo>
                  <a:lnTo>
                    <a:pt x="75" y="82"/>
                  </a:lnTo>
                  <a:lnTo>
                    <a:pt x="77" y="83"/>
                  </a:lnTo>
                  <a:lnTo>
                    <a:pt x="79" y="83"/>
                  </a:lnTo>
                  <a:lnTo>
                    <a:pt x="81" y="84"/>
                  </a:lnTo>
                  <a:lnTo>
                    <a:pt x="83" y="84"/>
                  </a:lnTo>
                  <a:lnTo>
                    <a:pt x="84" y="84"/>
                  </a:lnTo>
                  <a:lnTo>
                    <a:pt x="85" y="84"/>
                  </a:lnTo>
                  <a:lnTo>
                    <a:pt x="87" y="84"/>
                  </a:lnTo>
                  <a:lnTo>
                    <a:pt x="89" y="84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8" y="83"/>
                  </a:lnTo>
                  <a:lnTo>
                    <a:pt x="100" y="82"/>
                  </a:lnTo>
                  <a:lnTo>
                    <a:pt x="102" y="81"/>
                  </a:lnTo>
                  <a:lnTo>
                    <a:pt x="104" y="80"/>
                  </a:lnTo>
                  <a:lnTo>
                    <a:pt x="105" y="81"/>
                  </a:lnTo>
                  <a:lnTo>
                    <a:pt x="107" y="82"/>
                  </a:lnTo>
                  <a:lnTo>
                    <a:pt x="108" y="83"/>
                  </a:lnTo>
                  <a:lnTo>
                    <a:pt x="110" y="83"/>
                  </a:lnTo>
                  <a:lnTo>
                    <a:pt x="111" y="83"/>
                  </a:lnTo>
                  <a:lnTo>
                    <a:pt x="113" y="83"/>
                  </a:lnTo>
                  <a:lnTo>
                    <a:pt x="114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20" y="83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8" y="82"/>
                  </a:lnTo>
                  <a:lnTo>
                    <a:pt x="130" y="81"/>
                  </a:lnTo>
                  <a:lnTo>
                    <a:pt x="132" y="80"/>
                  </a:lnTo>
                  <a:lnTo>
                    <a:pt x="133" y="79"/>
                  </a:lnTo>
                  <a:lnTo>
                    <a:pt x="134" y="80"/>
                  </a:lnTo>
                  <a:lnTo>
                    <a:pt x="136" y="81"/>
                  </a:lnTo>
                  <a:lnTo>
                    <a:pt x="137" y="82"/>
                  </a:lnTo>
                  <a:lnTo>
                    <a:pt x="138" y="82"/>
                  </a:lnTo>
                  <a:lnTo>
                    <a:pt x="140" y="83"/>
                  </a:lnTo>
                  <a:lnTo>
                    <a:pt x="141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6" y="83"/>
                  </a:lnTo>
                  <a:lnTo>
                    <a:pt x="148" y="83"/>
                  </a:lnTo>
                  <a:lnTo>
                    <a:pt x="150" y="83"/>
                  </a:lnTo>
                  <a:lnTo>
                    <a:pt x="152" y="82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7" y="81"/>
                  </a:lnTo>
                  <a:lnTo>
                    <a:pt x="158" y="79"/>
                  </a:lnTo>
                  <a:lnTo>
                    <a:pt x="159" y="80"/>
                  </a:lnTo>
                  <a:lnTo>
                    <a:pt x="161" y="81"/>
                  </a:lnTo>
                  <a:lnTo>
                    <a:pt x="163" y="82"/>
                  </a:lnTo>
                  <a:lnTo>
                    <a:pt x="165" y="83"/>
                  </a:lnTo>
                  <a:lnTo>
                    <a:pt x="167" y="83"/>
                  </a:lnTo>
                  <a:lnTo>
                    <a:pt x="170" y="84"/>
                  </a:lnTo>
                  <a:lnTo>
                    <a:pt x="172" y="84"/>
                  </a:lnTo>
                  <a:lnTo>
                    <a:pt x="174" y="84"/>
                  </a:lnTo>
                  <a:lnTo>
                    <a:pt x="174" y="83"/>
                  </a:lnTo>
                  <a:lnTo>
                    <a:pt x="174" y="82"/>
                  </a:lnTo>
                  <a:lnTo>
                    <a:pt x="174" y="80"/>
                  </a:lnTo>
                  <a:lnTo>
                    <a:pt x="174" y="77"/>
                  </a:lnTo>
                  <a:lnTo>
                    <a:pt x="175" y="73"/>
                  </a:lnTo>
                  <a:lnTo>
                    <a:pt x="175" y="69"/>
                  </a:lnTo>
                  <a:lnTo>
                    <a:pt x="176" y="66"/>
                  </a:lnTo>
                  <a:lnTo>
                    <a:pt x="177" y="62"/>
                  </a:lnTo>
                  <a:lnTo>
                    <a:pt x="177" y="59"/>
                  </a:lnTo>
                  <a:lnTo>
                    <a:pt x="174" y="57"/>
                  </a:lnTo>
                  <a:lnTo>
                    <a:pt x="171" y="55"/>
                  </a:lnTo>
                  <a:lnTo>
                    <a:pt x="167" y="53"/>
                  </a:lnTo>
                  <a:lnTo>
                    <a:pt x="163" y="51"/>
                  </a:lnTo>
                  <a:lnTo>
                    <a:pt x="159" y="49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39"/>
                  </a:lnTo>
                  <a:lnTo>
                    <a:pt x="134" y="37"/>
                  </a:lnTo>
                  <a:lnTo>
                    <a:pt x="128" y="34"/>
                  </a:lnTo>
                  <a:lnTo>
                    <a:pt x="122" y="32"/>
                  </a:lnTo>
                  <a:lnTo>
                    <a:pt x="116" y="29"/>
                  </a:lnTo>
                  <a:lnTo>
                    <a:pt x="110" y="26"/>
                  </a:lnTo>
                  <a:lnTo>
                    <a:pt x="104" y="24"/>
                  </a:lnTo>
                  <a:lnTo>
                    <a:pt x="97" y="21"/>
                  </a:lnTo>
                  <a:lnTo>
                    <a:pt x="91" y="19"/>
                  </a:lnTo>
                  <a:lnTo>
                    <a:pt x="85" y="17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8"/>
                  </a:lnTo>
                  <a:lnTo>
                    <a:pt x="54" y="7"/>
                  </a:lnTo>
                  <a:lnTo>
                    <a:pt x="48" y="5"/>
                  </a:lnTo>
                  <a:lnTo>
                    <a:pt x="42" y="4"/>
                  </a:lnTo>
                  <a:lnTo>
                    <a:pt x="37" y="2"/>
                  </a:lnTo>
                  <a:lnTo>
                    <a:pt x="32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3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4" y="39"/>
                  </a:lnTo>
                  <a:lnTo>
                    <a:pt x="25" y="51"/>
                  </a:lnTo>
                  <a:lnTo>
                    <a:pt x="26" y="64"/>
                  </a:lnTo>
                  <a:lnTo>
                    <a:pt x="26" y="76"/>
                  </a:lnTo>
                  <a:lnTo>
                    <a:pt x="25" y="63"/>
                  </a:lnTo>
                  <a:lnTo>
                    <a:pt x="24" y="51"/>
                  </a:lnTo>
                  <a:lnTo>
                    <a:pt x="21" y="39"/>
                  </a:lnTo>
                  <a:lnTo>
                    <a:pt x="18" y="28"/>
                  </a:lnTo>
                  <a:lnTo>
                    <a:pt x="15" y="18"/>
                  </a:lnTo>
                  <a:lnTo>
                    <a:pt x="13" y="10"/>
                  </a:lnTo>
                  <a:lnTo>
                    <a:pt x="10" y="4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1"/>
                  </a:lnTo>
                  <a:lnTo>
                    <a:pt x="6" y="27"/>
                  </a:lnTo>
                  <a:lnTo>
                    <a:pt x="9" y="34"/>
                  </a:lnTo>
                  <a:lnTo>
                    <a:pt x="12" y="42"/>
                  </a:lnTo>
                  <a:lnTo>
                    <a:pt x="14" y="51"/>
                  </a:lnTo>
                  <a:lnTo>
                    <a:pt x="16" y="62"/>
                  </a:lnTo>
                  <a:lnTo>
                    <a:pt x="17" y="73"/>
                  </a:lnTo>
                  <a:lnTo>
                    <a:pt x="17" y="79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CustomShape 2584"/>
            <p:cNvSpPr/>
            <p:nvPr/>
          </p:nvSpPr>
          <p:spPr>
            <a:xfrm>
              <a:off x="13811" y="6391"/>
              <a:ext cx="10" cy="14"/>
            </a:xfrm>
            <a:custGeom>
              <a:avLst/>
              <a:gdLst/>
              <a:ahLst/>
              <a:cxnLst/>
              <a:rect l="l" t="t" r="r" b="b"/>
              <a:pathLst>
                <a:path w="6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CustomShape 2585"/>
            <p:cNvSpPr/>
            <p:nvPr/>
          </p:nvSpPr>
          <p:spPr>
            <a:xfrm>
              <a:off x="13770" y="6363"/>
              <a:ext cx="9" cy="19"/>
            </a:xfrm>
            <a:custGeom>
              <a:avLst/>
              <a:gdLst/>
              <a:ahLst/>
              <a:cxnLst/>
              <a:rect l="l" t="t" r="r" b="b"/>
              <a:pathLst>
                <a:path w="6" h="8">
                  <a:moveTo>
                    <a:pt x="2" y="7"/>
                  </a:moveTo>
                  <a:lnTo>
                    <a:pt x="1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CustomShape 2586"/>
            <p:cNvSpPr/>
            <p:nvPr/>
          </p:nvSpPr>
          <p:spPr>
            <a:xfrm>
              <a:off x="13795" y="6378"/>
              <a:ext cx="7" cy="16"/>
            </a:xfrm>
            <a:custGeom>
              <a:avLst/>
              <a:gdLst/>
              <a:ahLst/>
              <a:cxnLst/>
              <a:rect l="l" t="t" r="r" b="b"/>
              <a:pathLst>
                <a:path w="5" h="7">
                  <a:moveTo>
                    <a:pt x="2" y="6"/>
                  </a:move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CustomShape 2587"/>
            <p:cNvSpPr/>
            <p:nvPr/>
          </p:nvSpPr>
          <p:spPr>
            <a:xfrm>
              <a:off x="13830" y="6404"/>
              <a:ext cx="7" cy="14"/>
            </a:xfrm>
            <a:custGeom>
              <a:avLst/>
              <a:gdLst/>
              <a:ahLst/>
              <a:cxnLst/>
              <a:rect l="l" t="t" r="r" b="b"/>
              <a:pathLst>
                <a:path w="5" h="6">
                  <a:moveTo>
                    <a:pt x="1" y="5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1" y="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CustomShape 2588"/>
            <p:cNvSpPr/>
            <p:nvPr/>
          </p:nvSpPr>
          <p:spPr>
            <a:xfrm>
              <a:off x="13846" y="6416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CustomShape 2589"/>
            <p:cNvSpPr/>
            <p:nvPr/>
          </p:nvSpPr>
          <p:spPr>
            <a:xfrm>
              <a:off x="13860" y="6427"/>
              <a:ext cx="6" cy="11"/>
            </a:xfrm>
            <a:custGeom>
              <a:avLst/>
              <a:gdLst/>
              <a:ahLst/>
              <a:cxnLst/>
              <a:rect l="l" t="t" r="r" b="b"/>
              <a:pathLst>
                <a:path w="4" h="5">
                  <a:moveTo>
                    <a:pt x="1" y="4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CustomShape 2590"/>
            <p:cNvSpPr/>
            <p:nvPr/>
          </p:nvSpPr>
          <p:spPr>
            <a:xfrm>
              <a:off x="13873" y="6437"/>
              <a:ext cx="6" cy="9"/>
            </a:xfrm>
            <a:custGeom>
              <a:avLst/>
              <a:gdLst/>
              <a:ahLst/>
              <a:cxnLst/>
              <a:rect l="l" t="t" r="r" b="b"/>
              <a:pathLst>
                <a:path w="4" h="4">
                  <a:moveTo>
                    <a:pt x="1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CustomShape 2591"/>
            <p:cNvSpPr/>
            <p:nvPr/>
          </p:nvSpPr>
          <p:spPr>
            <a:xfrm>
              <a:off x="13897" y="6207"/>
              <a:ext cx="1291" cy="38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S/Félix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  <p:sp>
          <p:nvSpPr>
            <p:cNvPr id="2636" name="CustomShape 2592"/>
            <p:cNvSpPr/>
            <p:nvPr/>
          </p:nvSpPr>
          <p:spPr>
            <a:xfrm>
              <a:off x="14193" y="6491"/>
              <a:ext cx="1442" cy="38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50760" rIns="101880" bIns="50760"/>
            <a:lstStyle/>
            <a:p>
              <a:pPr algn="ctr">
                <a:lnSpc>
                  <a:spcPct val="80000"/>
                </a:lnSpc>
              </a:pPr>
              <a:r>
                <a:rPr lang="es-ES" sz="1200" b="1" strike="noStrike" spc="-1">
                  <a:solidFill>
                    <a:srgbClr val="000000"/>
                  </a:solidFill>
                  <a:latin typeface="Arial Narrow"/>
                  <a:ea typeface="DejaVu Sans" panose="020B0603030804020204"/>
                </a:rPr>
                <a:t> P/Cedeño</a:t>
              </a:r>
              <a:endParaRPr lang="es-ES" sz="1200" b="0" strike="noStrike" spc="-1">
                <a:latin typeface="Arial" panose="020B0604020202020204"/>
              </a:endParaRPr>
            </a:p>
          </p:txBody>
        </p:sp>
      </p:grpSp>
      <p:sp>
        <p:nvSpPr>
          <p:cNvPr id="2648" name="CustomShape 2"/>
          <p:cNvSpPr/>
          <p:nvPr/>
        </p:nvSpPr>
        <p:spPr>
          <a:xfrm>
            <a:off x="666712" y="1428102"/>
            <a:ext cx="10618560" cy="47863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just">
              <a:lnSpc>
                <a:spcPct val="180000"/>
              </a:lnSpc>
            </a:pPr>
            <a:r>
              <a:rPr 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Documento de Especificaciones técnicas para </a:t>
            </a:r>
            <a:r>
              <a:rPr lang="es-ES" sz="1600" b="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“SUMINISTRO DE PARTES Y PIEZAS CON ASISTENCIA TÉCNICA PARA LOS SISTEMAS DE RADIOCOMUNICACIONES BANDA MARINA EN LOS TERMINALES MARINOS”</a:t>
            </a:r>
            <a:r>
              <a:rPr 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 Iniciando con Piloto en los  Terminales Marinos: Cardón , </a:t>
            </a:r>
            <a:r>
              <a:rPr lang="es-ES" sz="1600" b="0" strike="noStrike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Amuay</a:t>
            </a:r>
            <a:r>
              <a:rPr lang="es-ES_tradnl" altLang="es-ES" sz="1600" b="0" strike="noStrike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, </a:t>
            </a:r>
            <a:r>
              <a:rPr 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Re</a:t>
            </a:r>
            <a:r>
              <a:rPr lang="es-ES" sz="1600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l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P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,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Carenero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,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Planta Catia La Mar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.</a:t>
            </a:r>
            <a:endParaRPr lang="es-ES" sz="1600" spc="-1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just">
              <a:lnSpc>
                <a:spcPct val="180000"/>
              </a:lnSpc>
            </a:pPr>
            <a:endParaRPr lang="es-VE" sz="1600" spc="-1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85750" indent="-285750" algn="just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EspecificacionesTécnicas: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100%</a:t>
            </a:r>
          </a:p>
          <a:p>
            <a:pPr marL="285750" indent="-285750" algn="just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CómputosMétricos: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100%</a:t>
            </a:r>
          </a:p>
          <a:p>
            <a:pPr marL="285750" indent="-285750" algn="just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JustificaciónOperacional: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98%</a:t>
            </a:r>
          </a:p>
          <a:p>
            <a:pPr marL="285750" indent="-285750" algn="just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Plan de de Trabajo: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En construcción</a:t>
            </a:r>
          </a:p>
          <a:p>
            <a:pPr marL="285750" indent="-285750" algn="just">
              <a:lnSpc>
                <a:spcPct val="180000"/>
              </a:lnSpc>
              <a:buFont typeface="Arial" panose="0208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Certificación de Disponibilidad </a:t>
            </a:r>
          </a:p>
          <a:p>
            <a:pPr lvl="1" indent="0" algn="just">
              <a:lnSpc>
                <a:spcPct val="180000"/>
              </a:lnSpc>
              <a:buFont typeface="Arial" panose="02080604020202020204" pitchFamily="34" charset="0"/>
              <a:buNone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Presupuestaria :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Evaluando estrategia</a:t>
            </a:r>
          </a:p>
        </p:txBody>
      </p:sp>
      <p:sp>
        <p:nvSpPr>
          <p:cNvPr id="2638" name="CustomShape 1"/>
          <p:cNvSpPr/>
          <p:nvPr/>
        </p:nvSpPr>
        <p:spPr>
          <a:xfrm>
            <a:off x="681435" y="1052770"/>
            <a:ext cx="1132740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l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SITUACIÓN ACTUAL SISTEMA DE RADIO COMUNICACIONES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CustomShape 1"/>
          <p:cNvSpPr/>
          <p:nvPr/>
        </p:nvSpPr>
        <p:spPr>
          <a:xfrm>
            <a:off x="1703160" y="687745"/>
            <a:ext cx="8484480" cy="768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 </a:t>
            </a:r>
            <a:r>
              <a:rPr lang="es-ES" sz="2000" b="1" strike="noStrike" spc="-1">
                <a:solidFill>
                  <a:srgbClr val="C9211E"/>
                </a:solidFill>
                <a:latin typeface="URW Gothic" panose="00000500000000000000" charset="0"/>
                <a:cs typeface="URW Gothic" panose="00000500000000000000" charset="0"/>
              </a:rPr>
              <a:t>SISTEMA DE COMUNICACIÓN VÍA RADIO BANDA MARINA A NIVEL NACIONAL (VHF )</a:t>
            </a:r>
            <a:r>
              <a:rPr lang="es-ES_tradnl" altLang="es-ES" sz="2000" b="1" strike="noStrike" spc="-1">
                <a:solidFill>
                  <a:srgbClr val="C9211E"/>
                </a:solidFill>
                <a:latin typeface="URW Gothic" panose="00000500000000000000" charset="0"/>
                <a:cs typeface="URW Gothic" panose="00000500000000000000" charset="0"/>
              </a:rPr>
              <a:t> Y SERVICIO SATELITAL</a:t>
            </a:r>
          </a:p>
        </p:txBody>
      </p:sp>
      <p:pic>
        <p:nvPicPr>
          <p:cNvPr id="1309" name="Picture 77"/>
          <p:cNvPicPr/>
          <p:nvPr/>
        </p:nvPicPr>
        <p:blipFill>
          <a:blip r:embed="rId2"/>
          <a:srcRect l="32987" t="16016" r="16502" b="11868"/>
          <a:stretch>
            <a:fillRect/>
          </a:stretch>
        </p:blipFill>
        <p:spPr>
          <a:xfrm>
            <a:off x="274955" y="1513205"/>
            <a:ext cx="11789410" cy="4800600"/>
          </a:xfrm>
          <a:prstGeom prst="rect">
            <a:avLst/>
          </a:prstGeom>
          <a:ln>
            <a:noFill/>
          </a:ln>
          <a:effectLst>
            <a:outerShdw dist="50760" dir="5400000">
              <a:srgbClr val="000000"/>
            </a:outerShdw>
          </a:effectLst>
        </p:spPr>
      </p:pic>
      <p:sp>
        <p:nvSpPr>
          <p:cNvPr id="1693" name="CustomShape 376"/>
          <p:cNvSpPr/>
          <p:nvPr/>
        </p:nvSpPr>
        <p:spPr>
          <a:xfrm>
            <a:off x="8280720" y="308880"/>
            <a:ext cx="3930480" cy="5346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Arial" panose="020B060402020202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Arial" panose="020B0604020202020204"/>
              </a:rPr>
              <a:t>Internacional</a:t>
            </a:r>
            <a:endParaRPr lang="es-VE" sz="1800" b="0" strike="noStrike" spc="-1">
              <a:latin typeface="Arial" panose="020B0604020202020204"/>
            </a:endParaRPr>
          </a:p>
        </p:txBody>
      </p:sp>
      <p:pic>
        <p:nvPicPr>
          <p:cNvPr id="1310" name="Picture 78" descr="communications-satellite-computer"/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7022465" y="1584960"/>
            <a:ext cx="1027430" cy="840105"/>
          </a:xfrm>
          <a:prstGeom prst="rect">
            <a:avLst/>
          </a:prstGeom>
          <a:ln>
            <a:noFill/>
          </a:ln>
        </p:spPr>
      </p:pic>
      <p:sp>
        <p:nvSpPr>
          <p:cNvPr id="1311" name="CustomShape 3"/>
          <p:cNvSpPr/>
          <p:nvPr/>
        </p:nvSpPr>
        <p:spPr>
          <a:xfrm>
            <a:off x="8925560" y="3249295"/>
            <a:ext cx="1877695" cy="642620"/>
          </a:xfrm>
          <a:custGeom>
            <a:avLst/>
            <a:gdLst/>
            <a:ahLst/>
            <a:cxnLst/>
            <a:rect l="l" t="t" r="r" b="b"/>
            <a:pathLst>
              <a:path w="43256" h="43358">
                <a:moveTo>
                  <a:pt x="3900" y="14370"/>
                </a:moveTo>
                <a:close/>
                <a:moveTo>
                  <a:pt x="4693" y="26177"/>
                </a:moveTo>
                <a:moveTo>
                  <a:pt x="6928" y="34899"/>
                </a:moveTo>
                <a:moveTo>
                  <a:pt x="16478" y="39090"/>
                </a:moveTo>
                <a:moveTo>
                  <a:pt x="28827" y="34751"/>
                </a:moveTo>
                <a:moveTo>
                  <a:pt x="34129" y="22954"/>
                </a:moveTo>
                <a:moveTo>
                  <a:pt x="41798" y="15354"/>
                </a:moveTo>
                <a:moveTo>
                  <a:pt x="38324" y="5426"/>
                </a:moveTo>
                <a:moveTo>
                  <a:pt x="29078" y="3952"/>
                </a:moveTo>
                <a:moveTo>
                  <a:pt x="22141" y="4720"/>
                </a:moveTo>
                <a:moveTo>
                  <a:pt x="14000" y="5192"/>
                </a:moveTo>
                <a:moveTo>
                  <a:pt x="4127" y="15789"/>
                </a:moveTo>
              </a:path>
            </a:pathLst>
          </a:custGeom>
          <a:solidFill>
            <a:srgbClr val="FFFFFF"/>
          </a:solidFill>
          <a:ln w="28440">
            <a:solidFill>
              <a:srgbClr val="385D8A"/>
            </a:solidFill>
            <a:prstDash val="sysDot"/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12" name="CustomShape 4"/>
          <p:cNvSpPr/>
          <p:nvPr/>
        </p:nvSpPr>
        <p:spPr>
          <a:xfrm>
            <a:off x="4482465" y="4573270"/>
            <a:ext cx="2538730" cy="5848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1600" b="1" strike="noStrike" spc="-1">
                <a:solidFill>
                  <a:schemeClr val="bg1"/>
                </a:solidFill>
                <a:latin typeface="URW Gothic" panose="00000500000000000000" charset="0"/>
                <a:cs typeface="URW Gothic" panose="00000500000000000000" charset="0"/>
              </a:rPr>
              <a:t>COMUNICACIONES </a:t>
            </a:r>
            <a:endParaRPr lang="es-VE" sz="1600" b="1" strike="noStrike" spc="-1">
              <a:solidFill>
                <a:schemeClr val="bg1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1600" b="1" strike="noStrike" spc="-1">
                <a:solidFill>
                  <a:schemeClr val="bg1"/>
                </a:solidFill>
                <a:latin typeface="URW Gothic" panose="00000500000000000000" charset="0"/>
                <a:cs typeface="URW Gothic" panose="00000500000000000000" charset="0"/>
              </a:rPr>
              <a:t>TIERRA -BUQUES</a:t>
            </a:r>
          </a:p>
        </p:txBody>
      </p:sp>
      <p:grpSp>
        <p:nvGrpSpPr>
          <p:cNvPr id="1314" name="Group 5"/>
          <p:cNvGrpSpPr/>
          <p:nvPr/>
        </p:nvGrpSpPr>
        <p:grpSpPr>
          <a:xfrm>
            <a:off x="4958715" y="3035300"/>
            <a:ext cx="735965" cy="196215"/>
            <a:chOff x="5061960" y="3381480"/>
            <a:chExt cx="736200" cy="196200"/>
          </a:xfrm>
        </p:grpSpPr>
        <p:sp>
          <p:nvSpPr>
            <p:cNvPr id="1315" name="Line 6"/>
            <p:cNvSpPr/>
            <p:nvPr/>
          </p:nvSpPr>
          <p:spPr>
            <a:xfrm flipH="1" flipV="1">
              <a:off x="5402160" y="3416040"/>
              <a:ext cx="111960" cy="11340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16" name="Line 7"/>
            <p:cNvSpPr/>
            <p:nvPr/>
          </p:nvSpPr>
          <p:spPr>
            <a:xfrm flipH="1" flipV="1">
              <a:off x="5344920" y="3381480"/>
              <a:ext cx="169200" cy="148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17" name="CustomShape 8"/>
            <p:cNvSpPr/>
            <p:nvPr/>
          </p:nvSpPr>
          <p:spPr>
            <a:xfrm>
              <a:off x="5061960" y="3486960"/>
              <a:ext cx="577800" cy="6516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18" name="CustomShape 9"/>
            <p:cNvSpPr/>
            <p:nvPr/>
          </p:nvSpPr>
          <p:spPr>
            <a:xfrm>
              <a:off x="5061960" y="3444840"/>
              <a:ext cx="6120" cy="514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19" name="CustomShape 10"/>
            <p:cNvSpPr/>
            <p:nvPr/>
          </p:nvSpPr>
          <p:spPr>
            <a:xfrm>
              <a:off x="5061960" y="3534840"/>
              <a:ext cx="548640" cy="205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0" name="CustomShape 11"/>
            <p:cNvSpPr/>
            <p:nvPr/>
          </p:nvSpPr>
          <p:spPr>
            <a:xfrm flipH="1">
              <a:off x="5118480" y="3416400"/>
              <a:ext cx="36000" cy="7056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1" name="CustomShape 12"/>
            <p:cNvSpPr/>
            <p:nvPr/>
          </p:nvSpPr>
          <p:spPr>
            <a:xfrm>
              <a:off x="5457960" y="3486960"/>
              <a:ext cx="360" cy="280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2" name="CustomShape 13"/>
            <p:cNvSpPr/>
            <p:nvPr/>
          </p:nvSpPr>
          <p:spPr>
            <a:xfrm>
              <a:off x="5086800" y="3451680"/>
              <a:ext cx="3168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3" name="CustomShape 14"/>
            <p:cNvSpPr/>
            <p:nvPr/>
          </p:nvSpPr>
          <p:spPr>
            <a:xfrm>
              <a:off x="5061960" y="3486960"/>
              <a:ext cx="27360" cy="2232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4" name="CustomShape 15"/>
            <p:cNvSpPr/>
            <p:nvPr/>
          </p:nvSpPr>
          <p:spPr>
            <a:xfrm>
              <a:off x="5142240" y="3486960"/>
              <a:ext cx="3348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5" name="CustomShape 16"/>
            <p:cNvSpPr/>
            <p:nvPr/>
          </p:nvSpPr>
          <p:spPr>
            <a:xfrm>
              <a:off x="5167440" y="3444840"/>
              <a:ext cx="8280" cy="514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6" name="CustomShape 17"/>
            <p:cNvSpPr/>
            <p:nvPr/>
          </p:nvSpPr>
          <p:spPr>
            <a:xfrm>
              <a:off x="5105880" y="3451680"/>
              <a:ext cx="692280" cy="10044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7" name="CustomShape 18"/>
            <p:cNvSpPr/>
            <p:nvPr/>
          </p:nvSpPr>
          <p:spPr>
            <a:xfrm>
              <a:off x="5078520" y="3555360"/>
              <a:ext cx="550440" cy="223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8" name="CustomShape 19"/>
            <p:cNvSpPr/>
            <p:nvPr/>
          </p:nvSpPr>
          <p:spPr>
            <a:xfrm>
              <a:off x="5061960" y="3451680"/>
              <a:ext cx="3132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29" name="CustomShape 20"/>
            <p:cNvSpPr/>
            <p:nvPr/>
          </p:nvSpPr>
          <p:spPr>
            <a:xfrm>
              <a:off x="5173560" y="3472200"/>
              <a:ext cx="2160" cy="14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0" name="CustomShape 21"/>
            <p:cNvSpPr/>
            <p:nvPr/>
          </p:nvSpPr>
          <p:spPr>
            <a:xfrm>
              <a:off x="5110200" y="3416400"/>
              <a:ext cx="8280" cy="5112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1" name="CustomShape 22"/>
            <p:cNvSpPr/>
            <p:nvPr/>
          </p:nvSpPr>
          <p:spPr>
            <a:xfrm>
              <a:off x="5457960" y="3451680"/>
              <a:ext cx="360" cy="2844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2" name="CustomShape 23"/>
            <p:cNvSpPr/>
            <p:nvPr/>
          </p:nvSpPr>
          <p:spPr>
            <a:xfrm>
              <a:off x="5741280" y="3416400"/>
              <a:ext cx="720" cy="255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3" name="CustomShape 24"/>
            <p:cNvSpPr/>
            <p:nvPr/>
          </p:nvSpPr>
          <p:spPr>
            <a:xfrm>
              <a:off x="5119200" y="3521880"/>
              <a:ext cx="662760" cy="3348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4" name="CustomShape 25"/>
            <p:cNvSpPr/>
            <p:nvPr/>
          </p:nvSpPr>
          <p:spPr>
            <a:xfrm>
              <a:off x="5119200" y="3483720"/>
              <a:ext cx="31320" cy="32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5" name="CustomShape 26"/>
            <p:cNvSpPr/>
            <p:nvPr/>
          </p:nvSpPr>
          <p:spPr>
            <a:xfrm>
              <a:off x="5167440" y="3435480"/>
              <a:ext cx="8280" cy="514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6" name="CustomShape 27"/>
            <p:cNvSpPr/>
            <p:nvPr/>
          </p:nvSpPr>
          <p:spPr>
            <a:xfrm>
              <a:off x="5256720" y="3525120"/>
              <a:ext cx="3168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7" name="CustomShape 28"/>
            <p:cNvSpPr/>
            <p:nvPr/>
          </p:nvSpPr>
          <p:spPr>
            <a:xfrm>
              <a:off x="5086800" y="3488400"/>
              <a:ext cx="3168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8" name="CustomShape 29"/>
            <p:cNvSpPr/>
            <p:nvPr/>
          </p:nvSpPr>
          <p:spPr>
            <a:xfrm>
              <a:off x="5116320" y="3437640"/>
              <a:ext cx="2160" cy="1404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39" name="CustomShape 30"/>
            <p:cNvSpPr/>
            <p:nvPr/>
          </p:nvSpPr>
          <p:spPr>
            <a:xfrm>
              <a:off x="5119200" y="3451680"/>
              <a:ext cx="56880" cy="35280"/>
            </a:xfrm>
            <a:prstGeom prst="rect">
              <a:avLst/>
            </a:prstGeom>
            <a:solidFill>
              <a:srgbClr val="4F81BD"/>
            </a:solidFill>
            <a:ln w="255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340" name="Group 31"/>
          <p:cNvGrpSpPr/>
          <p:nvPr/>
        </p:nvGrpSpPr>
        <p:grpSpPr>
          <a:xfrm>
            <a:off x="6656705" y="2858770"/>
            <a:ext cx="535305" cy="138430"/>
            <a:chOff x="6800400" y="3217680"/>
            <a:chExt cx="535320" cy="138240"/>
          </a:xfrm>
        </p:grpSpPr>
        <p:sp>
          <p:nvSpPr>
            <p:cNvPr id="1341" name="Line 32"/>
            <p:cNvSpPr/>
            <p:nvPr/>
          </p:nvSpPr>
          <p:spPr>
            <a:xfrm flipH="1" flipV="1">
              <a:off x="7046640" y="3241440"/>
              <a:ext cx="82080" cy="8100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2" name="Line 33"/>
            <p:cNvSpPr/>
            <p:nvPr/>
          </p:nvSpPr>
          <p:spPr>
            <a:xfrm flipH="1" flipV="1">
              <a:off x="7006320" y="3217680"/>
              <a:ext cx="122400" cy="10476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3" name="CustomShape 34"/>
            <p:cNvSpPr/>
            <p:nvPr/>
          </p:nvSpPr>
          <p:spPr>
            <a:xfrm>
              <a:off x="6800400" y="3291480"/>
              <a:ext cx="420120" cy="4680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4" name="CustomShape 35"/>
            <p:cNvSpPr/>
            <p:nvPr/>
          </p:nvSpPr>
          <p:spPr>
            <a:xfrm>
              <a:off x="6800400" y="3262320"/>
              <a:ext cx="3600" cy="363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5" name="CustomShape 36"/>
            <p:cNvSpPr/>
            <p:nvPr/>
          </p:nvSpPr>
          <p:spPr>
            <a:xfrm>
              <a:off x="6800400" y="3326040"/>
              <a:ext cx="399240" cy="1440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6" name="CustomShape 37"/>
            <p:cNvSpPr/>
            <p:nvPr/>
          </p:nvSpPr>
          <p:spPr>
            <a:xfrm flipH="1">
              <a:off x="6831360" y="3241800"/>
              <a:ext cx="24840" cy="4896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7" name="CustomShape 38"/>
            <p:cNvSpPr/>
            <p:nvPr/>
          </p:nvSpPr>
          <p:spPr>
            <a:xfrm>
              <a:off x="7089480" y="3291480"/>
              <a:ext cx="360" cy="2016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8" name="CustomShape 39"/>
            <p:cNvSpPr/>
            <p:nvPr/>
          </p:nvSpPr>
          <p:spPr>
            <a:xfrm>
              <a:off x="6817320" y="3267000"/>
              <a:ext cx="2484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49" name="CustomShape 40"/>
            <p:cNvSpPr/>
            <p:nvPr/>
          </p:nvSpPr>
          <p:spPr>
            <a:xfrm>
              <a:off x="6800400" y="3291480"/>
              <a:ext cx="19080" cy="1656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0" name="CustomShape 41"/>
            <p:cNvSpPr/>
            <p:nvPr/>
          </p:nvSpPr>
          <p:spPr>
            <a:xfrm>
              <a:off x="6859440" y="3292920"/>
              <a:ext cx="23040" cy="10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1" name="CustomShape 42"/>
            <p:cNvSpPr/>
            <p:nvPr/>
          </p:nvSpPr>
          <p:spPr>
            <a:xfrm>
              <a:off x="6878160" y="3262320"/>
              <a:ext cx="3960" cy="363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2" name="CustomShape 43"/>
            <p:cNvSpPr/>
            <p:nvPr/>
          </p:nvSpPr>
          <p:spPr>
            <a:xfrm>
              <a:off x="6831720" y="3267000"/>
              <a:ext cx="504000" cy="712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3" name="CustomShape 44"/>
            <p:cNvSpPr/>
            <p:nvPr/>
          </p:nvSpPr>
          <p:spPr>
            <a:xfrm>
              <a:off x="6813000" y="3340440"/>
              <a:ext cx="398880" cy="1548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4" name="CustomShape 45"/>
            <p:cNvSpPr/>
            <p:nvPr/>
          </p:nvSpPr>
          <p:spPr>
            <a:xfrm>
              <a:off x="6800400" y="3267000"/>
              <a:ext cx="2304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5" name="CustomShape 46"/>
            <p:cNvSpPr/>
            <p:nvPr/>
          </p:nvSpPr>
          <p:spPr>
            <a:xfrm>
              <a:off x="6880320" y="3281040"/>
              <a:ext cx="2160" cy="972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6" name="CustomShape 47"/>
            <p:cNvSpPr/>
            <p:nvPr/>
          </p:nvSpPr>
          <p:spPr>
            <a:xfrm>
              <a:off x="6836040" y="3241800"/>
              <a:ext cx="6120" cy="360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7" name="CustomShape 48"/>
            <p:cNvSpPr/>
            <p:nvPr/>
          </p:nvSpPr>
          <p:spPr>
            <a:xfrm>
              <a:off x="7089480" y="3267000"/>
              <a:ext cx="360" cy="208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8" name="CustomShape 49"/>
            <p:cNvSpPr/>
            <p:nvPr/>
          </p:nvSpPr>
          <p:spPr>
            <a:xfrm>
              <a:off x="7294320" y="3241800"/>
              <a:ext cx="720" cy="190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59" name="CustomShape 50"/>
            <p:cNvSpPr/>
            <p:nvPr/>
          </p:nvSpPr>
          <p:spPr>
            <a:xfrm>
              <a:off x="6842160" y="3316320"/>
              <a:ext cx="480960" cy="241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0" name="CustomShape 51"/>
            <p:cNvSpPr/>
            <p:nvPr/>
          </p:nvSpPr>
          <p:spPr>
            <a:xfrm>
              <a:off x="6842160" y="3289320"/>
              <a:ext cx="2304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1" name="CustomShape 52"/>
            <p:cNvSpPr/>
            <p:nvPr/>
          </p:nvSpPr>
          <p:spPr>
            <a:xfrm>
              <a:off x="6878160" y="3255480"/>
              <a:ext cx="3960" cy="352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2" name="CustomShape 53"/>
            <p:cNvSpPr/>
            <p:nvPr/>
          </p:nvSpPr>
          <p:spPr>
            <a:xfrm>
              <a:off x="6941880" y="3319560"/>
              <a:ext cx="2268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3" name="CustomShape 54"/>
            <p:cNvSpPr/>
            <p:nvPr/>
          </p:nvSpPr>
          <p:spPr>
            <a:xfrm>
              <a:off x="6817320" y="3292920"/>
              <a:ext cx="2484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4" name="CustomShape 55"/>
            <p:cNvSpPr/>
            <p:nvPr/>
          </p:nvSpPr>
          <p:spPr>
            <a:xfrm>
              <a:off x="6840360" y="3257640"/>
              <a:ext cx="1800" cy="93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5" name="CustomShape 56"/>
            <p:cNvSpPr/>
            <p:nvPr/>
          </p:nvSpPr>
          <p:spPr>
            <a:xfrm>
              <a:off x="6842160" y="3267000"/>
              <a:ext cx="39960" cy="23760"/>
            </a:xfrm>
            <a:prstGeom prst="rect">
              <a:avLst/>
            </a:prstGeom>
            <a:solidFill>
              <a:srgbClr val="4F81BD"/>
            </a:solidFill>
            <a:ln w="255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366" name="Group 57"/>
          <p:cNvGrpSpPr/>
          <p:nvPr/>
        </p:nvGrpSpPr>
        <p:grpSpPr>
          <a:xfrm>
            <a:off x="4155440" y="2449195"/>
            <a:ext cx="687070" cy="194310"/>
            <a:chOff x="4299120" y="2808000"/>
            <a:chExt cx="687240" cy="194040"/>
          </a:xfrm>
        </p:grpSpPr>
        <p:sp>
          <p:nvSpPr>
            <p:cNvPr id="1367" name="Line 58"/>
            <p:cNvSpPr/>
            <p:nvPr/>
          </p:nvSpPr>
          <p:spPr>
            <a:xfrm flipH="1" flipV="1">
              <a:off x="4617000" y="2842200"/>
              <a:ext cx="103680" cy="11196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8" name="Line 59"/>
            <p:cNvSpPr/>
            <p:nvPr/>
          </p:nvSpPr>
          <p:spPr>
            <a:xfrm flipH="1" flipV="1">
              <a:off x="4563720" y="2808000"/>
              <a:ext cx="156960" cy="14688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69" name="CustomShape 60"/>
            <p:cNvSpPr/>
            <p:nvPr/>
          </p:nvSpPr>
          <p:spPr>
            <a:xfrm>
              <a:off x="4299120" y="2912040"/>
              <a:ext cx="538560" cy="6480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0" name="CustomShape 61"/>
            <p:cNvSpPr/>
            <p:nvPr/>
          </p:nvSpPr>
          <p:spPr>
            <a:xfrm>
              <a:off x="4299120" y="2870640"/>
              <a:ext cx="6120" cy="507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1" name="CustomShape 62"/>
            <p:cNvSpPr/>
            <p:nvPr/>
          </p:nvSpPr>
          <p:spPr>
            <a:xfrm>
              <a:off x="4299120" y="2959920"/>
              <a:ext cx="513000" cy="2016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2" name="CustomShape 63"/>
            <p:cNvSpPr/>
            <p:nvPr/>
          </p:nvSpPr>
          <p:spPr>
            <a:xfrm flipH="1">
              <a:off x="4341240" y="2842560"/>
              <a:ext cx="34200" cy="6948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3" name="CustomShape 64"/>
            <p:cNvSpPr/>
            <p:nvPr/>
          </p:nvSpPr>
          <p:spPr>
            <a:xfrm>
              <a:off x="4668120" y="2912040"/>
              <a:ext cx="720" cy="2844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4" name="CustomShape 65"/>
            <p:cNvSpPr/>
            <p:nvPr/>
          </p:nvSpPr>
          <p:spPr>
            <a:xfrm>
              <a:off x="4322160" y="2877480"/>
              <a:ext cx="2916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5" name="CustomShape 66"/>
            <p:cNvSpPr/>
            <p:nvPr/>
          </p:nvSpPr>
          <p:spPr>
            <a:xfrm>
              <a:off x="4299120" y="2912040"/>
              <a:ext cx="25200" cy="2196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6" name="CustomShape 67"/>
            <p:cNvSpPr/>
            <p:nvPr/>
          </p:nvSpPr>
          <p:spPr>
            <a:xfrm>
              <a:off x="4375440" y="2912040"/>
              <a:ext cx="2916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7" name="CustomShape 68"/>
            <p:cNvSpPr/>
            <p:nvPr/>
          </p:nvSpPr>
          <p:spPr>
            <a:xfrm>
              <a:off x="4398480" y="2870640"/>
              <a:ext cx="6120" cy="507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8" name="CustomShape 69"/>
            <p:cNvSpPr/>
            <p:nvPr/>
          </p:nvSpPr>
          <p:spPr>
            <a:xfrm>
              <a:off x="4341240" y="2877480"/>
              <a:ext cx="645120" cy="9936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79" name="CustomShape 70"/>
            <p:cNvSpPr/>
            <p:nvPr/>
          </p:nvSpPr>
          <p:spPr>
            <a:xfrm>
              <a:off x="4316040" y="2980080"/>
              <a:ext cx="511200" cy="2196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0" name="CustomShape 71"/>
            <p:cNvSpPr/>
            <p:nvPr/>
          </p:nvSpPr>
          <p:spPr>
            <a:xfrm>
              <a:off x="4299120" y="2877480"/>
              <a:ext cx="2916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1" name="CustomShape 72"/>
            <p:cNvSpPr/>
            <p:nvPr/>
          </p:nvSpPr>
          <p:spPr>
            <a:xfrm>
              <a:off x="4402800" y="2898000"/>
              <a:ext cx="1800" cy="1404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2" name="CustomShape 73"/>
            <p:cNvSpPr/>
            <p:nvPr/>
          </p:nvSpPr>
          <p:spPr>
            <a:xfrm>
              <a:off x="4345920" y="2842560"/>
              <a:ext cx="6120" cy="5004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3" name="CustomShape 74"/>
            <p:cNvSpPr/>
            <p:nvPr/>
          </p:nvSpPr>
          <p:spPr>
            <a:xfrm>
              <a:off x="4668120" y="2877480"/>
              <a:ext cx="720" cy="2844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4" name="CustomShape 75"/>
            <p:cNvSpPr/>
            <p:nvPr/>
          </p:nvSpPr>
          <p:spPr>
            <a:xfrm>
              <a:off x="4933440" y="2842560"/>
              <a:ext cx="720" cy="2520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5" name="CustomShape 76"/>
            <p:cNvSpPr/>
            <p:nvPr/>
          </p:nvSpPr>
          <p:spPr>
            <a:xfrm>
              <a:off x="4352040" y="2946960"/>
              <a:ext cx="617400" cy="331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6" name="CustomShape 77"/>
            <p:cNvSpPr/>
            <p:nvPr/>
          </p:nvSpPr>
          <p:spPr>
            <a:xfrm>
              <a:off x="4352040" y="2908800"/>
              <a:ext cx="2952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7" name="CustomShape 78"/>
            <p:cNvSpPr/>
            <p:nvPr/>
          </p:nvSpPr>
          <p:spPr>
            <a:xfrm>
              <a:off x="4398480" y="2861640"/>
              <a:ext cx="6120" cy="50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8" name="CustomShape 79"/>
            <p:cNvSpPr/>
            <p:nvPr/>
          </p:nvSpPr>
          <p:spPr>
            <a:xfrm>
              <a:off x="4481640" y="2949840"/>
              <a:ext cx="29160" cy="32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89" name="CustomShape 80"/>
            <p:cNvSpPr/>
            <p:nvPr/>
          </p:nvSpPr>
          <p:spPr>
            <a:xfrm>
              <a:off x="4322160" y="2913840"/>
              <a:ext cx="2916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90" name="CustomShape 81"/>
            <p:cNvSpPr/>
            <p:nvPr/>
          </p:nvSpPr>
          <p:spPr>
            <a:xfrm>
              <a:off x="4350240" y="2863080"/>
              <a:ext cx="1800" cy="1404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91" name="CustomShape 82"/>
            <p:cNvSpPr/>
            <p:nvPr/>
          </p:nvSpPr>
          <p:spPr>
            <a:xfrm>
              <a:off x="4352040" y="2877480"/>
              <a:ext cx="52560" cy="34560"/>
            </a:xfrm>
            <a:prstGeom prst="rect">
              <a:avLst/>
            </a:prstGeom>
            <a:solidFill>
              <a:srgbClr val="4F81BD"/>
            </a:solidFill>
            <a:ln w="255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392" name="CustomShape 83"/>
          <p:cNvSpPr/>
          <p:nvPr/>
        </p:nvSpPr>
        <p:spPr>
          <a:xfrm>
            <a:off x="5363210" y="2439035"/>
            <a:ext cx="1500505" cy="509905"/>
          </a:xfrm>
          <a:custGeom>
            <a:avLst/>
            <a:gdLst/>
            <a:ahLst/>
            <a:cxnLst/>
            <a:rect l="l" t="t" r="r" b="b"/>
            <a:pathLst>
              <a:path w="43256" h="43358">
                <a:moveTo>
                  <a:pt x="3900" y="14370"/>
                </a:moveTo>
                <a:close/>
                <a:moveTo>
                  <a:pt x="4693" y="26177"/>
                </a:moveTo>
                <a:moveTo>
                  <a:pt x="6928" y="34899"/>
                </a:moveTo>
                <a:moveTo>
                  <a:pt x="16478" y="39090"/>
                </a:moveTo>
                <a:moveTo>
                  <a:pt x="28827" y="34751"/>
                </a:moveTo>
                <a:moveTo>
                  <a:pt x="34129" y="22954"/>
                </a:moveTo>
                <a:moveTo>
                  <a:pt x="41798" y="15354"/>
                </a:moveTo>
                <a:moveTo>
                  <a:pt x="38324" y="5426"/>
                </a:moveTo>
                <a:moveTo>
                  <a:pt x="29078" y="3952"/>
                </a:moveTo>
                <a:moveTo>
                  <a:pt x="22141" y="4720"/>
                </a:moveTo>
                <a:moveTo>
                  <a:pt x="14000" y="5192"/>
                </a:moveTo>
                <a:moveTo>
                  <a:pt x="4127" y="15789"/>
                </a:moveTo>
              </a:path>
            </a:pathLst>
          </a:custGeom>
          <a:solidFill>
            <a:srgbClr val="FFFFFF"/>
          </a:solidFill>
          <a:ln w="28440">
            <a:solidFill>
              <a:srgbClr val="385D8A"/>
            </a:solidFill>
            <a:prstDash val="sysDot"/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97" name="CustomShape 87"/>
          <p:cNvSpPr/>
          <p:nvPr/>
        </p:nvSpPr>
        <p:spPr>
          <a:xfrm>
            <a:off x="5902325" y="3963035"/>
            <a:ext cx="749300" cy="50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RADIO 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ESTA</a:t>
            </a:r>
            <a:r>
              <a:rPr lang="es-ES_tradnl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C</a:t>
            </a: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IÓN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VHF</a:t>
            </a:r>
          </a:p>
        </p:txBody>
      </p:sp>
      <p:cxnSp>
        <p:nvCxnSpPr>
          <p:cNvPr id="1398" name="Line 88"/>
          <p:cNvCxnSpPr>
            <a:endCxn id="206" idx="3"/>
          </p:cNvCxnSpPr>
          <p:nvPr/>
        </p:nvCxnSpPr>
        <p:spPr>
          <a:xfrm flipH="1">
            <a:off x="2656205" y="2116455"/>
            <a:ext cx="4364990" cy="1482090"/>
          </a:xfrm>
          <a:prstGeom prst="straightConnector1">
            <a:avLst/>
          </a:prstGeom>
          <a:ln w="12700">
            <a:solidFill>
              <a:srgbClr val="FF0000"/>
            </a:solidFill>
            <a:miter/>
            <a:tailEnd type="arrow" w="med" len="med"/>
          </a:ln>
        </p:spPr>
      </p:cxnSp>
      <p:grpSp>
        <p:nvGrpSpPr>
          <p:cNvPr id="1405" name="Group 95"/>
          <p:cNvGrpSpPr/>
          <p:nvPr/>
        </p:nvGrpSpPr>
        <p:grpSpPr>
          <a:xfrm>
            <a:off x="8791575" y="2538730"/>
            <a:ext cx="657225" cy="192405"/>
            <a:chOff x="8935200" y="2897640"/>
            <a:chExt cx="657000" cy="192240"/>
          </a:xfrm>
        </p:grpSpPr>
        <p:sp>
          <p:nvSpPr>
            <p:cNvPr id="1406" name="Line 96"/>
            <p:cNvSpPr/>
            <p:nvPr/>
          </p:nvSpPr>
          <p:spPr>
            <a:xfrm flipH="1" flipV="1">
              <a:off x="9237960" y="2932920"/>
              <a:ext cx="101880" cy="10944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07" name="Line 97"/>
            <p:cNvSpPr/>
            <p:nvPr/>
          </p:nvSpPr>
          <p:spPr>
            <a:xfrm flipH="1" flipV="1">
              <a:off x="9186840" y="2897640"/>
              <a:ext cx="152640" cy="14436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08" name="CustomShape 98"/>
            <p:cNvSpPr/>
            <p:nvPr/>
          </p:nvSpPr>
          <p:spPr>
            <a:xfrm>
              <a:off x="8935200" y="3000960"/>
              <a:ext cx="515160" cy="6336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09" name="CustomShape 99"/>
            <p:cNvSpPr/>
            <p:nvPr/>
          </p:nvSpPr>
          <p:spPr>
            <a:xfrm>
              <a:off x="8935200" y="2960280"/>
              <a:ext cx="6120" cy="489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0" name="CustomShape 100"/>
            <p:cNvSpPr/>
            <p:nvPr/>
          </p:nvSpPr>
          <p:spPr>
            <a:xfrm>
              <a:off x="8935200" y="3047040"/>
              <a:ext cx="489240" cy="2196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1" name="CustomShape 101"/>
            <p:cNvSpPr/>
            <p:nvPr/>
          </p:nvSpPr>
          <p:spPr>
            <a:xfrm flipH="1">
              <a:off x="8976960" y="2933280"/>
              <a:ext cx="31680" cy="6768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2" name="CustomShape 102"/>
            <p:cNvSpPr/>
            <p:nvPr/>
          </p:nvSpPr>
          <p:spPr>
            <a:xfrm>
              <a:off x="9289080" y="3000960"/>
              <a:ext cx="360" cy="2700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3" name="CustomShape 103"/>
            <p:cNvSpPr/>
            <p:nvPr/>
          </p:nvSpPr>
          <p:spPr>
            <a:xfrm>
              <a:off x="8956080" y="2966040"/>
              <a:ext cx="2952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4" name="CustomShape 104"/>
            <p:cNvSpPr/>
            <p:nvPr/>
          </p:nvSpPr>
          <p:spPr>
            <a:xfrm>
              <a:off x="8935200" y="3000960"/>
              <a:ext cx="23040" cy="2196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5" name="CustomShape 105"/>
            <p:cNvSpPr/>
            <p:nvPr/>
          </p:nvSpPr>
          <p:spPr>
            <a:xfrm>
              <a:off x="9006840" y="3000960"/>
              <a:ext cx="29160" cy="32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6" name="CustomShape 106"/>
            <p:cNvSpPr/>
            <p:nvPr/>
          </p:nvSpPr>
          <p:spPr>
            <a:xfrm>
              <a:off x="9029880" y="2960280"/>
              <a:ext cx="6120" cy="489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7" name="CustomShape 107"/>
            <p:cNvSpPr/>
            <p:nvPr/>
          </p:nvSpPr>
          <p:spPr>
            <a:xfrm>
              <a:off x="8974800" y="2966040"/>
              <a:ext cx="617400" cy="982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8" name="CustomShape 108"/>
            <p:cNvSpPr/>
            <p:nvPr/>
          </p:nvSpPr>
          <p:spPr>
            <a:xfrm>
              <a:off x="8949600" y="3069360"/>
              <a:ext cx="489240" cy="205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19" name="CustomShape 109"/>
            <p:cNvSpPr/>
            <p:nvPr/>
          </p:nvSpPr>
          <p:spPr>
            <a:xfrm>
              <a:off x="8935200" y="2966040"/>
              <a:ext cx="2880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0" name="CustomShape 110"/>
            <p:cNvSpPr/>
            <p:nvPr/>
          </p:nvSpPr>
          <p:spPr>
            <a:xfrm>
              <a:off x="9034200" y="2987280"/>
              <a:ext cx="1800" cy="1368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1" name="CustomShape 111"/>
            <p:cNvSpPr/>
            <p:nvPr/>
          </p:nvSpPr>
          <p:spPr>
            <a:xfrm>
              <a:off x="8979120" y="2933280"/>
              <a:ext cx="6480" cy="489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2" name="CustomShape 112"/>
            <p:cNvSpPr/>
            <p:nvPr/>
          </p:nvSpPr>
          <p:spPr>
            <a:xfrm>
              <a:off x="9289080" y="2966040"/>
              <a:ext cx="360" cy="280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3" name="CustomShape 113"/>
            <p:cNvSpPr/>
            <p:nvPr/>
          </p:nvSpPr>
          <p:spPr>
            <a:xfrm>
              <a:off x="9541080" y="2933280"/>
              <a:ext cx="720" cy="2340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4" name="CustomShape 114"/>
            <p:cNvSpPr/>
            <p:nvPr/>
          </p:nvSpPr>
          <p:spPr>
            <a:xfrm>
              <a:off x="8985600" y="3034080"/>
              <a:ext cx="592200" cy="3528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5" name="CustomShape 115"/>
            <p:cNvSpPr/>
            <p:nvPr/>
          </p:nvSpPr>
          <p:spPr>
            <a:xfrm>
              <a:off x="8985600" y="2998080"/>
              <a:ext cx="2736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6" name="CustomShape 116"/>
            <p:cNvSpPr/>
            <p:nvPr/>
          </p:nvSpPr>
          <p:spPr>
            <a:xfrm>
              <a:off x="9029880" y="2949840"/>
              <a:ext cx="6120" cy="5112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7" name="CustomShape 117"/>
            <p:cNvSpPr/>
            <p:nvPr/>
          </p:nvSpPr>
          <p:spPr>
            <a:xfrm>
              <a:off x="9108720" y="3039480"/>
              <a:ext cx="2736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8" name="CustomShape 118"/>
            <p:cNvSpPr/>
            <p:nvPr/>
          </p:nvSpPr>
          <p:spPr>
            <a:xfrm>
              <a:off x="8956080" y="3002760"/>
              <a:ext cx="2952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29" name="CustomShape 119"/>
            <p:cNvSpPr/>
            <p:nvPr/>
          </p:nvSpPr>
          <p:spPr>
            <a:xfrm>
              <a:off x="8983440" y="2952000"/>
              <a:ext cx="2160" cy="1404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30" name="CustomShape 120"/>
            <p:cNvSpPr/>
            <p:nvPr/>
          </p:nvSpPr>
          <p:spPr>
            <a:xfrm>
              <a:off x="8985600" y="2966040"/>
              <a:ext cx="51120" cy="34920"/>
            </a:xfrm>
            <a:prstGeom prst="rect">
              <a:avLst/>
            </a:prstGeom>
            <a:solidFill>
              <a:srgbClr val="4F81BD"/>
            </a:solidFill>
            <a:ln w="255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cxnSp>
        <p:nvCxnSpPr>
          <p:cNvPr id="1431" name="Line 121"/>
          <p:cNvCxnSpPr/>
          <p:nvPr/>
        </p:nvCxnSpPr>
        <p:spPr>
          <a:xfrm>
            <a:off x="8023860" y="2148840"/>
            <a:ext cx="866775" cy="474980"/>
          </a:xfrm>
          <a:prstGeom prst="straightConnector1">
            <a:avLst/>
          </a:prstGeom>
          <a:ln w="12700">
            <a:solidFill>
              <a:srgbClr val="FF0000"/>
            </a:solidFill>
            <a:miter/>
            <a:tailEnd type="arrow" w="med" len="med"/>
          </a:ln>
        </p:spPr>
      </p:cxnSp>
      <p:cxnSp>
        <p:nvCxnSpPr>
          <p:cNvPr id="1432" name="Line 122"/>
          <p:cNvCxnSpPr/>
          <p:nvPr/>
        </p:nvCxnSpPr>
        <p:spPr>
          <a:xfrm flipH="1">
            <a:off x="6960235" y="2421255"/>
            <a:ext cx="360045" cy="1440180"/>
          </a:xfrm>
          <a:prstGeom prst="straightConnector1">
            <a:avLst/>
          </a:prstGeom>
          <a:ln w="12700">
            <a:solidFill>
              <a:srgbClr val="FF0000"/>
            </a:solidFill>
            <a:miter/>
            <a:tailEnd type="arrow" w="med" len="med"/>
          </a:ln>
        </p:spPr>
      </p:cxnSp>
      <p:sp>
        <p:nvSpPr>
          <p:cNvPr id="1433" name="CustomShape 123"/>
          <p:cNvSpPr/>
          <p:nvPr/>
        </p:nvSpPr>
        <p:spPr>
          <a:xfrm>
            <a:off x="4667250" y="1637030"/>
            <a:ext cx="2357755" cy="46164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1200" b="1" strike="noStrike" spc="-1">
                <a:solidFill>
                  <a:schemeClr val="bg1"/>
                </a:solidFill>
                <a:latin typeface="URW Gothic" panose="00000500000000000000" charset="0"/>
                <a:cs typeface="URW Gothic" panose="00000500000000000000" charset="0"/>
              </a:rPr>
              <a:t>SISTEMA DE COMUNICACIN SATELITAL</a:t>
            </a:r>
          </a:p>
        </p:txBody>
      </p:sp>
      <p:grpSp>
        <p:nvGrpSpPr>
          <p:cNvPr id="1434" name="Group 124"/>
          <p:cNvGrpSpPr/>
          <p:nvPr/>
        </p:nvGrpSpPr>
        <p:grpSpPr>
          <a:xfrm>
            <a:off x="8284845" y="3588385"/>
            <a:ext cx="762635" cy="135890"/>
            <a:chOff x="959040" y="3219840"/>
            <a:chExt cx="762840" cy="136080"/>
          </a:xfrm>
        </p:grpSpPr>
        <p:sp>
          <p:nvSpPr>
            <p:cNvPr id="1435" name="CustomShape 125"/>
            <p:cNvSpPr/>
            <p:nvPr/>
          </p:nvSpPr>
          <p:spPr>
            <a:xfrm>
              <a:off x="1293120" y="3292920"/>
              <a:ext cx="360" cy="324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36" name="CustomShape 126"/>
            <p:cNvSpPr/>
            <p:nvPr/>
          </p:nvSpPr>
          <p:spPr>
            <a:xfrm>
              <a:off x="1141200" y="3294360"/>
              <a:ext cx="35280" cy="180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37" name="CustomShape 127"/>
            <p:cNvSpPr/>
            <p:nvPr/>
          </p:nvSpPr>
          <p:spPr>
            <a:xfrm>
              <a:off x="1047960" y="3294360"/>
              <a:ext cx="79920" cy="180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38" name="CustomShape 128"/>
            <p:cNvSpPr/>
            <p:nvPr/>
          </p:nvSpPr>
          <p:spPr>
            <a:xfrm>
              <a:off x="1132200" y="3267360"/>
              <a:ext cx="33120" cy="1872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39" name="CustomShape 129"/>
            <p:cNvSpPr/>
            <p:nvPr/>
          </p:nvSpPr>
          <p:spPr>
            <a:xfrm>
              <a:off x="1096200" y="3261240"/>
              <a:ext cx="24840" cy="2484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0" name="CustomShape 130"/>
            <p:cNvSpPr/>
            <p:nvPr/>
          </p:nvSpPr>
          <p:spPr>
            <a:xfrm>
              <a:off x="1112760" y="3248640"/>
              <a:ext cx="10800" cy="468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1" name="CustomShape 131"/>
            <p:cNvSpPr/>
            <p:nvPr/>
          </p:nvSpPr>
          <p:spPr>
            <a:xfrm>
              <a:off x="1134000" y="3248640"/>
              <a:ext cx="24840" cy="36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2" name="CustomShape 132"/>
            <p:cNvSpPr/>
            <p:nvPr/>
          </p:nvSpPr>
          <p:spPr>
            <a:xfrm>
              <a:off x="1055880" y="3274200"/>
              <a:ext cx="14400" cy="1188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3" name="CustomShape 133"/>
            <p:cNvSpPr/>
            <p:nvPr/>
          </p:nvSpPr>
          <p:spPr>
            <a:xfrm>
              <a:off x="1085400" y="3278520"/>
              <a:ext cx="2160" cy="144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4" name="CustomShape 134"/>
            <p:cNvSpPr/>
            <p:nvPr/>
          </p:nvSpPr>
          <p:spPr>
            <a:xfrm>
              <a:off x="1079280" y="3219840"/>
              <a:ext cx="2160" cy="4428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5" name="CustomShape 135"/>
            <p:cNvSpPr/>
            <p:nvPr/>
          </p:nvSpPr>
          <p:spPr>
            <a:xfrm>
              <a:off x="1062360" y="3219840"/>
              <a:ext cx="7920" cy="442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6" name="CustomShape 136"/>
            <p:cNvSpPr/>
            <p:nvPr/>
          </p:nvSpPr>
          <p:spPr>
            <a:xfrm>
              <a:off x="1262880" y="3288240"/>
              <a:ext cx="1080" cy="792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7" name="CustomShape 137"/>
            <p:cNvSpPr/>
            <p:nvPr/>
          </p:nvSpPr>
          <p:spPr>
            <a:xfrm>
              <a:off x="1451160" y="3294360"/>
              <a:ext cx="8280" cy="180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8" name="CustomShape 138"/>
            <p:cNvSpPr/>
            <p:nvPr/>
          </p:nvSpPr>
          <p:spPr>
            <a:xfrm>
              <a:off x="1422360" y="3272400"/>
              <a:ext cx="360" cy="1260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49" name="Line 139"/>
            <p:cNvSpPr/>
            <p:nvPr/>
          </p:nvSpPr>
          <p:spPr>
            <a:xfrm flipH="1" flipV="1">
              <a:off x="1353960" y="3226320"/>
              <a:ext cx="131040" cy="9936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0" name="Line 140"/>
            <p:cNvSpPr/>
            <p:nvPr/>
          </p:nvSpPr>
          <p:spPr>
            <a:xfrm flipH="1" flipV="1">
              <a:off x="1373040" y="3229560"/>
              <a:ext cx="135360" cy="9648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1" name="CustomShape 141"/>
            <p:cNvSpPr/>
            <p:nvPr/>
          </p:nvSpPr>
          <p:spPr>
            <a:xfrm>
              <a:off x="1402920" y="3261240"/>
              <a:ext cx="72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2" name="CustomShape 142"/>
            <p:cNvSpPr/>
            <p:nvPr/>
          </p:nvSpPr>
          <p:spPr>
            <a:xfrm>
              <a:off x="1419840" y="32659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3" name="CustomShape 143"/>
            <p:cNvSpPr/>
            <p:nvPr/>
          </p:nvSpPr>
          <p:spPr>
            <a:xfrm>
              <a:off x="1123560" y="3256560"/>
              <a:ext cx="360" cy="144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4" name="CustomShape 144"/>
            <p:cNvSpPr/>
            <p:nvPr/>
          </p:nvSpPr>
          <p:spPr>
            <a:xfrm>
              <a:off x="959040" y="3346560"/>
              <a:ext cx="92520" cy="288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5" name="CustomShape 145"/>
            <p:cNvSpPr/>
            <p:nvPr/>
          </p:nvSpPr>
          <p:spPr>
            <a:xfrm>
              <a:off x="1626840" y="3346560"/>
              <a:ext cx="95040" cy="936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6" name="CustomShape 146"/>
            <p:cNvSpPr/>
            <p:nvPr/>
          </p:nvSpPr>
          <p:spPr>
            <a:xfrm>
              <a:off x="1032480" y="3335040"/>
              <a:ext cx="664200" cy="1908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7" name="CustomShape 147"/>
            <p:cNvSpPr/>
            <p:nvPr/>
          </p:nvSpPr>
          <p:spPr>
            <a:xfrm>
              <a:off x="1009080" y="3281760"/>
              <a:ext cx="698040" cy="5652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8" name="CustomShape 148"/>
            <p:cNvSpPr/>
            <p:nvPr/>
          </p:nvSpPr>
          <p:spPr>
            <a:xfrm>
              <a:off x="1652760" y="3253320"/>
              <a:ext cx="360" cy="2340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59" name="CustomShape 149"/>
            <p:cNvSpPr/>
            <p:nvPr/>
          </p:nvSpPr>
          <p:spPr>
            <a:xfrm>
              <a:off x="1658880" y="3254760"/>
              <a:ext cx="360" cy="219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0" name="CustomShape 150"/>
            <p:cNvSpPr/>
            <p:nvPr/>
          </p:nvSpPr>
          <p:spPr>
            <a:xfrm>
              <a:off x="1401120" y="3294360"/>
              <a:ext cx="37800" cy="180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1" name="CustomShape 151"/>
            <p:cNvSpPr/>
            <p:nvPr/>
          </p:nvSpPr>
          <p:spPr>
            <a:xfrm>
              <a:off x="1402920" y="3267360"/>
              <a:ext cx="720" cy="2340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2" name="CustomShape 152"/>
            <p:cNvSpPr/>
            <p:nvPr/>
          </p:nvSpPr>
          <p:spPr>
            <a:xfrm>
              <a:off x="1081440" y="3274200"/>
              <a:ext cx="1800" cy="1188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3" name="CustomShape 153"/>
            <p:cNvSpPr/>
            <p:nvPr/>
          </p:nvSpPr>
          <p:spPr>
            <a:xfrm>
              <a:off x="1129680" y="3256560"/>
              <a:ext cx="3780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4" name="CustomShape 154"/>
            <p:cNvSpPr/>
            <p:nvPr/>
          </p:nvSpPr>
          <p:spPr>
            <a:xfrm>
              <a:off x="1058400" y="3219840"/>
              <a:ext cx="8280" cy="4284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5" name="Line 155"/>
            <p:cNvSpPr/>
            <p:nvPr/>
          </p:nvSpPr>
          <p:spPr>
            <a:xfrm flipH="1" flipV="1">
              <a:off x="1368720" y="3227760"/>
              <a:ext cx="135360" cy="9648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6" name="CustomShape 156"/>
            <p:cNvSpPr/>
            <p:nvPr/>
          </p:nvSpPr>
          <p:spPr>
            <a:xfrm>
              <a:off x="1026720" y="3335040"/>
              <a:ext cx="663840" cy="1764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7" name="CustomShape 157"/>
            <p:cNvSpPr/>
            <p:nvPr/>
          </p:nvSpPr>
          <p:spPr>
            <a:xfrm>
              <a:off x="1002960" y="3281760"/>
              <a:ext cx="699840" cy="550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8" name="CustomShape 158"/>
            <p:cNvSpPr/>
            <p:nvPr/>
          </p:nvSpPr>
          <p:spPr>
            <a:xfrm>
              <a:off x="1654560" y="3253320"/>
              <a:ext cx="360" cy="219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69" name="CustomShape 159"/>
            <p:cNvSpPr/>
            <p:nvPr/>
          </p:nvSpPr>
          <p:spPr>
            <a:xfrm>
              <a:off x="1077120" y="3272400"/>
              <a:ext cx="1800" cy="12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70" name="CustomShape 160"/>
            <p:cNvSpPr/>
            <p:nvPr/>
          </p:nvSpPr>
          <p:spPr>
            <a:xfrm>
              <a:off x="1125720" y="3256560"/>
              <a:ext cx="3852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471" name="Group 161"/>
          <p:cNvGrpSpPr/>
          <p:nvPr/>
        </p:nvGrpSpPr>
        <p:grpSpPr>
          <a:xfrm>
            <a:off x="6660515" y="3095625"/>
            <a:ext cx="484505" cy="145415"/>
            <a:chOff x="6014880" y="3741120"/>
            <a:chExt cx="484200" cy="145440"/>
          </a:xfrm>
        </p:grpSpPr>
        <p:sp>
          <p:nvSpPr>
            <p:cNvPr id="1472" name="CustomShape 162"/>
            <p:cNvSpPr/>
            <p:nvPr/>
          </p:nvSpPr>
          <p:spPr>
            <a:xfrm>
              <a:off x="6226200" y="3818520"/>
              <a:ext cx="720" cy="468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73" name="CustomShape 163"/>
            <p:cNvSpPr/>
            <p:nvPr/>
          </p:nvSpPr>
          <p:spPr>
            <a:xfrm>
              <a:off x="6128640" y="3821400"/>
              <a:ext cx="23400" cy="180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74" name="CustomShape 164"/>
            <p:cNvSpPr/>
            <p:nvPr/>
          </p:nvSpPr>
          <p:spPr>
            <a:xfrm>
              <a:off x="6071760" y="3821400"/>
              <a:ext cx="50400" cy="180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75" name="CustomShape 165"/>
            <p:cNvSpPr/>
            <p:nvPr/>
          </p:nvSpPr>
          <p:spPr>
            <a:xfrm>
              <a:off x="6124320" y="3791520"/>
              <a:ext cx="20880" cy="2052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76" name="CustomShape 166"/>
            <p:cNvSpPr/>
            <p:nvPr/>
          </p:nvSpPr>
          <p:spPr>
            <a:xfrm>
              <a:off x="6103440" y="3785400"/>
              <a:ext cx="14400" cy="2664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77" name="CustomShape 167"/>
            <p:cNvSpPr/>
            <p:nvPr/>
          </p:nvSpPr>
          <p:spPr>
            <a:xfrm>
              <a:off x="6111360" y="3771000"/>
              <a:ext cx="6480" cy="468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78" name="CustomShape 168"/>
            <p:cNvSpPr/>
            <p:nvPr/>
          </p:nvSpPr>
          <p:spPr>
            <a:xfrm>
              <a:off x="6126480" y="3771000"/>
              <a:ext cx="14400" cy="144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79" name="CustomShape 169"/>
            <p:cNvSpPr/>
            <p:nvPr/>
          </p:nvSpPr>
          <p:spPr>
            <a:xfrm>
              <a:off x="6075720" y="3798000"/>
              <a:ext cx="8280" cy="1404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0" name="CustomShape 170"/>
            <p:cNvSpPr/>
            <p:nvPr/>
          </p:nvSpPr>
          <p:spPr>
            <a:xfrm>
              <a:off x="6094800" y="3804840"/>
              <a:ext cx="1800" cy="108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1" name="CustomShape 171"/>
            <p:cNvSpPr/>
            <p:nvPr/>
          </p:nvSpPr>
          <p:spPr>
            <a:xfrm>
              <a:off x="6090480" y="3741120"/>
              <a:ext cx="1800" cy="4752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2" name="CustomShape 172"/>
            <p:cNvSpPr/>
            <p:nvPr/>
          </p:nvSpPr>
          <p:spPr>
            <a:xfrm>
              <a:off x="6080040" y="3741120"/>
              <a:ext cx="6120" cy="4752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3" name="CustomShape 173"/>
            <p:cNvSpPr/>
            <p:nvPr/>
          </p:nvSpPr>
          <p:spPr>
            <a:xfrm>
              <a:off x="6208920" y="3813840"/>
              <a:ext cx="720" cy="936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4" name="CustomShape 174"/>
            <p:cNvSpPr/>
            <p:nvPr/>
          </p:nvSpPr>
          <p:spPr>
            <a:xfrm>
              <a:off x="6327720" y="3821400"/>
              <a:ext cx="3960" cy="180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5" name="CustomShape 175"/>
            <p:cNvSpPr/>
            <p:nvPr/>
          </p:nvSpPr>
          <p:spPr>
            <a:xfrm>
              <a:off x="6309000" y="3796560"/>
              <a:ext cx="360" cy="1404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6" name="Line 176"/>
            <p:cNvSpPr/>
            <p:nvPr/>
          </p:nvSpPr>
          <p:spPr>
            <a:xfrm flipH="1" flipV="1">
              <a:off x="6266160" y="3746880"/>
              <a:ext cx="82440" cy="10764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7" name="Line 177"/>
            <p:cNvSpPr/>
            <p:nvPr/>
          </p:nvSpPr>
          <p:spPr>
            <a:xfrm flipH="1" flipV="1">
              <a:off x="6276960" y="3751920"/>
              <a:ext cx="86400" cy="10296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8" name="CustomShape 178"/>
            <p:cNvSpPr/>
            <p:nvPr/>
          </p:nvSpPr>
          <p:spPr>
            <a:xfrm>
              <a:off x="6296040" y="37854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89" name="CustomShape 179"/>
            <p:cNvSpPr/>
            <p:nvPr/>
          </p:nvSpPr>
          <p:spPr>
            <a:xfrm>
              <a:off x="6309000" y="37900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0" name="CustomShape 180"/>
            <p:cNvSpPr/>
            <p:nvPr/>
          </p:nvSpPr>
          <p:spPr>
            <a:xfrm>
              <a:off x="6120000" y="3780720"/>
              <a:ext cx="1080" cy="144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1" name="CustomShape 181"/>
            <p:cNvSpPr/>
            <p:nvPr/>
          </p:nvSpPr>
          <p:spPr>
            <a:xfrm>
              <a:off x="6014880" y="3875760"/>
              <a:ext cx="59040" cy="288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2" name="CustomShape 182"/>
            <p:cNvSpPr/>
            <p:nvPr/>
          </p:nvSpPr>
          <p:spPr>
            <a:xfrm>
              <a:off x="6439680" y="3875760"/>
              <a:ext cx="59400" cy="1080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3" name="CustomShape 183"/>
            <p:cNvSpPr/>
            <p:nvPr/>
          </p:nvSpPr>
          <p:spPr>
            <a:xfrm>
              <a:off x="6060960" y="3864600"/>
              <a:ext cx="421560" cy="205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4" name="CustomShape 184"/>
            <p:cNvSpPr/>
            <p:nvPr/>
          </p:nvSpPr>
          <p:spPr>
            <a:xfrm>
              <a:off x="6046560" y="3807360"/>
              <a:ext cx="444600" cy="6012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5" name="CustomShape 185"/>
            <p:cNvSpPr/>
            <p:nvPr/>
          </p:nvSpPr>
          <p:spPr>
            <a:xfrm>
              <a:off x="6454800" y="3775680"/>
              <a:ext cx="720" cy="2556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6" name="CustomShape 186"/>
            <p:cNvSpPr/>
            <p:nvPr/>
          </p:nvSpPr>
          <p:spPr>
            <a:xfrm>
              <a:off x="6459120" y="3779280"/>
              <a:ext cx="720" cy="219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7" name="CustomShape 187"/>
            <p:cNvSpPr/>
            <p:nvPr/>
          </p:nvSpPr>
          <p:spPr>
            <a:xfrm>
              <a:off x="6296040" y="3821400"/>
              <a:ext cx="23040" cy="180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8" name="CustomShape 188"/>
            <p:cNvSpPr/>
            <p:nvPr/>
          </p:nvSpPr>
          <p:spPr>
            <a:xfrm>
              <a:off x="6296040" y="3791520"/>
              <a:ext cx="360" cy="2484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499" name="CustomShape 189"/>
            <p:cNvSpPr/>
            <p:nvPr/>
          </p:nvSpPr>
          <p:spPr>
            <a:xfrm>
              <a:off x="6092640" y="3798000"/>
              <a:ext cx="2160" cy="1404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00" name="CustomShape 190"/>
            <p:cNvSpPr/>
            <p:nvPr/>
          </p:nvSpPr>
          <p:spPr>
            <a:xfrm>
              <a:off x="6122160" y="3780720"/>
              <a:ext cx="2484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01" name="CustomShape 191"/>
            <p:cNvSpPr/>
            <p:nvPr/>
          </p:nvSpPr>
          <p:spPr>
            <a:xfrm>
              <a:off x="6077880" y="3741120"/>
              <a:ext cx="3960" cy="453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02" name="Line 192"/>
            <p:cNvSpPr/>
            <p:nvPr/>
          </p:nvSpPr>
          <p:spPr>
            <a:xfrm flipH="1" flipV="1">
              <a:off x="6274800" y="3750480"/>
              <a:ext cx="86400" cy="10296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03" name="CustomShape 193"/>
            <p:cNvSpPr/>
            <p:nvPr/>
          </p:nvSpPr>
          <p:spPr>
            <a:xfrm>
              <a:off x="6057000" y="3864600"/>
              <a:ext cx="423360" cy="18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04" name="CustomShape 194"/>
            <p:cNvSpPr/>
            <p:nvPr/>
          </p:nvSpPr>
          <p:spPr>
            <a:xfrm>
              <a:off x="6042240" y="3805920"/>
              <a:ext cx="444600" cy="5976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05" name="CustomShape 195"/>
            <p:cNvSpPr/>
            <p:nvPr/>
          </p:nvSpPr>
          <p:spPr>
            <a:xfrm>
              <a:off x="6456600" y="3777480"/>
              <a:ext cx="360" cy="219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06" name="CustomShape 196"/>
            <p:cNvSpPr/>
            <p:nvPr/>
          </p:nvSpPr>
          <p:spPr>
            <a:xfrm>
              <a:off x="6088320" y="3798000"/>
              <a:ext cx="2160" cy="12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07" name="CustomShape 197"/>
            <p:cNvSpPr/>
            <p:nvPr/>
          </p:nvSpPr>
          <p:spPr>
            <a:xfrm>
              <a:off x="6120000" y="3779280"/>
              <a:ext cx="2520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508" name="Group 198"/>
          <p:cNvGrpSpPr/>
          <p:nvPr/>
        </p:nvGrpSpPr>
        <p:grpSpPr>
          <a:xfrm>
            <a:off x="9641840" y="2788285"/>
            <a:ext cx="551180" cy="155575"/>
            <a:chOff x="9785520" y="3146760"/>
            <a:chExt cx="551160" cy="155520"/>
          </a:xfrm>
        </p:grpSpPr>
        <p:sp>
          <p:nvSpPr>
            <p:cNvPr id="1509" name="CustomShape 199"/>
            <p:cNvSpPr/>
            <p:nvPr/>
          </p:nvSpPr>
          <p:spPr>
            <a:xfrm>
              <a:off x="10026000" y="3228840"/>
              <a:ext cx="2160" cy="468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0" name="CustomShape 200"/>
            <p:cNvSpPr/>
            <p:nvPr/>
          </p:nvSpPr>
          <p:spPr>
            <a:xfrm>
              <a:off x="9916200" y="3232440"/>
              <a:ext cx="24840" cy="108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1" name="CustomShape 201"/>
            <p:cNvSpPr/>
            <p:nvPr/>
          </p:nvSpPr>
          <p:spPr>
            <a:xfrm>
              <a:off x="9848880" y="3232440"/>
              <a:ext cx="59040" cy="108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2" name="CustomShape 202"/>
            <p:cNvSpPr/>
            <p:nvPr/>
          </p:nvSpPr>
          <p:spPr>
            <a:xfrm>
              <a:off x="9912240" y="3200760"/>
              <a:ext cx="23040" cy="2196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3" name="CustomShape 203"/>
            <p:cNvSpPr/>
            <p:nvPr/>
          </p:nvSpPr>
          <p:spPr>
            <a:xfrm>
              <a:off x="9884160" y="3194640"/>
              <a:ext cx="18720" cy="2664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4" name="CustomShape 204"/>
            <p:cNvSpPr/>
            <p:nvPr/>
          </p:nvSpPr>
          <p:spPr>
            <a:xfrm>
              <a:off x="9897480" y="3179520"/>
              <a:ext cx="6120" cy="504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5" name="CustomShape 205"/>
            <p:cNvSpPr/>
            <p:nvPr/>
          </p:nvSpPr>
          <p:spPr>
            <a:xfrm>
              <a:off x="9912240" y="3179520"/>
              <a:ext cx="18720" cy="36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6" name="CustomShape 206"/>
            <p:cNvSpPr/>
            <p:nvPr/>
          </p:nvSpPr>
          <p:spPr>
            <a:xfrm>
              <a:off x="9856800" y="3208680"/>
              <a:ext cx="8280" cy="1404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7" name="CustomShape 207"/>
            <p:cNvSpPr/>
            <p:nvPr/>
          </p:nvSpPr>
          <p:spPr>
            <a:xfrm>
              <a:off x="9875880" y="3213360"/>
              <a:ext cx="2160" cy="144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8" name="CustomShape 208"/>
            <p:cNvSpPr/>
            <p:nvPr/>
          </p:nvSpPr>
          <p:spPr>
            <a:xfrm>
              <a:off x="9873720" y="3148200"/>
              <a:ext cx="720" cy="4896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19" name="CustomShape 209"/>
            <p:cNvSpPr/>
            <p:nvPr/>
          </p:nvSpPr>
          <p:spPr>
            <a:xfrm>
              <a:off x="9861120" y="3148200"/>
              <a:ext cx="6480" cy="489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0" name="CustomShape 210"/>
            <p:cNvSpPr/>
            <p:nvPr/>
          </p:nvSpPr>
          <p:spPr>
            <a:xfrm>
              <a:off x="10004760" y="3224520"/>
              <a:ext cx="720" cy="900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1" name="CustomShape 211"/>
            <p:cNvSpPr/>
            <p:nvPr/>
          </p:nvSpPr>
          <p:spPr>
            <a:xfrm>
              <a:off x="10141920" y="3232440"/>
              <a:ext cx="3960" cy="108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2" name="CustomShape 212"/>
            <p:cNvSpPr/>
            <p:nvPr/>
          </p:nvSpPr>
          <p:spPr>
            <a:xfrm>
              <a:off x="10118880" y="3205440"/>
              <a:ext cx="720" cy="1584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3" name="Line 213"/>
            <p:cNvSpPr/>
            <p:nvPr/>
          </p:nvSpPr>
          <p:spPr>
            <a:xfrm flipH="1" flipV="1">
              <a:off x="10070640" y="3154680"/>
              <a:ext cx="95040" cy="11448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4" name="Line 214"/>
            <p:cNvSpPr/>
            <p:nvPr/>
          </p:nvSpPr>
          <p:spPr>
            <a:xfrm flipH="1" flipV="1">
              <a:off x="10085400" y="3157560"/>
              <a:ext cx="96840" cy="10944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5" name="CustomShape 215"/>
            <p:cNvSpPr/>
            <p:nvPr/>
          </p:nvSpPr>
          <p:spPr>
            <a:xfrm>
              <a:off x="10106640" y="3194640"/>
              <a:ext cx="72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6" name="CustomShape 216"/>
            <p:cNvSpPr/>
            <p:nvPr/>
          </p:nvSpPr>
          <p:spPr>
            <a:xfrm>
              <a:off x="10118880" y="3198960"/>
              <a:ext cx="72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7" name="CustomShape 217"/>
            <p:cNvSpPr/>
            <p:nvPr/>
          </p:nvSpPr>
          <p:spPr>
            <a:xfrm>
              <a:off x="9903600" y="3189960"/>
              <a:ext cx="1440" cy="36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8" name="CustomShape 218"/>
            <p:cNvSpPr/>
            <p:nvPr/>
          </p:nvSpPr>
          <p:spPr>
            <a:xfrm>
              <a:off x="9785520" y="3291480"/>
              <a:ext cx="66960" cy="288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29" name="CustomShape 219"/>
            <p:cNvSpPr/>
            <p:nvPr/>
          </p:nvSpPr>
          <p:spPr>
            <a:xfrm>
              <a:off x="10269360" y="3291480"/>
              <a:ext cx="67320" cy="1080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0" name="CustomShape 220"/>
            <p:cNvSpPr/>
            <p:nvPr/>
          </p:nvSpPr>
          <p:spPr>
            <a:xfrm>
              <a:off x="9838080" y="3278520"/>
              <a:ext cx="479880" cy="2196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1" name="CustomShape 221"/>
            <p:cNvSpPr/>
            <p:nvPr/>
          </p:nvSpPr>
          <p:spPr>
            <a:xfrm>
              <a:off x="9821160" y="3218040"/>
              <a:ext cx="504720" cy="6300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2" name="CustomShape 222"/>
            <p:cNvSpPr/>
            <p:nvPr/>
          </p:nvSpPr>
          <p:spPr>
            <a:xfrm>
              <a:off x="10286280" y="3183120"/>
              <a:ext cx="360" cy="2880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3" name="CustomShape 223"/>
            <p:cNvSpPr/>
            <p:nvPr/>
          </p:nvSpPr>
          <p:spPr>
            <a:xfrm>
              <a:off x="10290600" y="3186360"/>
              <a:ext cx="360" cy="255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4" name="CustomShape 224"/>
            <p:cNvSpPr/>
            <p:nvPr/>
          </p:nvSpPr>
          <p:spPr>
            <a:xfrm>
              <a:off x="10104120" y="3232440"/>
              <a:ext cx="27360" cy="108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5" name="CustomShape 225"/>
            <p:cNvSpPr/>
            <p:nvPr/>
          </p:nvSpPr>
          <p:spPr>
            <a:xfrm>
              <a:off x="10106640" y="3200760"/>
              <a:ext cx="720" cy="280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6" name="CustomShape 226"/>
            <p:cNvSpPr/>
            <p:nvPr/>
          </p:nvSpPr>
          <p:spPr>
            <a:xfrm>
              <a:off x="9873720" y="3208680"/>
              <a:ext cx="1800" cy="12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7" name="CustomShape 227"/>
            <p:cNvSpPr/>
            <p:nvPr/>
          </p:nvSpPr>
          <p:spPr>
            <a:xfrm>
              <a:off x="9909720" y="3189960"/>
              <a:ext cx="27360" cy="10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8" name="CustomShape 228"/>
            <p:cNvSpPr/>
            <p:nvPr/>
          </p:nvSpPr>
          <p:spPr>
            <a:xfrm>
              <a:off x="9856800" y="3146760"/>
              <a:ext cx="6480" cy="489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39" name="Line 229"/>
            <p:cNvSpPr/>
            <p:nvPr/>
          </p:nvSpPr>
          <p:spPr>
            <a:xfrm flipH="1" flipV="1">
              <a:off x="10081080" y="3156120"/>
              <a:ext cx="99000" cy="10944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40" name="CustomShape 230"/>
            <p:cNvSpPr/>
            <p:nvPr/>
          </p:nvSpPr>
          <p:spPr>
            <a:xfrm>
              <a:off x="9833760" y="3278520"/>
              <a:ext cx="479880" cy="205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41" name="CustomShape 231"/>
            <p:cNvSpPr/>
            <p:nvPr/>
          </p:nvSpPr>
          <p:spPr>
            <a:xfrm>
              <a:off x="9817200" y="3216960"/>
              <a:ext cx="506880" cy="6300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42" name="CustomShape 232"/>
            <p:cNvSpPr/>
            <p:nvPr/>
          </p:nvSpPr>
          <p:spPr>
            <a:xfrm>
              <a:off x="10288080" y="3184560"/>
              <a:ext cx="360" cy="255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43" name="CustomShape 233"/>
            <p:cNvSpPr/>
            <p:nvPr/>
          </p:nvSpPr>
          <p:spPr>
            <a:xfrm>
              <a:off x="9870120" y="3206520"/>
              <a:ext cx="1440" cy="144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44" name="CustomShape 234"/>
            <p:cNvSpPr/>
            <p:nvPr/>
          </p:nvSpPr>
          <p:spPr>
            <a:xfrm>
              <a:off x="9905040" y="3187800"/>
              <a:ext cx="2772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pic>
        <p:nvPicPr>
          <p:cNvPr id="1545" name="Picture 81" descr="satellite-parabolic-antenna"/>
          <p:cNvPicPr/>
          <p:nvPr/>
        </p:nvPicPr>
        <p:blipFill>
          <a:blip r:embed="rId4"/>
          <a:stretch>
            <a:fillRect/>
          </a:stretch>
        </p:blipFill>
        <p:spPr>
          <a:xfrm>
            <a:off x="4843145" y="3768090"/>
            <a:ext cx="460375" cy="321945"/>
          </a:xfrm>
          <a:prstGeom prst="rect">
            <a:avLst/>
          </a:prstGeom>
          <a:ln>
            <a:noFill/>
          </a:ln>
        </p:spPr>
      </p:pic>
      <p:pic>
        <p:nvPicPr>
          <p:cNvPr id="1546" name="Picture 82" descr="radio-frequency-radio-wireless"/>
          <p:cNvPicPr/>
          <p:nvPr/>
        </p:nvPicPr>
        <p:blipFill>
          <a:blip r:embed="rId5"/>
          <a:stretch>
            <a:fillRect/>
          </a:stretch>
        </p:blipFill>
        <p:spPr>
          <a:xfrm>
            <a:off x="3243580" y="3382645"/>
            <a:ext cx="591820" cy="484505"/>
          </a:xfrm>
          <a:prstGeom prst="rect">
            <a:avLst/>
          </a:prstGeom>
          <a:ln>
            <a:noFill/>
          </a:ln>
        </p:spPr>
      </p:pic>
      <p:pic>
        <p:nvPicPr>
          <p:cNvPr id="1547" name="Picture 83" descr="satellite-parabolic-antenna"/>
          <p:cNvPicPr/>
          <p:nvPr/>
        </p:nvPicPr>
        <p:blipFill>
          <a:blip r:embed="rId4"/>
          <a:stretch>
            <a:fillRect/>
          </a:stretch>
        </p:blipFill>
        <p:spPr>
          <a:xfrm>
            <a:off x="3515360" y="3693795"/>
            <a:ext cx="461010" cy="321945"/>
          </a:xfrm>
          <a:prstGeom prst="rect">
            <a:avLst/>
          </a:prstGeom>
          <a:ln>
            <a:noFill/>
          </a:ln>
        </p:spPr>
      </p:pic>
      <p:pic>
        <p:nvPicPr>
          <p:cNvPr id="1548" name="Picture 84" descr="radio-frequency-radio-wireless"/>
          <p:cNvPicPr/>
          <p:nvPr/>
        </p:nvPicPr>
        <p:blipFill>
          <a:blip r:embed="rId5"/>
          <a:stretch>
            <a:fillRect/>
          </a:stretch>
        </p:blipFill>
        <p:spPr>
          <a:xfrm>
            <a:off x="5292090" y="3456305"/>
            <a:ext cx="591185" cy="484505"/>
          </a:xfrm>
          <a:prstGeom prst="rect">
            <a:avLst/>
          </a:prstGeom>
          <a:ln>
            <a:noFill/>
          </a:ln>
        </p:spPr>
      </p:pic>
      <p:pic>
        <p:nvPicPr>
          <p:cNvPr id="1549" name="Picture 85" descr="radio-frequency-radio-wireless"/>
          <p:cNvPicPr/>
          <p:nvPr/>
        </p:nvPicPr>
        <p:blipFill>
          <a:blip r:embed="rId5"/>
          <a:stretch>
            <a:fillRect/>
          </a:stretch>
        </p:blipFill>
        <p:spPr>
          <a:xfrm>
            <a:off x="8208010" y="3413125"/>
            <a:ext cx="590550" cy="484505"/>
          </a:xfrm>
          <a:prstGeom prst="rect">
            <a:avLst/>
          </a:prstGeom>
          <a:ln>
            <a:noFill/>
          </a:ln>
        </p:spPr>
      </p:pic>
      <p:pic>
        <p:nvPicPr>
          <p:cNvPr id="1550" name="Picture 86" descr="satellite-parabolic-antenna"/>
          <p:cNvPicPr/>
          <p:nvPr/>
        </p:nvPicPr>
        <p:blipFill>
          <a:blip r:embed="rId4"/>
          <a:stretch>
            <a:fillRect/>
          </a:stretch>
        </p:blipFill>
        <p:spPr>
          <a:xfrm flipH="1">
            <a:off x="7902575" y="3693795"/>
            <a:ext cx="461010" cy="321945"/>
          </a:xfrm>
          <a:prstGeom prst="rect">
            <a:avLst/>
          </a:prstGeom>
          <a:ln>
            <a:noFill/>
          </a:ln>
        </p:spPr>
      </p:pic>
      <p:grpSp>
        <p:nvGrpSpPr>
          <p:cNvPr id="1551" name="Group 235"/>
          <p:cNvGrpSpPr/>
          <p:nvPr/>
        </p:nvGrpSpPr>
        <p:grpSpPr>
          <a:xfrm>
            <a:off x="2371090" y="2286000"/>
            <a:ext cx="486410" cy="184150"/>
            <a:chOff x="2490840" y="2585520"/>
            <a:chExt cx="486720" cy="184320"/>
          </a:xfrm>
        </p:grpSpPr>
        <p:sp>
          <p:nvSpPr>
            <p:cNvPr id="1552" name="Line 236"/>
            <p:cNvSpPr/>
            <p:nvPr/>
          </p:nvSpPr>
          <p:spPr>
            <a:xfrm flipH="1" flipV="1">
              <a:off x="2715120" y="2617920"/>
              <a:ext cx="73800" cy="10728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53" name="Line 237"/>
            <p:cNvSpPr/>
            <p:nvPr/>
          </p:nvSpPr>
          <p:spPr>
            <a:xfrm flipH="1" flipV="1">
              <a:off x="2677320" y="2585520"/>
              <a:ext cx="114120" cy="139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54" name="CustomShape 238"/>
            <p:cNvSpPr/>
            <p:nvPr/>
          </p:nvSpPr>
          <p:spPr>
            <a:xfrm>
              <a:off x="2490840" y="2683440"/>
              <a:ext cx="383040" cy="6192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55" name="CustomShape 239"/>
            <p:cNvSpPr/>
            <p:nvPr/>
          </p:nvSpPr>
          <p:spPr>
            <a:xfrm>
              <a:off x="2490840" y="2644920"/>
              <a:ext cx="4320" cy="478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56" name="CustomShape 240"/>
            <p:cNvSpPr/>
            <p:nvPr/>
          </p:nvSpPr>
          <p:spPr>
            <a:xfrm>
              <a:off x="2490840" y="2730240"/>
              <a:ext cx="362160" cy="18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57" name="CustomShape 241"/>
            <p:cNvSpPr/>
            <p:nvPr/>
          </p:nvSpPr>
          <p:spPr>
            <a:xfrm flipH="1">
              <a:off x="2520360" y="2617920"/>
              <a:ext cx="23040" cy="6552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58" name="CustomShape 242"/>
            <p:cNvSpPr/>
            <p:nvPr/>
          </p:nvSpPr>
          <p:spPr>
            <a:xfrm>
              <a:off x="2753280" y="2683440"/>
              <a:ext cx="720" cy="2700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59" name="CustomShape 243"/>
            <p:cNvSpPr/>
            <p:nvPr/>
          </p:nvSpPr>
          <p:spPr>
            <a:xfrm>
              <a:off x="2507760" y="2651400"/>
              <a:ext cx="21600" cy="10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0" name="CustomShape 244"/>
            <p:cNvSpPr/>
            <p:nvPr/>
          </p:nvSpPr>
          <p:spPr>
            <a:xfrm>
              <a:off x="2490840" y="2683440"/>
              <a:ext cx="16920" cy="2232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1" name="CustomShape 245"/>
            <p:cNvSpPr/>
            <p:nvPr/>
          </p:nvSpPr>
          <p:spPr>
            <a:xfrm>
              <a:off x="2544120" y="2684880"/>
              <a:ext cx="20880" cy="180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2" name="CustomShape 246"/>
            <p:cNvSpPr/>
            <p:nvPr/>
          </p:nvSpPr>
          <p:spPr>
            <a:xfrm>
              <a:off x="2560680" y="2644920"/>
              <a:ext cx="3960" cy="478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3" name="CustomShape 247"/>
            <p:cNvSpPr/>
            <p:nvPr/>
          </p:nvSpPr>
          <p:spPr>
            <a:xfrm>
              <a:off x="2520360" y="2651400"/>
              <a:ext cx="457200" cy="9396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4" name="CustomShape 248"/>
            <p:cNvSpPr/>
            <p:nvPr/>
          </p:nvSpPr>
          <p:spPr>
            <a:xfrm>
              <a:off x="2501640" y="2749320"/>
              <a:ext cx="363960" cy="205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5" name="CustomShape 249"/>
            <p:cNvSpPr/>
            <p:nvPr/>
          </p:nvSpPr>
          <p:spPr>
            <a:xfrm>
              <a:off x="2490840" y="2651400"/>
              <a:ext cx="21240" cy="10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6" name="CustomShape 250"/>
            <p:cNvSpPr/>
            <p:nvPr/>
          </p:nvSpPr>
          <p:spPr>
            <a:xfrm>
              <a:off x="2565000" y="2670480"/>
              <a:ext cx="360" cy="12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7" name="CustomShape 251"/>
            <p:cNvSpPr/>
            <p:nvPr/>
          </p:nvSpPr>
          <p:spPr>
            <a:xfrm>
              <a:off x="2524680" y="2617920"/>
              <a:ext cx="3600" cy="478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8" name="CustomShape 252"/>
            <p:cNvSpPr/>
            <p:nvPr/>
          </p:nvSpPr>
          <p:spPr>
            <a:xfrm>
              <a:off x="2753280" y="2651400"/>
              <a:ext cx="720" cy="2700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69" name="CustomShape 253"/>
            <p:cNvSpPr/>
            <p:nvPr/>
          </p:nvSpPr>
          <p:spPr>
            <a:xfrm>
              <a:off x="2939760" y="2617920"/>
              <a:ext cx="360" cy="237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70" name="CustomShape 254"/>
            <p:cNvSpPr/>
            <p:nvPr/>
          </p:nvSpPr>
          <p:spPr>
            <a:xfrm>
              <a:off x="2529360" y="2717280"/>
              <a:ext cx="437760" cy="3204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71" name="CustomShape 255"/>
            <p:cNvSpPr/>
            <p:nvPr/>
          </p:nvSpPr>
          <p:spPr>
            <a:xfrm>
              <a:off x="2529360" y="2682000"/>
              <a:ext cx="2088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72" name="CustomShape 256"/>
            <p:cNvSpPr/>
            <p:nvPr/>
          </p:nvSpPr>
          <p:spPr>
            <a:xfrm>
              <a:off x="2560680" y="2637360"/>
              <a:ext cx="3960" cy="460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73" name="CustomShape 257"/>
            <p:cNvSpPr/>
            <p:nvPr/>
          </p:nvSpPr>
          <p:spPr>
            <a:xfrm>
              <a:off x="2620080" y="2721960"/>
              <a:ext cx="2160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74" name="CustomShape 258"/>
            <p:cNvSpPr/>
            <p:nvPr/>
          </p:nvSpPr>
          <p:spPr>
            <a:xfrm>
              <a:off x="2507760" y="2686680"/>
              <a:ext cx="2160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75" name="CustomShape 259"/>
            <p:cNvSpPr/>
            <p:nvPr/>
          </p:nvSpPr>
          <p:spPr>
            <a:xfrm>
              <a:off x="2526840" y="2638440"/>
              <a:ext cx="2520" cy="12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76" name="CustomShape 260"/>
            <p:cNvSpPr/>
            <p:nvPr/>
          </p:nvSpPr>
          <p:spPr>
            <a:xfrm>
              <a:off x="2529360" y="2651400"/>
              <a:ext cx="35640" cy="32040"/>
            </a:xfrm>
            <a:prstGeom prst="rect">
              <a:avLst/>
            </a:prstGeom>
            <a:solidFill>
              <a:srgbClr val="4F81BD"/>
            </a:solidFill>
            <a:ln w="255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577" name="Group 261"/>
          <p:cNvGrpSpPr/>
          <p:nvPr/>
        </p:nvGrpSpPr>
        <p:grpSpPr>
          <a:xfrm>
            <a:off x="10188575" y="2581910"/>
            <a:ext cx="550545" cy="155575"/>
            <a:chOff x="10332360" y="2940840"/>
            <a:chExt cx="550800" cy="155520"/>
          </a:xfrm>
        </p:grpSpPr>
        <p:sp>
          <p:nvSpPr>
            <p:cNvPr id="1578" name="CustomShape 262"/>
            <p:cNvSpPr/>
            <p:nvPr/>
          </p:nvSpPr>
          <p:spPr>
            <a:xfrm>
              <a:off x="10573560" y="3023280"/>
              <a:ext cx="360" cy="468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79" name="CustomShape 263"/>
            <p:cNvSpPr/>
            <p:nvPr/>
          </p:nvSpPr>
          <p:spPr>
            <a:xfrm>
              <a:off x="10463040" y="3026520"/>
              <a:ext cx="25560" cy="144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0" name="CustomShape 264"/>
            <p:cNvSpPr/>
            <p:nvPr/>
          </p:nvSpPr>
          <p:spPr>
            <a:xfrm>
              <a:off x="10395360" y="3026520"/>
              <a:ext cx="57600" cy="144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1" name="CustomShape 265"/>
            <p:cNvSpPr/>
            <p:nvPr/>
          </p:nvSpPr>
          <p:spPr>
            <a:xfrm>
              <a:off x="10456920" y="2995200"/>
              <a:ext cx="25560" cy="2196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2" name="CustomShape 266"/>
            <p:cNvSpPr/>
            <p:nvPr/>
          </p:nvSpPr>
          <p:spPr>
            <a:xfrm>
              <a:off x="10431360" y="2988360"/>
              <a:ext cx="17280" cy="2700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3" name="CustomShape 267"/>
            <p:cNvSpPr/>
            <p:nvPr/>
          </p:nvSpPr>
          <p:spPr>
            <a:xfrm>
              <a:off x="10444320" y="2973960"/>
              <a:ext cx="6480" cy="468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4" name="CustomShape 268"/>
            <p:cNvSpPr/>
            <p:nvPr/>
          </p:nvSpPr>
          <p:spPr>
            <a:xfrm>
              <a:off x="10459440" y="2973960"/>
              <a:ext cx="16560" cy="36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5" name="CustomShape 269"/>
            <p:cNvSpPr/>
            <p:nvPr/>
          </p:nvSpPr>
          <p:spPr>
            <a:xfrm>
              <a:off x="10401480" y="3002760"/>
              <a:ext cx="11160" cy="1440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6" name="CustomShape 270"/>
            <p:cNvSpPr/>
            <p:nvPr/>
          </p:nvSpPr>
          <p:spPr>
            <a:xfrm>
              <a:off x="10423440" y="3007080"/>
              <a:ext cx="2160" cy="216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7" name="CustomShape 271"/>
            <p:cNvSpPr/>
            <p:nvPr/>
          </p:nvSpPr>
          <p:spPr>
            <a:xfrm>
              <a:off x="10419120" y="2942280"/>
              <a:ext cx="720" cy="4896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8" name="CustomShape 272"/>
            <p:cNvSpPr/>
            <p:nvPr/>
          </p:nvSpPr>
          <p:spPr>
            <a:xfrm>
              <a:off x="10407960" y="2942280"/>
              <a:ext cx="4680" cy="489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89" name="CustomShape 273"/>
            <p:cNvSpPr/>
            <p:nvPr/>
          </p:nvSpPr>
          <p:spPr>
            <a:xfrm>
              <a:off x="10552680" y="3018600"/>
              <a:ext cx="360" cy="936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0" name="CustomShape 274"/>
            <p:cNvSpPr/>
            <p:nvPr/>
          </p:nvSpPr>
          <p:spPr>
            <a:xfrm>
              <a:off x="10688040" y="3026520"/>
              <a:ext cx="6480" cy="144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1" name="CustomShape 275"/>
            <p:cNvSpPr/>
            <p:nvPr/>
          </p:nvSpPr>
          <p:spPr>
            <a:xfrm>
              <a:off x="10667160" y="2999520"/>
              <a:ext cx="360" cy="1584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2" name="Line 276"/>
            <p:cNvSpPr/>
            <p:nvPr/>
          </p:nvSpPr>
          <p:spPr>
            <a:xfrm flipH="1" flipV="1">
              <a:off x="10618200" y="2948760"/>
              <a:ext cx="93240" cy="11448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3" name="Line 277"/>
            <p:cNvSpPr/>
            <p:nvPr/>
          </p:nvSpPr>
          <p:spPr>
            <a:xfrm flipH="1" flipV="1">
              <a:off x="10630800" y="2951640"/>
              <a:ext cx="99360" cy="10944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4" name="CustomShape 278"/>
            <p:cNvSpPr/>
            <p:nvPr/>
          </p:nvSpPr>
          <p:spPr>
            <a:xfrm>
              <a:off x="10652040" y="2988360"/>
              <a:ext cx="72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5" name="CustomShape 279"/>
            <p:cNvSpPr/>
            <p:nvPr/>
          </p:nvSpPr>
          <p:spPr>
            <a:xfrm>
              <a:off x="10665000" y="299304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6" name="CustomShape 280"/>
            <p:cNvSpPr/>
            <p:nvPr/>
          </p:nvSpPr>
          <p:spPr>
            <a:xfrm>
              <a:off x="10450800" y="298368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7" name="CustomShape 281"/>
            <p:cNvSpPr/>
            <p:nvPr/>
          </p:nvSpPr>
          <p:spPr>
            <a:xfrm>
              <a:off x="10332360" y="3085560"/>
              <a:ext cx="67320" cy="288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8" name="CustomShape 282"/>
            <p:cNvSpPr/>
            <p:nvPr/>
          </p:nvSpPr>
          <p:spPr>
            <a:xfrm>
              <a:off x="10815840" y="3085560"/>
              <a:ext cx="67320" cy="1080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599" name="CustomShape 283"/>
            <p:cNvSpPr/>
            <p:nvPr/>
          </p:nvSpPr>
          <p:spPr>
            <a:xfrm>
              <a:off x="10384920" y="3072600"/>
              <a:ext cx="479160" cy="2196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0" name="CustomShape 284"/>
            <p:cNvSpPr/>
            <p:nvPr/>
          </p:nvSpPr>
          <p:spPr>
            <a:xfrm>
              <a:off x="10368000" y="3012120"/>
              <a:ext cx="504720" cy="6336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1" name="CustomShape 285"/>
            <p:cNvSpPr/>
            <p:nvPr/>
          </p:nvSpPr>
          <p:spPr>
            <a:xfrm>
              <a:off x="10832400" y="2976840"/>
              <a:ext cx="360" cy="2880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2" name="CustomShape 286"/>
            <p:cNvSpPr/>
            <p:nvPr/>
          </p:nvSpPr>
          <p:spPr>
            <a:xfrm>
              <a:off x="10836720" y="2980080"/>
              <a:ext cx="360" cy="255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3" name="CustomShape 287"/>
            <p:cNvSpPr/>
            <p:nvPr/>
          </p:nvSpPr>
          <p:spPr>
            <a:xfrm>
              <a:off x="10652040" y="3026520"/>
              <a:ext cx="27360" cy="144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4" name="CustomShape 288"/>
            <p:cNvSpPr/>
            <p:nvPr/>
          </p:nvSpPr>
          <p:spPr>
            <a:xfrm>
              <a:off x="10652040" y="2995200"/>
              <a:ext cx="720" cy="280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5" name="CustomShape 289"/>
            <p:cNvSpPr/>
            <p:nvPr/>
          </p:nvSpPr>
          <p:spPr>
            <a:xfrm>
              <a:off x="10421280" y="3002760"/>
              <a:ext cx="1800" cy="12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6" name="CustomShape 290"/>
            <p:cNvSpPr/>
            <p:nvPr/>
          </p:nvSpPr>
          <p:spPr>
            <a:xfrm>
              <a:off x="10455120" y="2983680"/>
              <a:ext cx="29160" cy="14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7" name="CustomShape 291"/>
            <p:cNvSpPr/>
            <p:nvPr/>
          </p:nvSpPr>
          <p:spPr>
            <a:xfrm>
              <a:off x="10404360" y="2940840"/>
              <a:ext cx="5760" cy="489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8" name="Line 292"/>
            <p:cNvSpPr/>
            <p:nvPr/>
          </p:nvSpPr>
          <p:spPr>
            <a:xfrm flipH="1" flipV="1">
              <a:off x="10626480" y="2950200"/>
              <a:ext cx="99360" cy="10944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09" name="CustomShape 293"/>
            <p:cNvSpPr/>
            <p:nvPr/>
          </p:nvSpPr>
          <p:spPr>
            <a:xfrm>
              <a:off x="10380600" y="3072600"/>
              <a:ext cx="481320" cy="2088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10" name="CustomShape 294"/>
            <p:cNvSpPr/>
            <p:nvPr/>
          </p:nvSpPr>
          <p:spPr>
            <a:xfrm>
              <a:off x="10363680" y="3010680"/>
              <a:ext cx="506880" cy="6336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11" name="CustomShape 295"/>
            <p:cNvSpPr/>
            <p:nvPr/>
          </p:nvSpPr>
          <p:spPr>
            <a:xfrm>
              <a:off x="10834920" y="2979000"/>
              <a:ext cx="360" cy="2520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12" name="CustomShape 296"/>
            <p:cNvSpPr/>
            <p:nvPr/>
          </p:nvSpPr>
          <p:spPr>
            <a:xfrm>
              <a:off x="10416960" y="3000960"/>
              <a:ext cx="1440" cy="1404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13" name="CustomShape 297"/>
            <p:cNvSpPr/>
            <p:nvPr/>
          </p:nvSpPr>
          <p:spPr>
            <a:xfrm>
              <a:off x="10452960" y="2982240"/>
              <a:ext cx="27000" cy="10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614" name="Group 298"/>
          <p:cNvGrpSpPr/>
          <p:nvPr/>
        </p:nvGrpSpPr>
        <p:grpSpPr>
          <a:xfrm>
            <a:off x="2929255" y="2872740"/>
            <a:ext cx="486410" cy="184150"/>
            <a:chOff x="1705320" y="2843640"/>
            <a:chExt cx="486720" cy="183960"/>
          </a:xfrm>
        </p:grpSpPr>
        <p:sp>
          <p:nvSpPr>
            <p:cNvPr id="1615" name="Line 299"/>
            <p:cNvSpPr/>
            <p:nvPr/>
          </p:nvSpPr>
          <p:spPr>
            <a:xfrm flipH="1" flipV="1">
              <a:off x="1929600" y="2876400"/>
              <a:ext cx="73800" cy="10620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16" name="Line 300"/>
            <p:cNvSpPr/>
            <p:nvPr/>
          </p:nvSpPr>
          <p:spPr>
            <a:xfrm flipH="1" flipV="1">
              <a:off x="1891440" y="2843640"/>
              <a:ext cx="114120" cy="13968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17" name="CustomShape 301"/>
            <p:cNvSpPr/>
            <p:nvPr/>
          </p:nvSpPr>
          <p:spPr>
            <a:xfrm>
              <a:off x="1705320" y="2941920"/>
              <a:ext cx="382680" cy="622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18" name="CustomShape 302"/>
            <p:cNvSpPr/>
            <p:nvPr/>
          </p:nvSpPr>
          <p:spPr>
            <a:xfrm>
              <a:off x="1705320" y="2902680"/>
              <a:ext cx="3960" cy="471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19" name="CustomShape 303"/>
            <p:cNvSpPr/>
            <p:nvPr/>
          </p:nvSpPr>
          <p:spPr>
            <a:xfrm>
              <a:off x="1705320" y="2986920"/>
              <a:ext cx="361800" cy="2016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0" name="CustomShape 304"/>
            <p:cNvSpPr/>
            <p:nvPr/>
          </p:nvSpPr>
          <p:spPr>
            <a:xfrm flipH="1">
              <a:off x="1734480" y="2876760"/>
              <a:ext cx="23040" cy="6444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1" name="CustomShape 305"/>
            <p:cNvSpPr/>
            <p:nvPr/>
          </p:nvSpPr>
          <p:spPr>
            <a:xfrm>
              <a:off x="1967760" y="2941920"/>
              <a:ext cx="720" cy="2700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2" name="CustomShape 306"/>
            <p:cNvSpPr/>
            <p:nvPr/>
          </p:nvSpPr>
          <p:spPr>
            <a:xfrm>
              <a:off x="1721880" y="2908440"/>
              <a:ext cx="2124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3" name="CustomShape 307"/>
            <p:cNvSpPr/>
            <p:nvPr/>
          </p:nvSpPr>
          <p:spPr>
            <a:xfrm>
              <a:off x="1705320" y="2941920"/>
              <a:ext cx="16560" cy="2160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4" name="CustomShape 308"/>
            <p:cNvSpPr/>
            <p:nvPr/>
          </p:nvSpPr>
          <p:spPr>
            <a:xfrm>
              <a:off x="1758240" y="2941920"/>
              <a:ext cx="2124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5" name="CustomShape 309"/>
            <p:cNvSpPr/>
            <p:nvPr/>
          </p:nvSpPr>
          <p:spPr>
            <a:xfrm>
              <a:off x="1775160" y="2902680"/>
              <a:ext cx="3240" cy="471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6" name="CustomShape 310"/>
            <p:cNvSpPr/>
            <p:nvPr/>
          </p:nvSpPr>
          <p:spPr>
            <a:xfrm>
              <a:off x="1734480" y="2908440"/>
              <a:ext cx="457560" cy="9504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7" name="CustomShape 311"/>
            <p:cNvSpPr/>
            <p:nvPr/>
          </p:nvSpPr>
          <p:spPr>
            <a:xfrm>
              <a:off x="1715760" y="3007080"/>
              <a:ext cx="364680" cy="205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8" name="CustomShape 312"/>
            <p:cNvSpPr/>
            <p:nvPr/>
          </p:nvSpPr>
          <p:spPr>
            <a:xfrm>
              <a:off x="1705320" y="2908440"/>
              <a:ext cx="2088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29" name="CustomShape 313"/>
            <p:cNvSpPr/>
            <p:nvPr/>
          </p:nvSpPr>
          <p:spPr>
            <a:xfrm>
              <a:off x="1779480" y="2929680"/>
              <a:ext cx="360" cy="1224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0" name="CustomShape 314"/>
            <p:cNvSpPr/>
            <p:nvPr/>
          </p:nvSpPr>
          <p:spPr>
            <a:xfrm>
              <a:off x="1738800" y="2876760"/>
              <a:ext cx="3960" cy="478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1" name="CustomShape 315"/>
            <p:cNvSpPr/>
            <p:nvPr/>
          </p:nvSpPr>
          <p:spPr>
            <a:xfrm>
              <a:off x="1967760" y="2908440"/>
              <a:ext cx="720" cy="2700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2" name="CustomShape 316"/>
            <p:cNvSpPr/>
            <p:nvPr/>
          </p:nvSpPr>
          <p:spPr>
            <a:xfrm>
              <a:off x="2153880" y="2876760"/>
              <a:ext cx="720" cy="237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3" name="CustomShape 317"/>
            <p:cNvSpPr/>
            <p:nvPr/>
          </p:nvSpPr>
          <p:spPr>
            <a:xfrm>
              <a:off x="1743120" y="2975040"/>
              <a:ext cx="438120" cy="3204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4" name="CustomShape 318"/>
            <p:cNvSpPr/>
            <p:nvPr/>
          </p:nvSpPr>
          <p:spPr>
            <a:xfrm>
              <a:off x="1743120" y="2938680"/>
              <a:ext cx="2088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5" name="CustomShape 319"/>
            <p:cNvSpPr/>
            <p:nvPr/>
          </p:nvSpPr>
          <p:spPr>
            <a:xfrm>
              <a:off x="1775160" y="2894400"/>
              <a:ext cx="3240" cy="4752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6" name="CustomShape 320"/>
            <p:cNvSpPr/>
            <p:nvPr/>
          </p:nvSpPr>
          <p:spPr>
            <a:xfrm>
              <a:off x="1834200" y="2978640"/>
              <a:ext cx="21240" cy="32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7" name="CustomShape 321"/>
            <p:cNvSpPr/>
            <p:nvPr/>
          </p:nvSpPr>
          <p:spPr>
            <a:xfrm>
              <a:off x="1721880" y="2943720"/>
              <a:ext cx="2124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8" name="CustomShape 322"/>
            <p:cNvSpPr/>
            <p:nvPr/>
          </p:nvSpPr>
          <p:spPr>
            <a:xfrm>
              <a:off x="1740960" y="2895840"/>
              <a:ext cx="2160" cy="12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39" name="CustomShape 323"/>
            <p:cNvSpPr/>
            <p:nvPr/>
          </p:nvSpPr>
          <p:spPr>
            <a:xfrm>
              <a:off x="1743120" y="2908440"/>
              <a:ext cx="36360" cy="32760"/>
            </a:xfrm>
            <a:prstGeom prst="rect">
              <a:avLst/>
            </a:prstGeom>
            <a:solidFill>
              <a:srgbClr val="4F81BD"/>
            </a:solidFill>
            <a:ln w="255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640" name="Group 324"/>
          <p:cNvGrpSpPr/>
          <p:nvPr/>
        </p:nvGrpSpPr>
        <p:grpSpPr>
          <a:xfrm>
            <a:off x="3033395" y="2527935"/>
            <a:ext cx="486410" cy="184150"/>
            <a:chOff x="2968560" y="2808360"/>
            <a:chExt cx="486720" cy="183960"/>
          </a:xfrm>
        </p:grpSpPr>
        <p:sp>
          <p:nvSpPr>
            <p:cNvPr id="1641" name="Line 325"/>
            <p:cNvSpPr/>
            <p:nvPr/>
          </p:nvSpPr>
          <p:spPr>
            <a:xfrm flipH="1" flipV="1">
              <a:off x="3192840" y="2841480"/>
              <a:ext cx="73800" cy="10620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42" name="Line 326"/>
            <p:cNvSpPr/>
            <p:nvPr/>
          </p:nvSpPr>
          <p:spPr>
            <a:xfrm flipH="1" flipV="1">
              <a:off x="3154680" y="2808360"/>
              <a:ext cx="114120" cy="139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43" name="CustomShape 327"/>
            <p:cNvSpPr/>
            <p:nvPr/>
          </p:nvSpPr>
          <p:spPr>
            <a:xfrm>
              <a:off x="2968560" y="2907000"/>
              <a:ext cx="383040" cy="6156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44" name="CustomShape 328"/>
            <p:cNvSpPr/>
            <p:nvPr/>
          </p:nvSpPr>
          <p:spPr>
            <a:xfrm>
              <a:off x="2968560" y="2867400"/>
              <a:ext cx="3960" cy="468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45" name="CustomShape 329"/>
            <p:cNvSpPr/>
            <p:nvPr/>
          </p:nvSpPr>
          <p:spPr>
            <a:xfrm>
              <a:off x="2968560" y="2951640"/>
              <a:ext cx="361800" cy="2016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46" name="CustomShape 330"/>
            <p:cNvSpPr/>
            <p:nvPr/>
          </p:nvSpPr>
          <p:spPr>
            <a:xfrm flipH="1">
              <a:off x="2997720" y="2841840"/>
              <a:ext cx="23040" cy="6480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47" name="CustomShape 331"/>
            <p:cNvSpPr/>
            <p:nvPr/>
          </p:nvSpPr>
          <p:spPr>
            <a:xfrm>
              <a:off x="3231000" y="2907000"/>
              <a:ext cx="360" cy="2664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48" name="CustomShape 332"/>
            <p:cNvSpPr/>
            <p:nvPr/>
          </p:nvSpPr>
          <p:spPr>
            <a:xfrm>
              <a:off x="2985480" y="2873520"/>
              <a:ext cx="2088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49" name="CustomShape 333"/>
            <p:cNvSpPr/>
            <p:nvPr/>
          </p:nvSpPr>
          <p:spPr>
            <a:xfrm>
              <a:off x="2968560" y="2907000"/>
              <a:ext cx="16920" cy="2196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0" name="CustomShape 334"/>
            <p:cNvSpPr/>
            <p:nvPr/>
          </p:nvSpPr>
          <p:spPr>
            <a:xfrm>
              <a:off x="3021480" y="2907000"/>
              <a:ext cx="2124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1" name="CustomShape 335"/>
            <p:cNvSpPr/>
            <p:nvPr/>
          </p:nvSpPr>
          <p:spPr>
            <a:xfrm>
              <a:off x="3038040" y="2867400"/>
              <a:ext cx="3960" cy="468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2" name="CustomShape 336"/>
            <p:cNvSpPr/>
            <p:nvPr/>
          </p:nvSpPr>
          <p:spPr>
            <a:xfrm>
              <a:off x="2997720" y="2873520"/>
              <a:ext cx="457560" cy="9504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3" name="CustomShape 337"/>
            <p:cNvSpPr/>
            <p:nvPr/>
          </p:nvSpPr>
          <p:spPr>
            <a:xfrm>
              <a:off x="2979000" y="2971800"/>
              <a:ext cx="364320" cy="205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4" name="CustomShape 338"/>
            <p:cNvSpPr/>
            <p:nvPr/>
          </p:nvSpPr>
          <p:spPr>
            <a:xfrm>
              <a:off x="2968560" y="2873520"/>
              <a:ext cx="2124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5" name="CustomShape 339"/>
            <p:cNvSpPr/>
            <p:nvPr/>
          </p:nvSpPr>
          <p:spPr>
            <a:xfrm>
              <a:off x="3042720" y="2894400"/>
              <a:ext cx="360" cy="1224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6" name="CustomShape 340"/>
            <p:cNvSpPr/>
            <p:nvPr/>
          </p:nvSpPr>
          <p:spPr>
            <a:xfrm>
              <a:off x="3002040" y="2841840"/>
              <a:ext cx="3960" cy="4752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7" name="CustomShape 341"/>
            <p:cNvSpPr/>
            <p:nvPr/>
          </p:nvSpPr>
          <p:spPr>
            <a:xfrm>
              <a:off x="3231000" y="2873520"/>
              <a:ext cx="360" cy="2664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8" name="CustomShape 342"/>
            <p:cNvSpPr/>
            <p:nvPr/>
          </p:nvSpPr>
          <p:spPr>
            <a:xfrm>
              <a:off x="3417480" y="2841840"/>
              <a:ext cx="360" cy="2340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59" name="CustomShape 343"/>
            <p:cNvSpPr/>
            <p:nvPr/>
          </p:nvSpPr>
          <p:spPr>
            <a:xfrm>
              <a:off x="3006360" y="2940120"/>
              <a:ext cx="438120" cy="3168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60" name="CustomShape 344"/>
            <p:cNvSpPr/>
            <p:nvPr/>
          </p:nvSpPr>
          <p:spPr>
            <a:xfrm>
              <a:off x="3006360" y="2903760"/>
              <a:ext cx="2124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61" name="CustomShape 345"/>
            <p:cNvSpPr/>
            <p:nvPr/>
          </p:nvSpPr>
          <p:spPr>
            <a:xfrm>
              <a:off x="3038040" y="2859120"/>
              <a:ext cx="3960" cy="4752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62" name="CustomShape 346"/>
            <p:cNvSpPr/>
            <p:nvPr/>
          </p:nvSpPr>
          <p:spPr>
            <a:xfrm>
              <a:off x="3097440" y="2943360"/>
              <a:ext cx="21600" cy="32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63" name="CustomShape 347"/>
            <p:cNvSpPr/>
            <p:nvPr/>
          </p:nvSpPr>
          <p:spPr>
            <a:xfrm>
              <a:off x="2985480" y="2908440"/>
              <a:ext cx="2088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64" name="CustomShape 348"/>
            <p:cNvSpPr/>
            <p:nvPr/>
          </p:nvSpPr>
          <p:spPr>
            <a:xfrm>
              <a:off x="3004560" y="2860920"/>
              <a:ext cx="1800" cy="12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65" name="CustomShape 349"/>
            <p:cNvSpPr/>
            <p:nvPr/>
          </p:nvSpPr>
          <p:spPr>
            <a:xfrm>
              <a:off x="3006360" y="2873520"/>
              <a:ext cx="36360" cy="33120"/>
            </a:xfrm>
            <a:prstGeom prst="rect">
              <a:avLst/>
            </a:prstGeom>
            <a:solidFill>
              <a:srgbClr val="4F81BD"/>
            </a:solidFill>
            <a:ln w="255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1666" name="Group 350"/>
          <p:cNvGrpSpPr/>
          <p:nvPr/>
        </p:nvGrpSpPr>
        <p:grpSpPr>
          <a:xfrm>
            <a:off x="2484755" y="2713990"/>
            <a:ext cx="487680" cy="184150"/>
            <a:chOff x="2628360" y="3072960"/>
            <a:chExt cx="487440" cy="184320"/>
          </a:xfrm>
        </p:grpSpPr>
        <p:sp>
          <p:nvSpPr>
            <p:cNvPr id="1667" name="Line 351"/>
            <p:cNvSpPr/>
            <p:nvPr/>
          </p:nvSpPr>
          <p:spPr>
            <a:xfrm flipH="1" flipV="1">
              <a:off x="2853000" y="3106080"/>
              <a:ext cx="73800" cy="10620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68" name="Line 352"/>
            <p:cNvSpPr/>
            <p:nvPr/>
          </p:nvSpPr>
          <p:spPr>
            <a:xfrm flipH="1" flipV="1">
              <a:off x="2815200" y="3072960"/>
              <a:ext cx="114120" cy="139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69" name="CustomShape 353"/>
            <p:cNvSpPr/>
            <p:nvPr/>
          </p:nvSpPr>
          <p:spPr>
            <a:xfrm>
              <a:off x="2628360" y="3171240"/>
              <a:ext cx="383400" cy="6192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0" name="CustomShape 354"/>
            <p:cNvSpPr/>
            <p:nvPr/>
          </p:nvSpPr>
          <p:spPr>
            <a:xfrm>
              <a:off x="2628360" y="3131640"/>
              <a:ext cx="4320" cy="4752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1" name="CustomShape 355"/>
            <p:cNvSpPr/>
            <p:nvPr/>
          </p:nvSpPr>
          <p:spPr>
            <a:xfrm>
              <a:off x="2628360" y="3216240"/>
              <a:ext cx="362520" cy="2016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2" name="CustomShape 356"/>
            <p:cNvSpPr/>
            <p:nvPr/>
          </p:nvSpPr>
          <p:spPr>
            <a:xfrm flipH="1">
              <a:off x="2658240" y="3106440"/>
              <a:ext cx="23040" cy="6444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3" name="CustomShape 357"/>
            <p:cNvSpPr/>
            <p:nvPr/>
          </p:nvSpPr>
          <p:spPr>
            <a:xfrm>
              <a:off x="2891160" y="3171240"/>
              <a:ext cx="720" cy="2664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4" name="CustomShape 358"/>
            <p:cNvSpPr/>
            <p:nvPr/>
          </p:nvSpPr>
          <p:spPr>
            <a:xfrm>
              <a:off x="2646000" y="3138120"/>
              <a:ext cx="2088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5" name="CustomShape 359"/>
            <p:cNvSpPr/>
            <p:nvPr/>
          </p:nvSpPr>
          <p:spPr>
            <a:xfrm>
              <a:off x="2628360" y="3171240"/>
              <a:ext cx="17640" cy="2196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6" name="CustomShape 360"/>
            <p:cNvSpPr/>
            <p:nvPr/>
          </p:nvSpPr>
          <p:spPr>
            <a:xfrm>
              <a:off x="2681640" y="3171240"/>
              <a:ext cx="21240" cy="324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7" name="CustomShape 361"/>
            <p:cNvSpPr/>
            <p:nvPr/>
          </p:nvSpPr>
          <p:spPr>
            <a:xfrm>
              <a:off x="2698560" y="3131640"/>
              <a:ext cx="3600" cy="4752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8" name="CustomShape 362"/>
            <p:cNvSpPr/>
            <p:nvPr/>
          </p:nvSpPr>
          <p:spPr>
            <a:xfrm>
              <a:off x="2658240" y="3138120"/>
              <a:ext cx="457560" cy="9504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79" name="CustomShape 363"/>
            <p:cNvSpPr/>
            <p:nvPr/>
          </p:nvSpPr>
          <p:spPr>
            <a:xfrm>
              <a:off x="2639520" y="3236400"/>
              <a:ext cx="364320" cy="2088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0" name="CustomShape 364"/>
            <p:cNvSpPr/>
            <p:nvPr/>
          </p:nvSpPr>
          <p:spPr>
            <a:xfrm>
              <a:off x="2628360" y="3138120"/>
              <a:ext cx="2196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1" name="CustomShape 365"/>
            <p:cNvSpPr/>
            <p:nvPr/>
          </p:nvSpPr>
          <p:spPr>
            <a:xfrm>
              <a:off x="2702880" y="3159000"/>
              <a:ext cx="360" cy="1188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2" name="CustomShape 366"/>
            <p:cNvSpPr/>
            <p:nvPr/>
          </p:nvSpPr>
          <p:spPr>
            <a:xfrm>
              <a:off x="2662560" y="3106440"/>
              <a:ext cx="3960" cy="4788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3" name="CustomShape 367"/>
            <p:cNvSpPr/>
            <p:nvPr/>
          </p:nvSpPr>
          <p:spPr>
            <a:xfrm>
              <a:off x="2891160" y="3138120"/>
              <a:ext cx="720" cy="2664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4" name="CustomShape 368"/>
            <p:cNvSpPr/>
            <p:nvPr/>
          </p:nvSpPr>
          <p:spPr>
            <a:xfrm>
              <a:off x="3077280" y="3106440"/>
              <a:ext cx="720" cy="2376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5" name="CustomShape 369"/>
            <p:cNvSpPr/>
            <p:nvPr/>
          </p:nvSpPr>
          <p:spPr>
            <a:xfrm>
              <a:off x="2666880" y="3204720"/>
              <a:ext cx="438120" cy="3168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6" name="CustomShape 370"/>
            <p:cNvSpPr/>
            <p:nvPr/>
          </p:nvSpPr>
          <p:spPr>
            <a:xfrm>
              <a:off x="2666880" y="3168360"/>
              <a:ext cx="2088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7" name="CustomShape 371"/>
            <p:cNvSpPr/>
            <p:nvPr/>
          </p:nvSpPr>
          <p:spPr>
            <a:xfrm>
              <a:off x="2698560" y="3124080"/>
              <a:ext cx="3600" cy="468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8" name="CustomShape 372"/>
            <p:cNvSpPr/>
            <p:nvPr/>
          </p:nvSpPr>
          <p:spPr>
            <a:xfrm>
              <a:off x="2757960" y="3208320"/>
              <a:ext cx="21240" cy="25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89" name="CustomShape 373"/>
            <p:cNvSpPr/>
            <p:nvPr/>
          </p:nvSpPr>
          <p:spPr>
            <a:xfrm>
              <a:off x="2646000" y="3173040"/>
              <a:ext cx="20880" cy="28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90" name="CustomShape 374"/>
            <p:cNvSpPr/>
            <p:nvPr/>
          </p:nvSpPr>
          <p:spPr>
            <a:xfrm>
              <a:off x="2664720" y="3125520"/>
              <a:ext cx="2160" cy="12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91" name="CustomShape 375"/>
            <p:cNvSpPr/>
            <p:nvPr/>
          </p:nvSpPr>
          <p:spPr>
            <a:xfrm>
              <a:off x="2666880" y="3138120"/>
              <a:ext cx="36000" cy="32760"/>
            </a:xfrm>
            <a:prstGeom prst="rect">
              <a:avLst/>
            </a:prstGeom>
            <a:solidFill>
              <a:srgbClr val="4F81BD"/>
            </a:solidFill>
            <a:ln w="2556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" name="CustomShape 87"/>
          <p:cNvSpPr/>
          <p:nvPr/>
        </p:nvSpPr>
        <p:spPr>
          <a:xfrm>
            <a:off x="1886585" y="3750310"/>
            <a:ext cx="749300" cy="50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RADIO 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ESTA</a:t>
            </a:r>
            <a:r>
              <a:rPr lang="es-ES_tradnl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C</a:t>
            </a: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IÓN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VHF</a:t>
            </a:r>
          </a:p>
        </p:txBody>
      </p:sp>
      <p:sp>
        <p:nvSpPr>
          <p:cNvPr id="4" name="CustomShape 87"/>
          <p:cNvSpPr/>
          <p:nvPr/>
        </p:nvSpPr>
        <p:spPr>
          <a:xfrm>
            <a:off x="4665980" y="3874770"/>
            <a:ext cx="749300" cy="50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RADIO 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ESTA</a:t>
            </a:r>
            <a:r>
              <a:rPr lang="es-ES_tradnl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C</a:t>
            </a: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IÓN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VHF</a:t>
            </a:r>
          </a:p>
        </p:txBody>
      </p:sp>
      <p:sp>
        <p:nvSpPr>
          <p:cNvPr id="5" name="CustomShape 87"/>
          <p:cNvSpPr/>
          <p:nvPr/>
        </p:nvSpPr>
        <p:spPr>
          <a:xfrm>
            <a:off x="7464425" y="3157220"/>
            <a:ext cx="749300" cy="50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RADIO 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ESTA</a:t>
            </a:r>
            <a:r>
              <a:rPr lang="es-ES_tradnl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C</a:t>
            </a: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IÓN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VHF</a:t>
            </a:r>
          </a:p>
        </p:txBody>
      </p:sp>
      <p:sp>
        <p:nvSpPr>
          <p:cNvPr id="6" name="CustomShape 87"/>
          <p:cNvSpPr/>
          <p:nvPr/>
        </p:nvSpPr>
        <p:spPr>
          <a:xfrm>
            <a:off x="7105650" y="3946525"/>
            <a:ext cx="749300" cy="50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RADIO 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ESTA</a:t>
            </a:r>
            <a:r>
              <a:rPr lang="es-ES_tradnl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C</a:t>
            </a: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IÓN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VHF</a:t>
            </a:r>
          </a:p>
        </p:txBody>
      </p:sp>
      <p:pic>
        <p:nvPicPr>
          <p:cNvPr id="7" name="Imagen 21"/>
          <p:cNvPicPr/>
          <p:nvPr/>
        </p:nvPicPr>
        <p:blipFill>
          <a:blip r:embed="rId6"/>
          <a:stretch>
            <a:fillRect/>
          </a:stretch>
        </p:blipFill>
        <p:spPr>
          <a:xfrm>
            <a:off x="3441065" y="2929255"/>
            <a:ext cx="394335" cy="430530"/>
          </a:xfrm>
          <a:prstGeom prst="rect">
            <a:avLst/>
          </a:prstGeom>
          <a:ln>
            <a:noFill/>
          </a:ln>
        </p:spPr>
      </p:pic>
      <p:pic>
        <p:nvPicPr>
          <p:cNvPr id="206" name="Imagen 21"/>
          <p:cNvPicPr/>
          <p:nvPr/>
        </p:nvPicPr>
        <p:blipFill>
          <a:blip r:embed="rId6"/>
          <a:stretch>
            <a:fillRect/>
          </a:stretch>
        </p:blipFill>
        <p:spPr>
          <a:xfrm>
            <a:off x="2388235" y="3428365"/>
            <a:ext cx="267970" cy="339725"/>
          </a:xfrm>
          <a:prstGeom prst="rect">
            <a:avLst/>
          </a:prstGeom>
          <a:ln>
            <a:noFill/>
          </a:ln>
        </p:spPr>
      </p:pic>
      <p:sp>
        <p:nvSpPr>
          <p:cNvPr id="3" name="CustomShape 87"/>
          <p:cNvSpPr/>
          <p:nvPr/>
        </p:nvSpPr>
        <p:spPr>
          <a:xfrm>
            <a:off x="3489325" y="3321050"/>
            <a:ext cx="749300" cy="50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RADIO 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ESTA</a:t>
            </a:r>
            <a:r>
              <a:rPr lang="es-ES_tradnl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C</a:t>
            </a: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IÓN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VHF</a:t>
            </a:r>
          </a:p>
        </p:txBody>
      </p:sp>
      <p:pic>
        <p:nvPicPr>
          <p:cNvPr id="8" name="Imagen 21"/>
          <p:cNvPicPr/>
          <p:nvPr/>
        </p:nvPicPr>
        <p:blipFill>
          <a:blip r:embed="rId6"/>
          <a:stretch>
            <a:fillRect/>
          </a:stretch>
        </p:blipFill>
        <p:spPr>
          <a:xfrm>
            <a:off x="4800600" y="3588385"/>
            <a:ext cx="267970" cy="339725"/>
          </a:xfrm>
          <a:prstGeom prst="rect">
            <a:avLst/>
          </a:prstGeom>
          <a:ln>
            <a:noFill/>
          </a:ln>
        </p:spPr>
      </p:pic>
      <p:pic>
        <p:nvPicPr>
          <p:cNvPr id="9" name="Imagen 21"/>
          <p:cNvPicPr/>
          <p:nvPr/>
        </p:nvPicPr>
        <p:blipFill>
          <a:blip r:embed="rId6"/>
          <a:stretch>
            <a:fillRect/>
          </a:stretch>
        </p:blipFill>
        <p:spPr>
          <a:xfrm>
            <a:off x="6213475" y="3616960"/>
            <a:ext cx="267970" cy="339725"/>
          </a:xfrm>
          <a:prstGeom prst="rect">
            <a:avLst/>
          </a:prstGeom>
          <a:ln>
            <a:noFill/>
          </a:ln>
        </p:spPr>
      </p:pic>
      <p:pic>
        <p:nvPicPr>
          <p:cNvPr id="10" name="Imagen 21"/>
          <p:cNvPicPr/>
          <p:nvPr/>
        </p:nvPicPr>
        <p:blipFill>
          <a:blip r:embed="rId6"/>
          <a:stretch>
            <a:fillRect/>
          </a:stretch>
        </p:blipFill>
        <p:spPr>
          <a:xfrm>
            <a:off x="7464425" y="3616960"/>
            <a:ext cx="267970" cy="339725"/>
          </a:xfrm>
          <a:prstGeom prst="rect">
            <a:avLst/>
          </a:prstGeom>
          <a:ln>
            <a:noFill/>
          </a:ln>
        </p:spPr>
      </p:pic>
      <p:pic>
        <p:nvPicPr>
          <p:cNvPr id="11" name="Imagen 21"/>
          <p:cNvPicPr/>
          <p:nvPr/>
        </p:nvPicPr>
        <p:blipFill>
          <a:blip r:embed="rId6"/>
          <a:stretch>
            <a:fillRect/>
          </a:stretch>
        </p:blipFill>
        <p:spPr>
          <a:xfrm>
            <a:off x="8400415" y="3641090"/>
            <a:ext cx="267970" cy="339725"/>
          </a:xfrm>
          <a:prstGeom prst="rect">
            <a:avLst/>
          </a:prstGeom>
          <a:ln>
            <a:noFill/>
          </a:ln>
        </p:spPr>
      </p:pic>
      <p:sp>
        <p:nvSpPr>
          <p:cNvPr id="12" name="CustomShape 123"/>
          <p:cNvSpPr/>
          <p:nvPr/>
        </p:nvSpPr>
        <p:spPr>
          <a:xfrm>
            <a:off x="8795385" y="1687195"/>
            <a:ext cx="2357755" cy="46164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12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SISTEMA DE MONITOREO DE BUQUE VTS-PDVSA</a:t>
            </a:r>
          </a:p>
        </p:txBody>
      </p:sp>
      <p:cxnSp>
        <p:nvCxnSpPr>
          <p:cNvPr id="14" name="Line 121"/>
          <p:cNvCxnSpPr>
            <a:stCxn id="1403" idx="0"/>
          </p:cNvCxnSpPr>
          <p:nvPr/>
        </p:nvCxnSpPr>
        <p:spPr>
          <a:xfrm flipH="1">
            <a:off x="7320280" y="2439035"/>
            <a:ext cx="201295" cy="1278255"/>
          </a:xfrm>
          <a:prstGeom prst="straightConnector1">
            <a:avLst/>
          </a:prstGeom>
          <a:ln w="12700">
            <a:solidFill>
              <a:srgbClr val="FF0000"/>
            </a:solidFill>
            <a:miter/>
            <a:tailEnd type="arrow" w="med" len="med"/>
          </a:ln>
        </p:spPr>
      </p:cxnSp>
      <p:cxnSp>
        <p:nvCxnSpPr>
          <p:cNvPr id="15" name="Line 121"/>
          <p:cNvCxnSpPr/>
          <p:nvPr/>
        </p:nvCxnSpPr>
        <p:spPr>
          <a:xfrm flipH="1">
            <a:off x="5231765" y="2493010"/>
            <a:ext cx="1656080" cy="1224280"/>
          </a:xfrm>
          <a:prstGeom prst="straightConnector1">
            <a:avLst/>
          </a:prstGeom>
          <a:ln w="12700">
            <a:solidFill>
              <a:srgbClr val="FF0000"/>
            </a:solidFill>
            <a:miter/>
            <a:tailEnd type="arrow" w="med" len="med"/>
          </a:ln>
        </p:spPr>
      </p:cxnSp>
      <p:cxnSp>
        <p:nvCxnSpPr>
          <p:cNvPr id="16" name="Line 121"/>
          <p:cNvCxnSpPr/>
          <p:nvPr/>
        </p:nvCxnSpPr>
        <p:spPr>
          <a:xfrm flipV="1">
            <a:off x="6600190" y="3284855"/>
            <a:ext cx="143510" cy="36004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ysDot"/>
            <a:miter/>
            <a:tailEnd type="arrow" w="med" len="med"/>
          </a:ln>
        </p:spPr>
      </p:cxnSp>
      <p:cxnSp>
        <p:nvCxnSpPr>
          <p:cNvPr id="17" name="Line 121"/>
          <p:cNvCxnSpPr/>
          <p:nvPr/>
        </p:nvCxnSpPr>
        <p:spPr>
          <a:xfrm flipV="1">
            <a:off x="7854950" y="2853055"/>
            <a:ext cx="1049020" cy="9531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ysDot"/>
            <a:miter/>
            <a:tailEnd type="arrow" w="med" len="med"/>
          </a:ln>
        </p:spPr>
      </p:cxnSp>
      <p:cxnSp>
        <p:nvCxnSpPr>
          <p:cNvPr id="18" name="Line 121"/>
          <p:cNvCxnSpPr/>
          <p:nvPr/>
        </p:nvCxnSpPr>
        <p:spPr>
          <a:xfrm flipV="1">
            <a:off x="5015865" y="3354705"/>
            <a:ext cx="143510" cy="36004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ysDot"/>
            <a:miter/>
            <a:tailEnd type="arrow" w="med" len="med"/>
          </a:ln>
        </p:spPr>
      </p:cxnSp>
      <p:cxnSp>
        <p:nvCxnSpPr>
          <p:cNvPr id="19" name="Line 121"/>
          <p:cNvCxnSpPr/>
          <p:nvPr/>
        </p:nvCxnSpPr>
        <p:spPr>
          <a:xfrm flipV="1">
            <a:off x="3935730" y="2708910"/>
            <a:ext cx="431800" cy="254635"/>
          </a:xfrm>
          <a:prstGeom prst="straightConnector1">
            <a:avLst/>
          </a:prstGeom>
          <a:ln w="28575" cmpd="sng">
            <a:solidFill>
              <a:schemeClr val="bg1"/>
            </a:solidFill>
            <a:prstDash val="sysDot"/>
            <a:miter/>
            <a:tailEnd type="arrow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CustomShape 35"/>
          <p:cNvSpPr/>
          <p:nvPr/>
        </p:nvSpPr>
        <p:spPr>
          <a:xfrm>
            <a:off x="8280000" y="308880"/>
            <a:ext cx="3930480" cy="53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64795" indent="-264795" algn="r">
              <a:lnSpc>
                <a:spcPct val="80000"/>
              </a:lnSpc>
              <a:buClr>
                <a:srgbClr val="C00000"/>
              </a:buClr>
              <a:buFont typeface="StarSymbol"/>
              <a:buAutoNum type="alphaUcParenR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Arial" panose="020B060402020202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Arial" panose="020B0604020202020204"/>
              </a:rPr>
              <a:t>Internacional</a:t>
            </a:r>
            <a:endParaRPr lang="es-VE" sz="1800" b="0" strike="noStrike" spc="-1">
              <a:latin typeface="Arial" panose="020B0604020202020204"/>
            </a:endParaRPr>
          </a:p>
        </p:txBody>
      </p:sp>
      <p:sp>
        <p:nvSpPr>
          <p:cNvPr id="72" name="CustomShape 31"/>
          <p:cNvSpPr/>
          <p:nvPr/>
        </p:nvSpPr>
        <p:spPr>
          <a:xfrm>
            <a:off x="10777680" y="4514400"/>
            <a:ext cx="34560" cy="20160"/>
          </a:xfrm>
          <a:custGeom>
            <a:avLst/>
            <a:gdLst/>
            <a:ahLst/>
            <a:cxnLst/>
            <a:rect l="l" t="t" r="r" b="b"/>
            <a:pathLst>
              <a:path w="94" h="47">
                <a:moveTo>
                  <a:pt x="0" y="47"/>
                </a:moveTo>
                <a:lnTo>
                  <a:pt x="47" y="0"/>
                </a:lnTo>
                <a:lnTo>
                  <a:pt x="94" y="47"/>
                </a:lnTo>
                <a:lnTo>
                  <a:pt x="47" y="31"/>
                </a:lnTo>
                <a:lnTo>
                  <a:pt x="0" y="47"/>
                </a:lnTo>
                <a:close/>
              </a:path>
            </a:pathLst>
          </a:custGeom>
          <a:solidFill>
            <a:srgbClr val="000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3"/>
          <p:cNvSpPr/>
          <p:nvPr/>
        </p:nvSpPr>
        <p:spPr>
          <a:xfrm>
            <a:off x="10776240" y="4516200"/>
            <a:ext cx="34920" cy="21960"/>
          </a:xfrm>
          <a:custGeom>
            <a:avLst/>
            <a:gdLst/>
            <a:ahLst/>
            <a:cxnLst/>
            <a:rect l="l" t="t" r="r" b="b"/>
            <a:pathLst>
              <a:path w="94" h="47">
                <a:moveTo>
                  <a:pt x="0" y="47"/>
                </a:moveTo>
                <a:lnTo>
                  <a:pt x="47" y="0"/>
                </a:lnTo>
                <a:lnTo>
                  <a:pt x="94" y="47"/>
                </a:lnTo>
                <a:lnTo>
                  <a:pt x="47" y="31"/>
                </a:lnTo>
                <a:lnTo>
                  <a:pt x="0" y="47"/>
                </a:lnTo>
                <a:close/>
              </a:path>
            </a:pathLst>
          </a:custGeom>
          <a:solidFill>
            <a:srgbClr val="000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8" name="CustomShape 1"/>
          <p:cNvSpPr/>
          <p:nvPr/>
        </p:nvSpPr>
        <p:spPr>
          <a:xfrm>
            <a:off x="537925" y="765750"/>
            <a:ext cx="1132740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l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SITUACIÓN ACTUAL CONECTIVIDAD PARA LOS MUELLES EN LOS TERMINALES</a:t>
            </a:r>
          </a:p>
        </p:txBody>
      </p:sp>
      <p:sp>
        <p:nvSpPr>
          <p:cNvPr id="1137" name="CustomShape 2"/>
          <p:cNvSpPr/>
          <p:nvPr/>
        </p:nvSpPr>
        <p:spPr>
          <a:xfrm>
            <a:off x="609562" y="1196962"/>
            <a:ext cx="10618560" cy="457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just">
              <a:lnSpc>
                <a:spcPct val="130000"/>
              </a:lnSpc>
            </a:pPr>
            <a:r>
              <a:rPr 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Proceso de Contratación para la Conectividad por fibra Óptica de los Muelles de los Terminales Marinos.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Contempla garantizar la conectividad en los muelles para mejorar los tiempos de respuesta y facilitar las operaciones Buque –Tierra.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 Iniciando con Piloto en los  Terminales Marinos: Cardón , </a:t>
            </a:r>
            <a:r>
              <a:rPr lang="es-ES" sz="1600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Amuay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, Refinería el Palito.</a:t>
            </a:r>
          </a:p>
          <a:p>
            <a:pPr marL="285750" indent="-285750" algn="just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Especificaciones </a:t>
            </a: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Técnicas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: </a:t>
            </a:r>
          </a:p>
          <a:p>
            <a:pPr marL="742950" lvl="1" indent="-285750" algn="just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Se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tiene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100 % realizado del Terminal de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Amuay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 </a:t>
            </a:r>
          </a:p>
          <a:p>
            <a:pPr marL="742950" lvl="1" indent="-285750" algn="just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s-VE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90% Terminal de Cardón</a:t>
            </a:r>
          </a:p>
          <a:p>
            <a:pPr marL="742950" lvl="1" indent="-285750" algn="just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s-VE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90% Terminal Cardón</a:t>
            </a:r>
          </a:p>
          <a:p>
            <a:pPr marL="285750" indent="-285750" algn="just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Cómputos Métricos: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Se tiene 90%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realizado,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falta recibir por la región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Refinería El Palito la distancia del 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Edif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. Administrativo 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al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Muelle.</a:t>
            </a:r>
          </a:p>
          <a:p>
            <a:pPr marL="285750" indent="-285750" algn="just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Justificación Operacional: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Se tiene 90% realizado</a:t>
            </a:r>
          </a:p>
          <a:p>
            <a:pPr marL="285750" indent="-285750" algn="just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Plan de Trabajo: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En construcción</a:t>
            </a:r>
          </a:p>
          <a:p>
            <a:pPr marL="285750" indent="-285750" algn="just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Certificación	de	Disponibilidad	Presupuestaria:	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En construcción</a:t>
            </a:r>
          </a:p>
          <a:p>
            <a:pPr marL="285750" indent="-285750" algn="just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Requerimiento Operacional: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Se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tiene 90%</a:t>
            </a:r>
            <a:r>
              <a:rPr lang="es-ES_tradnl" alt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 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realizado</a:t>
            </a:r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s-ES" spc="-1" dirty="0" smtClean="0">
              <a:solidFill>
                <a:srgbClr val="000000"/>
              </a:solidFill>
              <a:latin typeface="Liberation Sans;Arial"/>
              <a:ea typeface="DejaVu Sans" panose="020B0603030804020204"/>
            </a:endParaRPr>
          </a:p>
          <a:p>
            <a:pPr marL="285750" indent="-285750" algn="just">
              <a:lnSpc>
                <a:spcPct val="100000"/>
              </a:lnSpc>
            </a:pPr>
            <a:endParaRPr lang="es-ES" b="0" strike="noStrike" spc="-1" dirty="0" smtClean="0">
              <a:solidFill>
                <a:srgbClr val="000000"/>
              </a:solidFill>
              <a:latin typeface="Liberation Sans;Arial"/>
              <a:ea typeface="Noto Sans CJK SC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CustomShape 2"/>
          <p:cNvSpPr/>
          <p:nvPr/>
        </p:nvSpPr>
        <p:spPr>
          <a:xfrm>
            <a:off x="666712" y="1141082"/>
            <a:ext cx="10618560" cy="48577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just">
              <a:lnSpc>
                <a:spcPct val="140000"/>
              </a:lnSpc>
            </a:pPr>
            <a:r>
              <a:rPr 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Instalación de Sistema VTS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en las </a:t>
            </a:r>
            <a:r>
              <a:rPr 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Salas </a:t>
            </a:r>
            <a:r>
              <a:rPr lang="es-ES" sz="1600" b="0" strike="noStrike" spc="-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de </a:t>
            </a:r>
            <a:r>
              <a:rPr 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control de los Terminales Marinos </a:t>
            </a:r>
            <a:r>
              <a:rPr 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(VTS, Condición Climática, Velocidad del viento).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Proceso que lleva el Negocio 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CyS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con la contratación del Servicio </a:t>
            </a:r>
            <a:r>
              <a:rPr lang="es-ES" sz="16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de Aeronaval </a:t>
            </a:r>
            <a:r>
              <a:rPr lang="es-ES" sz="1600" b="1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Solutions.Corp</a:t>
            </a:r>
            <a:r>
              <a:rPr lang="es-ES_tradnl" altLang="es-ES" sz="1600" b="1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. </a:t>
            </a:r>
            <a:r>
              <a:rPr lang="es-ES_tradnl" altLang="es-ES" sz="1600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C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ulminó primera Fase que consist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io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 en el levantamiento de Información de Los Terminales </a:t>
            </a:r>
            <a:r>
              <a:rPr lang="es-ES" sz="1600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Amuay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, Cardón y Puerto La Cruz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, </a:t>
            </a:r>
            <a:r>
              <a:rPr lang="es-ES_tradnl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se esta a la espera de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 las 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p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artes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 y piezas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 para 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la ejecucion de la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Instalación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 de los equipos necesarios para la puesta en operacion del sistema.</a:t>
            </a:r>
          </a:p>
          <a:p>
            <a:pPr algn="just">
              <a:lnSpc>
                <a:spcPct val="140000"/>
              </a:lnSpc>
            </a:pPr>
            <a:endParaRPr lang="es-ES_tradnl" altLang="es-ES" sz="1600" spc="-1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Noto Sans CJK SC" panose="020B0500000000000000" charset="-122"/>
              <a:cs typeface="URW Gothic" panose="00000500000000000000" charset="0"/>
            </a:endParaRPr>
          </a:p>
          <a:p>
            <a:pPr algn="just">
              <a:lnSpc>
                <a:spcPct val="140000"/>
              </a:lnSpc>
            </a:pPr>
            <a:r>
              <a:rPr lang="es-ES_tradnl" altLang="es-ES" sz="16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Plan de ejecucion :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se iniciará 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por las instalacionen del terminal marino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Cardón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 y </a:t>
            </a:r>
            <a:r>
              <a:rPr lang="es-ES" sz="1600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Amuay</a:t>
            </a:r>
            <a:r>
              <a:rPr lang="es-ES_tradnl" altLang="es-ES" sz="1600" spc="-1" dirty="0" err="1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, seguidamente el terminal de Gauraguao (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PL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C)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. Se 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acordo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con el Proveedor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acuerdos de servicios ante alguna falla, adiestramiento al personal de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l negocio y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AIT, </a:t>
            </a:r>
            <a:r>
              <a:rPr lang="es-ES_tradnl" alt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asi como </a:t>
            </a:r>
            <a:r>
              <a:rPr lang="es-ES" sz="1600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los detalles en la renovación de licencia una vez culminado los dos años contratados.</a:t>
            </a:r>
          </a:p>
          <a:p>
            <a:pPr algn="just">
              <a:lnSpc>
                <a:spcPct val="140000"/>
              </a:lnSpc>
            </a:pPr>
            <a:endParaRPr lang="es-VE" sz="1600" b="1" spc="-1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ea typeface="Noto Sans CJK SC" panose="020B0500000000000000" charset="-122"/>
              <a:cs typeface="URW Gothic" panose="00000500000000000000" charset="0"/>
            </a:endParaRPr>
          </a:p>
          <a:p>
            <a:pPr algn="just">
              <a:lnSpc>
                <a:spcPct val="140000"/>
              </a:lnSpc>
            </a:pPr>
            <a:r>
              <a:rPr lang="es-VE" sz="1600" b="1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Actividades realizadas:</a:t>
            </a:r>
          </a:p>
          <a:p>
            <a:pPr algn="just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Se conversó con la Región para garantizar que los espacios cuenten </a:t>
            </a:r>
            <a:r>
              <a:rPr lang="es-ES_tradnl" alt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infraestructura adecuada para el re</a:t>
            </a:r>
            <a:r>
              <a:rPr 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spaldo de energía y climatización</a:t>
            </a:r>
            <a:r>
              <a:rPr lang="es-ES_tradnl" alt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. </a:t>
            </a:r>
            <a:r>
              <a:rPr 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En</a:t>
            </a:r>
            <a:r>
              <a:rPr lang="es-ES_tradnl" alt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 el caso que corresponda acordar la adeciacion de los espa</a:t>
            </a:r>
            <a:r>
              <a:rPr 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ci</a:t>
            </a:r>
            <a:r>
              <a:rPr lang="es-ES_tradnl" alt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os </a:t>
            </a:r>
            <a:r>
              <a:rPr 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 dónde serán instalado los equipos de</a:t>
            </a:r>
            <a:r>
              <a:rPr lang="es-ES_tradnl" altLang="es-VE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Noto Sans CJK SC" panose="020B0500000000000000" charset="-122"/>
                <a:cs typeface="URW Gothic" panose="00000500000000000000" charset="0"/>
              </a:rPr>
              <a:t>l Sistema VTS-PDVSA.</a:t>
            </a:r>
          </a:p>
        </p:txBody>
      </p:sp>
      <p:sp>
        <p:nvSpPr>
          <p:cNvPr id="2638" name="CustomShape 1"/>
          <p:cNvSpPr/>
          <p:nvPr/>
        </p:nvSpPr>
        <p:spPr>
          <a:xfrm>
            <a:off x="609680" y="693995"/>
            <a:ext cx="1132740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l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SITUACIÓN ACTUAL SISTEMA VTS PDVSA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CustomShape 1"/>
          <p:cNvSpPr/>
          <p:nvPr/>
        </p:nvSpPr>
        <p:spPr>
          <a:xfrm>
            <a:off x="466170" y="765750"/>
            <a:ext cx="1132740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l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SITUACIÓN ACTUAL  SISTEMA DE VISUALIZACIÓN WEB PLATAFORMA TAECJAA</a:t>
            </a:r>
          </a:p>
        </p:txBody>
      </p:sp>
      <p:sp>
        <p:nvSpPr>
          <p:cNvPr id="2648" name="CustomShape 2"/>
          <p:cNvSpPr/>
          <p:nvPr/>
        </p:nvSpPr>
        <p:spPr>
          <a:xfrm>
            <a:off x="504735" y="1154810"/>
            <a:ext cx="10618560" cy="4628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34000"/>
              </a:lnSpc>
            </a:pPr>
            <a:r>
              <a:rPr lang="es-ES_tradnl" altLang="es-ES" sz="160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Documentaicion para la contratación del proyecto </a:t>
            </a:r>
            <a:r>
              <a:rPr lang="es-ES_tradnl" altLang="es-ES" sz="1600" b="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“</a:t>
            </a:r>
            <a:r>
              <a:rPr lang="es-ES" sz="1600" b="1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IMPLANTACIÓN DEL SISTEMA PILOTO PARA LA VISUALIZACIÓN REMOTA DE VARIABLES DE PROCESO DEL </a:t>
            </a: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TAECJAA”</a:t>
            </a:r>
            <a:r>
              <a:rPr lang="es-ES_tradnl" alt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.</a:t>
            </a:r>
          </a:p>
          <a:p>
            <a:pPr>
              <a:lnSpc>
                <a:spcPct val="134000"/>
              </a:lnSpc>
            </a:pPr>
            <a:endParaRPr lang="es-ES" sz="1600" b="1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>
              <a:lnSpc>
                <a:spcPct val="134000"/>
              </a:lnSpc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Especificaciones Técnicas:</a:t>
            </a:r>
            <a:r>
              <a:rPr lang="es-ES_tradnl" alt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 </a:t>
            </a:r>
            <a:r>
              <a:rPr lang="es-ES_tradnl" alt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100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%</a:t>
            </a:r>
          </a:p>
          <a:p>
            <a:pPr>
              <a:lnSpc>
                <a:spcPct val="134000"/>
              </a:lnSpc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Justificación: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90%</a:t>
            </a:r>
          </a:p>
          <a:p>
            <a:pPr>
              <a:lnSpc>
                <a:spcPct val="134000"/>
              </a:lnSpc>
            </a:pPr>
            <a:r>
              <a:rPr 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Cómputos Métricos:</a:t>
            </a:r>
            <a:r>
              <a:rPr lang="es-ES_tradnl" altLang="es-ES" sz="1600" b="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95% </a:t>
            </a:r>
          </a:p>
          <a:p>
            <a:pPr lvl="4">
              <a:lnSpc>
                <a:spcPct val="134000"/>
              </a:lnSpc>
            </a:pPr>
            <a:endParaRPr lang="es-ES" sz="1600" b="1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just">
              <a:lnSpc>
                <a:spcPct val="134000"/>
              </a:lnSpc>
              <a:spcBef>
                <a:spcPts val="10"/>
              </a:spcBef>
              <a:spcAft>
                <a:spcPts val="10"/>
              </a:spcAft>
            </a:pPr>
            <a:r>
              <a:rPr lang="es-ES_tradnl" alt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De llevaron a cabo pruebas locales con un sistema DEMO el cual arrojo resultados satisfactorios, logrando la lectura de datos de variables a través de la base de datos del sistema Scada Galba TAECJAA instalado.</a:t>
            </a:r>
            <a:r>
              <a:rPr lang="es-ES" sz="1600" b="0" strike="noStrike" spc="-1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s-ES" sz="1600" kern="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Se tramitaron los accesos para el Servidor Demo del </a:t>
            </a:r>
            <a:r>
              <a:rPr lang="es-ES" sz="1600" kern="0" dirty="0" err="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ScadaWeb</a:t>
            </a:r>
            <a:r>
              <a:rPr lang="es-ES" sz="1600" kern="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.</a:t>
            </a:r>
            <a:endParaRPr lang="es-ES" sz="1600" kern="0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s-ES" sz="1600" kern="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Se instaló y se puso en servicio Servidor Demo del </a:t>
            </a:r>
            <a:r>
              <a:rPr lang="es-ES" sz="1600" kern="0" dirty="0" err="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ScadaWeb</a:t>
            </a:r>
            <a:r>
              <a:rPr lang="es-ES" sz="1600" kern="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.</a:t>
            </a:r>
            <a:endParaRPr lang="es-ES" sz="1600" kern="0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s-ES" sz="1600" kern="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Se realizaron pruebas al Servidor por  seguridad lógica STI.</a:t>
            </a:r>
            <a:endParaRPr lang="es-ES" sz="1600" kern="0" dirty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s-ES" sz="1600" kern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Se realizó la configuración de los despliegues y puntos relacionados con las presiones de línea</a:t>
            </a:r>
            <a:endParaRPr kumimoji="0" lang="es-ES" sz="1600" b="0" i="0" u="none" strike="noStrike" kern="0" cap="none" spc="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URW Gothic" panose="00000500000000000000" charset="0"/>
              <a:ea typeface="+mn-ea"/>
              <a:cs typeface="URW Gothic" panose="00000500000000000000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s-ES" sz="1600" kern="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Se entregó </a:t>
            </a:r>
            <a:r>
              <a:rPr lang="es-ES" sz="1600" kern="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a Oscar especificación </a:t>
            </a:r>
            <a:r>
              <a:rPr lang="es-ES" sz="1600" kern="0" dirty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técnica y cómputos </a:t>
            </a:r>
            <a:r>
              <a:rPr lang="es-ES" sz="1600" kern="0" dirty="0" smtClean="0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preliminares para ser revisado</a:t>
            </a:r>
            <a:endParaRPr lang="es-ES" sz="1600" kern="0" dirty="0" smtClean="0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s-VE" sz="1600" kern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Se instalaron maquinas para prueba del Demo en Torre Sur Piso 3 y Campiña, se suministraron los datos de los equipos para </a:t>
            </a:r>
            <a:r>
              <a:rPr lang="es-VE" sz="1600" kern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permisar</a:t>
            </a:r>
            <a:r>
              <a:rPr lang="es-ES_tradnl" altLang="es-VE" sz="1600" kern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.</a:t>
            </a:r>
            <a:endParaRPr lang="es-ES_tradnl" altLang="es-VE" sz="1600" b="0" strike="noStrike" kern="0" spc="-1" noProof="0" dirty="0" err="1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URW Gothic" panose="00000500000000000000" charset="0"/>
              <a:cs typeface="URW Gothic" panose="00000500000000000000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CustomShape 1"/>
          <p:cNvSpPr/>
          <p:nvPr/>
        </p:nvSpPr>
        <p:spPr>
          <a:xfrm>
            <a:off x="537925" y="765750"/>
            <a:ext cx="1132740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l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SITUACIÓN ACTUAL CONECTIVIDAD PARA LOS MUELLES EN LOS TERMINALES</a:t>
            </a:r>
          </a:p>
        </p:txBody>
      </p:sp>
      <p:sp>
        <p:nvSpPr>
          <p:cNvPr id="2648" name="CustomShape 2"/>
          <p:cNvSpPr/>
          <p:nvPr/>
        </p:nvSpPr>
        <p:spPr>
          <a:xfrm>
            <a:off x="504735" y="1154810"/>
            <a:ext cx="10618560" cy="4628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750" indent="-285750" algn="just" eaLnBrk="1" fontAlgn="auto" hangingPunct="1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  <a:defRPr/>
            </a:pPr>
            <a:r>
              <a:rPr lang="es-ES" sz="1600" kern="0" dirty="0">
                <a:solidFill>
                  <a:sysClr val="windowText" lastClr="000000"/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Se realizaron ajustes según recomendaciones de STI en el Demo del </a:t>
            </a:r>
            <a:r>
              <a:rPr lang="es-ES" sz="1600" kern="0" dirty="0" err="1">
                <a:solidFill>
                  <a:sysClr val="windowText" lastClr="000000"/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ScadaWeb</a:t>
            </a:r>
            <a:r>
              <a:rPr lang="es-ES" sz="1600" kern="0" dirty="0">
                <a:solidFill>
                  <a:sysClr val="windowText" lastClr="000000"/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. (60%)</a:t>
            </a:r>
            <a:endParaRPr lang="es-ES" sz="1600" kern="0" dirty="0">
              <a:solidFill>
                <a:sysClr val="windowText" lastClr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85750" indent="-285750" algn="just" eaLnBrk="1" fontAlgn="auto" hangingPunct="1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  <a:defRPr/>
            </a:pPr>
            <a:r>
              <a:rPr lang="es-ES" sz="1600" kern="0" dirty="0">
                <a:solidFill>
                  <a:sysClr val="windowText" lastClr="000000"/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Se realiza diagnostico del GALBA existente. Se determinó que el servidor de históricos del GALBA está sobre el 90% de su capacidad de almacenamiento. Se recomienda realizar Mantenimiento y respaldo de la Base de Datos. Al finalizar Auditoria interna.</a:t>
            </a:r>
            <a:endParaRPr lang="es-ES" sz="1600" kern="0" dirty="0">
              <a:solidFill>
                <a:sysClr val="windowText" lastClr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85750" indent="-285750" algn="just" eaLnBrk="1" fontAlgn="auto" hangingPunct="1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  <a:defRPr/>
            </a:pPr>
            <a:r>
              <a:rPr lang="es-ES" sz="1600" kern="0" dirty="0">
                <a:solidFill>
                  <a:sysClr val="windowText" lastClr="000000"/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Se detectó con operaciones filtraciones entre las líneas de carga impidiendo utilizar solo la presión para determinar la presencia de buques en la Plataforma Marina del TAECJAA.</a:t>
            </a:r>
            <a:endParaRPr lang="es-ES" sz="1600" kern="0" dirty="0">
              <a:solidFill>
                <a:sysClr val="windowText" lastClr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85750" indent="-285750" algn="just" eaLnBrk="1" fontAlgn="auto" hangingPunct="1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  <a:defRPr/>
            </a:pPr>
            <a:r>
              <a:rPr lang="es-ES" sz="1600" kern="0" dirty="0">
                <a:solidFill>
                  <a:sysClr val="windowText" lastClr="000000"/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La implementación </a:t>
            </a:r>
            <a:r>
              <a:rPr lang="es-ES" sz="1600" kern="0" dirty="0" smtClean="0">
                <a:solidFill>
                  <a:sysClr val="windowText" lastClr="000000"/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para </a:t>
            </a:r>
            <a:r>
              <a:rPr lang="es-ES" sz="1600" kern="0" dirty="0">
                <a:solidFill>
                  <a:sysClr val="windowText" lastClr="000000"/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su evaluación. 100%</a:t>
            </a:r>
            <a:endParaRPr lang="es-ES" sz="1600" kern="0" dirty="0">
              <a:solidFill>
                <a:sysClr val="windowText" lastClr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285750" indent="-285750">
              <a:lnSpc>
                <a:spcPct val="134000"/>
              </a:lnSpc>
              <a:buNone/>
            </a:pPr>
            <a:endParaRPr lang="es-ES_tradnl" altLang="es-VE" sz="1600" b="0" strike="noStrike" kern="0" spc="-1" noProof="0" dirty="0" err="1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URW Gothic" panose="00000500000000000000" charset="0"/>
              <a:cs typeface="URW Gothic" panose="00000500000000000000" charset="0"/>
              <a:sym typeface="+mn-ea"/>
            </a:endParaRPr>
          </a:p>
        </p:txBody>
      </p:sp>
      <p:pic>
        <p:nvPicPr>
          <p:cNvPr id="3" name="Imagen 26"/>
          <p:cNvPicPr>
            <a:picLocks noChangeAspect="1"/>
          </p:cNvPicPr>
          <p:nvPr/>
        </p:nvPicPr>
        <p:blipFill rotWithShape="1">
          <a:blip r:embed="rId2" cstate="print"/>
          <a:srcRect l="11265" t="14555" r="11869"/>
          <a:stretch>
            <a:fillRect/>
          </a:stretch>
        </p:blipFill>
        <p:spPr>
          <a:xfrm>
            <a:off x="464546" y="4009437"/>
            <a:ext cx="3901775" cy="157080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Imagen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28787" y="4009436"/>
            <a:ext cx="3360987" cy="150885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n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0935" y="4009437"/>
            <a:ext cx="3473237" cy="1552579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CustomShape 111"/>
          <p:cNvSpPr/>
          <p:nvPr/>
        </p:nvSpPr>
        <p:spPr>
          <a:xfrm>
            <a:off x="8280360" y="308880"/>
            <a:ext cx="3930480" cy="5346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Arial" panose="020B060402020202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Arial" panose="020B0604020202020204"/>
              </a:rPr>
              <a:t>Internacional</a:t>
            </a:r>
            <a:endParaRPr lang="es-VE" sz="1800" b="0" strike="noStrike" spc="-1">
              <a:latin typeface="Arial" panose="020B0604020202020204"/>
            </a:endParaRPr>
          </a:p>
        </p:txBody>
      </p:sp>
      <p:sp>
        <p:nvSpPr>
          <p:cNvPr id="1306" name="CustomShape 112"/>
          <p:cNvSpPr/>
          <p:nvPr/>
        </p:nvSpPr>
        <p:spPr>
          <a:xfrm>
            <a:off x="312120" y="1019650"/>
            <a:ext cx="11747880" cy="5651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174625" algn="ctr">
              <a:lnSpc>
                <a:spcPct val="80000"/>
              </a:lnSpc>
              <a:spcBef>
                <a:spcPts val="4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400" b="1" strike="noStrike" spc="-1" dirty="0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SOLUCIÓN TECNOLÓGICA PARA LOS PROCESOS DE OPERACIONES PARA LOGÍSTICA EN TERMINALES DE EMBARQUES</a:t>
            </a:r>
            <a:endParaRPr lang="es-VE" sz="140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174625" algn="ctr">
              <a:lnSpc>
                <a:spcPct val="80000"/>
              </a:lnSpc>
              <a:spcBef>
                <a:spcPts val="4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600" b="1" strike="noStrike" spc="-1" dirty="0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ARQUITECTURA TECNOLÓGICA </a:t>
            </a:r>
            <a:r>
              <a:rPr lang="es-VE" sz="2000" b="1" strike="noStrike" spc="-1" dirty="0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SIG</a:t>
            </a:r>
            <a:r>
              <a:rPr lang="es-ES_tradnl" altLang="es-VE" sz="2000" b="1" strike="noStrike" spc="-1" dirty="0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E</a:t>
            </a:r>
            <a:r>
              <a:rPr lang="es-VE" sz="2000" b="1" strike="noStrike" spc="-1" dirty="0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T-EMB</a:t>
            </a:r>
          </a:p>
        </p:txBody>
      </p:sp>
      <p:sp>
        <p:nvSpPr>
          <p:cNvPr id="8" name="CustomShape 23"/>
          <p:cNvSpPr/>
          <p:nvPr/>
        </p:nvSpPr>
        <p:spPr>
          <a:xfrm>
            <a:off x="10582324" y="2073910"/>
            <a:ext cx="1130300" cy="3634105"/>
          </a:xfrm>
          <a:custGeom>
            <a:avLst/>
            <a:gdLst/>
            <a:ahLst/>
            <a:cxnLst/>
            <a:rect l="0" t="0" r="r" b="b"/>
            <a:pathLst>
              <a:path w="3300" h="7867">
                <a:moveTo>
                  <a:pt x="549" y="0"/>
                </a:moveTo>
                <a:lnTo>
                  <a:pt x="550" y="0"/>
                </a:lnTo>
                <a:cubicBezTo>
                  <a:pt x="453" y="0"/>
                  <a:pt x="359" y="25"/>
                  <a:pt x="275" y="74"/>
                </a:cubicBezTo>
                <a:cubicBezTo>
                  <a:pt x="191" y="122"/>
                  <a:pt x="122" y="191"/>
                  <a:pt x="74" y="275"/>
                </a:cubicBezTo>
                <a:cubicBezTo>
                  <a:pt x="25" y="359"/>
                  <a:pt x="0" y="453"/>
                  <a:pt x="0" y="550"/>
                </a:cubicBezTo>
                <a:lnTo>
                  <a:pt x="0" y="7316"/>
                </a:lnTo>
                <a:lnTo>
                  <a:pt x="0" y="7316"/>
                </a:lnTo>
                <a:cubicBezTo>
                  <a:pt x="0" y="7413"/>
                  <a:pt x="25" y="7507"/>
                  <a:pt x="74" y="7591"/>
                </a:cubicBezTo>
                <a:cubicBezTo>
                  <a:pt x="122" y="7675"/>
                  <a:pt x="191" y="7744"/>
                  <a:pt x="275" y="7792"/>
                </a:cubicBezTo>
                <a:cubicBezTo>
                  <a:pt x="359" y="7841"/>
                  <a:pt x="453" y="7866"/>
                  <a:pt x="550" y="7866"/>
                </a:cubicBezTo>
                <a:lnTo>
                  <a:pt x="2749" y="7866"/>
                </a:lnTo>
                <a:lnTo>
                  <a:pt x="2749" y="7866"/>
                </a:lnTo>
                <a:cubicBezTo>
                  <a:pt x="2846" y="7866"/>
                  <a:pt x="2940" y="7841"/>
                  <a:pt x="3024" y="7792"/>
                </a:cubicBezTo>
                <a:cubicBezTo>
                  <a:pt x="3108" y="7744"/>
                  <a:pt x="3177" y="7675"/>
                  <a:pt x="3225" y="7591"/>
                </a:cubicBezTo>
                <a:cubicBezTo>
                  <a:pt x="3274" y="7507"/>
                  <a:pt x="3299" y="7413"/>
                  <a:pt x="3299" y="7316"/>
                </a:cubicBezTo>
                <a:lnTo>
                  <a:pt x="3298" y="549"/>
                </a:lnTo>
                <a:lnTo>
                  <a:pt x="3299" y="550"/>
                </a:lnTo>
                <a:lnTo>
                  <a:pt x="3299" y="550"/>
                </a:lnTo>
                <a:cubicBezTo>
                  <a:pt x="3299" y="453"/>
                  <a:pt x="3274" y="359"/>
                  <a:pt x="3225" y="275"/>
                </a:cubicBezTo>
                <a:cubicBezTo>
                  <a:pt x="3177" y="191"/>
                  <a:pt x="3108" y="122"/>
                  <a:pt x="3024" y="74"/>
                </a:cubicBezTo>
                <a:cubicBezTo>
                  <a:pt x="2940" y="25"/>
                  <a:pt x="2846" y="0"/>
                  <a:pt x="2749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 w="28440">
            <a:solidFill>
              <a:schemeClr val="bg1">
                <a:lumMod val="65000"/>
              </a:schemeClr>
            </a:solidFill>
            <a:prstDash val="sysDash"/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85" name="CustomShape 3"/>
          <p:cNvSpPr/>
          <p:nvPr/>
        </p:nvSpPr>
        <p:spPr>
          <a:xfrm rot="16200000">
            <a:off x="-1609090" y="3633470"/>
            <a:ext cx="4192270" cy="422910"/>
          </a:xfrm>
          <a:prstGeom prst="rect">
            <a:avLst/>
          </a:prstGeom>
          <a:solidFill>
            <a:srgbClr val="FE7F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TERMINALES</a:t>
            </a:r>
            <a:r>
              <a:rPr lang="es-ES_tradnl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 DE EMBARQUE</a:t>
            </a:r>
          </a:p>
        </p:txBody>
      </p:sp>
      <p:sp>
        <p:nvSpPr>
          <p:cNvPr id="1186" name="CustomShape 4"/>
          <p:cNvSpPr/>
          <p:nvPr/>
        </p:nvSpPr>
        <p:spPr>
          <a:xfrm>
            <a:off x="6522720" y="3703955"/>
            <a:ext cx="1330960" cy="2768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5900" indent="-215900" algn="ctr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600" b="1" strike="noStrike" spc="-1">
                <a:latin typeface="URW Gothic" panose="00000500000000000000" charset="0"/>
                <a:cs typeface="URW Gothic" panose="00000500000000000000" charset="0"/>
              </a:rPr>
              <a:t>COMERCIO INTERNACIONAL</a:t>
            </a:r>
          </a:p>
        </p:txBody>
      </p:sp>
      <p:sp>
        <p:nvSpPr>
          <p:cNvPr id="1187" name="CustomShape 5"/>
          <p:cNvSpPr/>
          <p:nvPr/>
        </p:nvSpPr>
        <p:spPr>
          <a:xfrm>
            <a:off x="7781925" y="3753485"/>
            <a:ext cx="1539240" cy="18478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5900" indent="-215900" algn="ctr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600" b="1" strike="noStrike" spc="-1">
                <a:latin typeface="URW Gothic" panose="00000500000000000000" charset="0"/>
                <a:cs typeface="URW Gothic" panose="00000500000000000000" charset="0"/>
              </a:rPr>
              <a:t>FINANZAS INTENACIONALES</a:t>
            </a:r>
          </a:p>
        </p:txBody>
      </p:sp>
      <p:sp>
        <p:nvSpPr>
          <p:cNvPr id="1189" name="Line 6"/>
          <p:cNvSpPr/>
          <p:nvPr/>
        </p:nvSpPr>
        <p:spPr>
          <a:xfrm flipH="1">
            <a:off x="6577965" y="4359275"/>
            <a:ext cx="10160" cy="521335"/>
          </a:xfrm>
          <a:prstGeom prst="line">
            <a:avLst/>
          </a:prstGeom>
          <a:ln w="31680">
            <a:solidFill>
              <a:srgbClr val="000000"/>
            </a:solidFill>
            <a:prstDash val="sysDash"/>
            <a:miter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90" name="Line 7"/>
          <p:cNvSpPr/>
          <p:nvPr/>
        </p:nvSpPr>
        <p:spPr>
          <a:xfrm flipH="1">
            <a:off x="8458200" y="4371975"/>
            <a:ext cx="8255" cy="521335"/>
          </a:xfrm>
          <a:prstGeom prst="line">
            <a:avLst/>
          </a:prstGeom>
          <a:ln w="31680">
            <a:solidFill>
              <a:srgbClr val="000000"/>
            </a:solidFill>
            <a:prstDash val="sysDash"/>
            <a:miter/>
            <a:headEnd type="triangle" w="med" len="med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1191" name="Group 8"/>
          <p:cNvGrpSpPr/>
          <p:nvPr/>
        </p:nvGrpSpPr>
        <p:grpSpPr>
          <a:xfrm>
            <a:off x="1002665" y="2073275"/>
            <a:ext cx="1424940" cy="1330960"/>
            <a:chOff x="2838600" y="2396920"/>
            <a:chExt cx="1496430" cy="1552640"/>
          </a:xfrm>
        </p:grpSpPr>
        <p:sp>
          <p:nvSpPr>
            <p:cNvPr id="1192" name="CustomShape 9"/>
            <p:cNvSpPr/>
            <p:nvPr/>
          </p:nvSpPr>
          <p:spPr>
            <a:xfrm>
              <a:off x="2838600" y="2932560"/>
              <a:ext cx="1391400" cy="1017000"/>
            </a:xfrm>
            <a:custGeom>
              <a:avLst/>
              <a:gdLst/>
              <a:ahLst/>
              <a:cxnLst/>
              <a:rect l="0" t="0" r="r" b="b"/>
              <a:pathLst>
                <a:path w="3867" h="2827">
                  <a:moveTo>
                    <a:pt x="471" y="0"/>
                  </a:moveTo>
                  <a:lnTo>
                    <a:pt x="471" y="0"/>
                  </a:lnTo>
                  <a:cubicBezTo>
                    <a:pt x="388" y="0"/>
                    <a:pt x="307" y="22"/>
                    <a:pt x="236" y="63"/>
                  </a:cubicBezTo>
                  <a:cubicBezTo>
                    <a:pt x="164" y="104"/>
                    <a:pt x="104" y="164"/>
                    <a:pt x="63" y="236"/>
                  </a:cubicBezTo>
                  <a:cubicBezTo>
                    <a:pt x="22" y="307"/>
                    <a:pt x="0" y="388"/>
                    <a:pt x="0" y="471"/>
                  </a:cubicBezTo>
                  <a:lnTo>
                    <a:pt x="0" y="2355"/>
                  </a:lnTo>
                  <a:lnTo>
                    <a:pt x="0" y="2355"/>
                  </a:lnTo>
                  <a:cubicBezTo>
                    <a:pt x="0" y="2438"/>
                    <a:pt x="22" y="2519"/>
                    <a:pt x="63" y="2591"/>
                  </a:cubicBezTo>
                  <a:cubicBezTo>
                    <a:pt x="104" y="2662"/>
                    <a:pt x="164" y="2722"/>
                    <a:pt x="236" y="2763"/>
                  </a:cubicBezTo>
                  <a:cubicBezTo>
                    <a:pt x="307" y="2804"/>
                    <a:pt x="388" y="2826"/>
                    <a:pt x="471" y="2826"/>
                  </a:cubicBezTo>
                  <a:lnTo>
                    <a:pt x="3394" y="2826"/>
                  </a:lnTo>
                  <a:lnTo>
                    <a:pt x="3395" y="2826"/>
                  </a:lnTo>
                  <a:cubicBezTo>
                    <a:pt x="3478" y="2826"/>
                    <a:pt x="3559" y="2804"/>
                    <a:pt x="3631" y="2763"/>
                  </a:cubicBezTo>
                  <a:cubicBezTo>
                    <a:pt x="3702" y="2722"/>
                    <a:pt x="3762" y="2662"/>
                    <a:pt x="3803" y="2591"/>
                  </a:cubicBezTo>
                  <a:cubicBezTo>
                    <a:pt x="3844" y="2519"/>
                    <a:pt x="3866" y="2438"/>
                    <a:pt x="3866" y="2355"/>
                  </a:cubicBezTo>
                  <a:lnTo>
                    <a:pt x="3865" y="471"/>
                  </a:lnTo>
                  <a:lnTo>
                    <a:pt x="3866" y="471"/>
                  </a:lnTo>
                  <a:lnTo>
                    <a:pt x="3866" y="471"/>
                  </a:lnTo>
                  <a:cubicBezTo>
                    <a:pt x="3866" y="388"/>
                    <a:pt x="3844" y="307"/>
                    <a:pt x="3803" y="236"/>
                  </a:cubicBezTo>
                  <a:cubicBezTo>
                    <a:pt x="3762" y="164"/>
                    <a:pt x="3702" y="104"/>
                    <a:pt x="3631" y="63"/>
                  </a:cubicBezTo>
                  <a:cubicBezTo>
                    <a:pt x="3559" y="22"/>
                    <a:pt x="3478" y="0"/>
                    <a:pt x="3395" y="0"/>
                  </a:cubicBezTo>
                  <a:lnTo>
                    <a:pt x="471" y="0"/>
                  </a:lnTo>
                </a:path>
              </a:pathLst>
            </a:custGeom>
            <a:noFill/>
            <a:ln w="9360">
              <a:solidFill>
                <a:srgbClr val="7F7F7F"/>
              </a:solidFill>
              <a:prstDash val="lgDash"/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pic>
          <p:nvPicPr>
            <p:cNvPr id="1193" name="Imagen 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969640" y="2985120"/>
              <a:ext cx="522360" cy="74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4" name="Picture 7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554280" y="3043080"/>
              <a:ext cx="232200" cy="444240"/>
            </a:xfrm>
            <a:prstGeom prst="rect">
              <a:avLst/>
            </a:prstGeom>
            <a:ln>
              <a:noFill/>
            </a:ln>
          </p:spPr>
        </p:pic>
        <p:graphicFrame>
          <p:nvGraphicFramePr>
            <p:cNvPr id="1195" name="Object 10"/>
            <p:cNvGraphicFramePr/>
            <p:nvPr/>
          </p:nvGraphicFramePr>
          <p:xfrm>
            <a:off x="3793680" y="3173040"/>
            <a:ext cx="287280" cy="533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r:id="rId5" imgW="528320" imgH="670560" progId="">
                    <p:embed/>
                  </p:oleObj>
                </mc:Choice>
                <mc:Fallback>
                  <p:oleObj r:id="rId5" imgW="528320" imgH="670560" progId="">
                    <p:embed/>
                    <p:pic>
                      <p:nvPicPr>
                        <p:cNvPr id="0" name="Object 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93680" y="3173040"/>
                          <a:ext cx="287280" cy="5331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7" name="CustomShape 11"/>
            <p:cNvSpPr/>
            <p:nvPr/>
          </p:nvSpPr>
          <p:spPr>
            <a:xfrm>
              <a:off x="2855271" y="2396920"/>
              <a:ext cx="1479759" cy="466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square" lIns="90000" tIns="46800" rIns="90000" bIns="4680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s-ES" sz="1000" b="1" strike="noStrike" spc="-1">
                  <a:solidFill>
                    <a:srgbClr val="404040"/>
                  </a:solidFill>
                  <a:latin typeface="URW Gothic" panose="00000500000000000000" charset="0"/>
                  <a:cs typeface="URW Gothic" panose="00000500000000000000" charset="0"/>
                </a:rPr>
                <a:t>Usuario</a:t>
              </a:r>
              <a:r>
                <a:rPr lang="es-ES_tradnl" sz="1000" b="1" strike="noStrike" spc="-1">
                  <a:solidFill>
                    <a:srgbClr val="404040"/>
                  </a:solidFill>
                  <a:latin typeface="URW Gothic" panose="00000500000000000000" charset="0"/>
                  <a:cs typeface="URW Gothic" panose="00000500000000000000" charset="0"/>
                </a:rPr>
                <a:t>s en tierra</a:t>
              </a:r>
            </a:p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s-ES_tradnl" altLang="es-VE" sz="1000" b="0" strike="noStrike" spc="-1">
                  <a:latin typeface="URW Gothic" panose="00000500000000000000" charset="0"/>
                  <a:cs typeface="URW Gothic" panose="00000500000000000000" charset="0"/>
                </a:rPr>
                <a:t>Operaciones,</a:t>
              </a:r>
            </a:p>
          </p:txBody>
        </p:sp>
      </p:grpSp>
      <p:sp>
        <p:nvSpPr>
          <p:cNvPr id="1198" name="CustomShape 12"/>
          <p:cNvSpPr/>
          <p:nvPr/>
        </p:nvSpPr>
        <p:spPr>
          <a:xfrm>
            <a:off x="5927724" y="2053590"/>
            <a:ext cx="4636769" cy="3643630"/>
          </a:xfrm>
          <a:custGeom>
            <a:avLst/>
            <a:gdLst/>
            <a:ahLst/>
            <a:cxnLst/>
            <a:rect l="0" t="0" r="r" b="b"/>
            <a:pathLst>
              <a:path w="12645" h="11191">
                <a:moveTo>
                  <a:pt x="1864" y="0"/>
                </a:moveTo>
                <a:lnTo>
                  <a:pt x="1865" y="0"/>
                </a:lnTo>
                <a:cubicBezTo>
                  <a:pt x="1538" y="0"/>
                  <a:pt x="1216" y="86"/>
                  <a:pt x="933" y="250"/>
                </a:cubicBezTo>
                <a:cubicBezTo>
                  <a:pt x="649" y="414"/>
                  <a:pt x="414" y="649"/>
                  <a:pt x="250" y="933"/>
                </a:cubicBezTo>
                <a:cubicBezTo>
                  <a:pt x="86" y="1216"/>
                  <a:pt x="0" y="1538"/>
                  <a:pt x="0" y="1865"/>
                </a:cubicBezTo>
                <a:lnTo>
                  <a:pt x="0" y="9325"/>
                </a:lnTo>
                <a:lnTo>
                  <a:pt x="0" y="9325"/>
                </a:lnTo>
                <a:cubicBezTo>
                  <a:pt x="0" y="9652"/>
                  <a:pt x="86" y="9974"/>
                  <a:pt x="250" y="10258"/>
                </a:cubicBezTo>
                <a:cubicBezTo>
                  <a:pt x="414" y="10541"/>
                  <a:pt x="649" y="10776"/>
                  <a:pt x="933" y="10940"/>
                </a:cubicBezTo>
                <a:cubicBezTo>
                  <a:pt x="1216" y="11104"/>
                  <a:pt x="1538" y="11190"/>
                  <a:pt x="1865" y="11190"/>
                </a:cubicBezTo>
                <a:lnTo>
                  <a:pt x="10778" y="11190"/>
                </a:lnTo>
                <a:lnTo>
                  <a:pt x="10779" y="11190"/>
                </a:lnTo>
                <a:cubicBezTo>
                  <a:pt x="11106" y="11190"/>
                  <a:pt x="11428" y="11104"/>
                  <a:pt x="11712" y="10940"/>
                </a:cubicBezTo>
                <a:cubicBezTo>
                  <a:pt x="11995" y="10776"/>
                  <a:pt x="12230" y="10541"/>
                  <a:pt x="12394" y="10258"/>
                </a:cubicBezTo>
                <a:cubicBezTo>
                  <a:pt x="12558" y="9974"/>
                  <a:pt x="12644" y="9652"/>
                  <a:pt x="12644" y="9325"/>
                </a:cubicBezTo>
                <a:lnTo>
                  <a:pt x="12643" y="1865"/>
                </a:lnTo>
                <a:lnTo>
                  <a:pt x="12644" y="1865"/>
                </a:lnTo>
                <a:lnTo>
                  <a:pt x="12644" y="1865"/>
                </a:lnTo>
                <a:cubicBezTo>
                  <a:pt x="12644" y="1538"/>
                  <a:pt x="12558" y="1216"/>
                  <a:pt x="12394" y="932"/>
                </a:cubicBezTo>
                <a:cubicBezTo>
                  <a:pt x="12230" y="649"/>
                  <a:pt x="11995" y="414"/>
                  <a:pt x="11711" y="250"/>
                </a:cubicBezTo>
                <a:cubicBezTo>
                  <a:pt x="11428" y="86"/>
                  <a:pt x="11106" y="0"/>
                  <a:pt x="10779" y="0"/>
                </a:cubicBezTo>
                <a:lnTo>
                  <a:pt x="1864" y="0"/>
                </a:lnTo>
              </a:path>
            </a:pathLst>
          </a:custGeom>
          <a:solidFill>
            <a:srgbClr val="FFFFFF"/>
          </a:solidFill>
          <a:ln w="38160">
            <a:solidFill>
              <a:schemeClr val="bg1">
                <a:lumMod val="50000"/>
              </a:schemeClr>
            </a:solidFill>
            <a:prstDash val="sysDash"/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99" name="CustomShape 13"/>
          <p:cNvSpPr/>
          <p:nvPr/>
        </p:nvSpPr>
        <p:spPr>
          <a:xfrm>
            <a:off x="6805295" y="3006725"/>
            <a:ext cx="2907030" cy="1737995"/>
          </a:xfrm>
          <a:custGeom>
            <a:avLst/>
            <a:gdLst/>
            <a:ahLst/>
            <a:cxnLst/>
            <a:rect l="l" t="t" r="r" b="b"/>
            <a:pathLst>
              <a:path w="43256" h="43358">
                <a:moveTo>
                  <a:pt x="3900" y="14370"/>
                </a:moveTo>
                <a:close/>
                <a:moveTo>
                  <a:pt x="4693" y="26177"/>
                </a:moveTo>
                <a:moveTo>
                  <a:pt x="6928" y="34899"/>
                </a:moveTo>
                <a:moveTo>
                  <a:pt x="16478" y="39090"/>
                </a:moveTo>
                <a:moveTo>
                  <a:pt x="28827" y="34751"/>
                </a:moveTo>
                <a:moveTo>
                  <a:pt x="34129" y="22954"/>
                </a:moveTo>
                <a:moveTo>
                  <a:pt x="41798" y="15354"/>
                </a:moveTo>
                <a:moveTo>
                  <a:pt x="38324" y="5426"/>
                </a:moveTo>
                <a:moveTo>
                  <a:pt x="29078" y="3952"/>
                </a:moveTo>
                <a:moveTo>
                  <a:pt x="22141" y="4720"/>
                </a:moveTo>
                <a:moveTo>
                  <a:pt x="14000" y="5192"/>
                </a:moveTo>
                <a:moveTo>
                  <a:pt x="4127" y="15789"/>
                </a:moveTo>
              </a:path>
            </a:pathLst>
          </a:custGeom>
          <a:noFill/>
          <a:ln w="324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200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6298882" y="5043017"/>
            <a:ext cx="630555" cy="581025"/>
          </a:xfrm>
          <a:prstGeom prst="rect">
            <a:avLst/>
          </a:prstGeom>
          <a:ln>
            <a:noFill/>
          </a:ln>
        </p:spPr>
      </p:pic>
      <p:sp>
        <p:nvSpPr>
          <p:cNvPr id="1202" name="CustomShape 15"/>
          <p:cNvSpPr/>
          <p:nvPr/>
        </p:nvSpPr>
        <p:spPr>
          <a:xfrm>
            <a:off x="6668770" y="2074545"/>
            <a:ext cx="3079750" cy="2463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1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TERMINALES DE EMBARQUE PDV MARINA</a:t>
            </a:r>
          </a:p>
        </p:txBody>
      </p:sp>
      <p:sp>
        <p:nvSpPr>
          <p:cNvPr id="1205" name="CustomShape 17"/>
          <p:cNvSpPr/>
          <p:nvPr/>
        </p:nvSpPr>
        <p:spPr>
          <a:xfrm>
            <a:off x="9425939" y="3291840"/>
            <a:ext cx="1138555" cy="5869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800" b="1" strike="noStrike" spc="-1" dirty="0">
                <a:solidFill>
                  <a:srgbClr val="404040"/>
                </a:solidFill>
                <a:latin typeface="URW Gothic" panose="00000500000000000000" charset="0"/>
                <a:cs typeface="URW Gothic" panose="00000500000000000000" charset="0"/>
              </a:rPr>
              <a:t>DOCUMENTACIÓN </a:t>
            </a:r>
            <a:endParaRPr lang="es-ES_tradnl" sz="800" b="1" strike="noStrike" spc="-1" dirty="0" smtClean="0">
              <a:solidFill>
                <a:srgbClr val="40404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800" b="1" strike="noStrike" spc="-1" dirty="0" smtClean="0">
                <a:solidFill>
                  <a:srgbClr val="404040"/>
                </a:solidFill>
                <a:latin typeface="URW Gothic" panose="00000500000000000000" charset="0"/>
                <a:cs typeface="URW Gothic" panose="00000500000000000000" charset="0"/>
              </a:rPr>
              <a:t>DE </a:t>
            </a:r>
            <a:r>
              <a:rPr lang="es-ES_tradnl" sz="800" b="1" strike="noStrike" spc="-1" dirty="0">
                <a:solidFill>
                  <a:srgbClr val="404040"/>
                </a:solidFill>
                <a:latin typeface="URW Gothic" panose="00000500000000000000" charset="0"/>
                <a:cs typeface="URW Gothic" panose="00000500000000000000" charset="0"/>
              </a:rPr>
              <a:t>BUQUES (ATRAQUE Y ZARPE)</a:t>
            </a:r>
          </a:p>
        </p:txBody>
      </p:sp>
      <p:pic>
        <p:nvPicPr>
          <p:cNvPr id="1206" name="Picture 72"/>
          <p:cNvPicPr/>
          <p:nvPr/>
        </p:nvPicPr>
        <p:blipFill>
          <a:blip r:embed="rId7"/>
          <a:stretch>
            <a:fillRect/>
          </a:stretch>
        </p:blipFill>
        <p:spPr>
          <a:xfrm>
            <a:off x="8377872" y="3919954"/>
            <a:ext cx="710565" cy="359410"/>
          </a:xfrm>
          <a:prstGeom prst="rect">
            <a:avLst/>
          </a:prstGeom>
          <a:ln>
            <a:noFill/>
          </a:ln>
        </p:spPr>
      </p:pic>
      <p:sp>
        <p:nvSpPr>
          <p:cNvPr id="1208" name="CustomShape 19"/>
          <p:cNvSpPr/>
          <p:nvPr/>
        </p:nvSpPr>
        <p:spPr>
          <a:xfrm>
            <a:off x="10625228" y="2051116"/>
            <a:ext cx="1032510" cy="1017844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1000" b="0" strike="noStrike" spc="-1" dirty="0">
                <a:latin typeface="URW Gothic" panose="00000500000000000000" charset="0"/>
                <a:cs typeface="URW Gothic" panose="00000500000000000000" charset="0"/>
              </a:rPr>
              <a:t>Sistemas automatizados de Operaciones Bombeo y recepción</a:t>
            </a:r>
          </a:p>
        </p:txBody>
      </p:sp>
      <p:sp>
        <p:nvSpPr>
          <p:cNvPr id="1210" name="CustomShape 21"/>
          <p:cNvSpPr/>
          <p:nvPr/>
        </p:nvSpPr>
        <p:spPr>
          <a:xfrm>
            <a:off x="6458694" y="3213100"/>
            <a:ext cx="933450" cy="40005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1000" b="1" strike="noStrike" spc="-1" dirty="0">
                <a:solidFill>
                  <a:srgbClr val="404040"/>
                </a:solidFill>
                <a:latin typeface="URW Gothic" panose="00000500000000000000" charset="0"/>
                <a:cs typeface="URW Gothic" panose="00000500000000000000" charset="0"/>
              </a:rPr>
              <a:t>Recibo y Despacho</a:t>
            </a:r>
          </a:p>
        </p:txBody>
      </p:sp>
      <p:sp>
        <p:nvSpPr>
          <p:cNvPr id="1212" name="CustomShape 22"/>
          <p:cNvSpPr/>
          <p:nvPr/>
        </p:nvSpPr>
        <p:spPr>
          <a:xfrm>
            <a:off x="6312024" y="4437112"/>
            <a:ext cx="1518285" cy="70802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1000" b="0" strike="noStrike" spc="-1" dirty="0">
                <a:latin typeface="URW Gothic" panose="00000500000000000000" charset="0"/>
                <a:cs typeface="URW Gothic" panose="00000500000000000000" charset="0"/>
              </a:rPr>
              <a:t>Sistema de facturación de servicio de flota (remolcadores)</a:t>
            </a:r>
          </a:p>
        </p:txBody>
      </p:sp>
      <p:sp>
        <p:nvSpPr>
          <p:cNvPr id="1213" name="CustomShape 23"/>
          <p:cNvSpPr/>
          <p:nvPr/>
        </p:nvSpPr>
        <p:spPr>
          <a:xfrm>
            <a:off x="4697095" y="2021840"/>
            <a:ext cx="1130300" cy="3674745"/>
          </a:xfrm>
          <a:custGeom>
            <a:avLst/>
            <a:gdLst/>
            <a:ahLst/>
            <a:cxnLst/>
            <a:rect l="0" t="0" r="r" b="b"/>
            <a:pathLst>
              <a:path w="3300" h="7867">
                <a:moveTo>
                  <a:pt x="549" y="0"/>
                </a:moveTo>
                <a:lnTo>
                  <a:pt x="550" y="0"/>
                </a:lnTo>
                <a:cubicBezTo>
                  <a:pt x="453" y="0"/>
                  <a:pt x="359" y="25"/>
                  <a:pt x="275" y="74"/>
                </a:cubicBezTo>
                <a:cubicBezTo>
                  <a:pt x="191" y="122"/>
                  <a:pt x="122" y="191"/>
                  <a:pt x="74" y="275"/>
                </a:cubicBezTo>
                <a:cubicBezTo>
                  <a:pt x="25" y="359"/>
                  <a:pt x="0" y="453"/>
                  <a:pt x="0" y="550"/>
                </a:cubicBezTo>
                <a:lnTo>
                  <a:pt x="0" y="7316"/>
                </a:lnTo>
                <a:lnTo>
                  <a:pt x="0" y="7316"/>
                </a:lnTo>
                <a:cubicBezTo>
                  <a:pt x="0" y="7413"/>
                  <a:pt x="25" y="7507"/>
                  <a:pt x="74" y="7591"/>
                </a:cubicBezTo>
                <a:cubicBezTo>
                  <a:pt x="122" y="7675"/>
                  <a:pt x="191" y="7744"/>
                  <a:pt x="275" y="7792"/>
                </a:cubicBezTo>
                <a:cubicBezTo>
                  <a:pt x="359" y="7841"/>
                  <a:pt x="453" y="7866"/>
                  <a:pt x="550" y="7866"/>
                </a:cubicBezTo>
                <a:lnTo>
                  <a:pt x="2749" y="7866"/>
                </a:lnTo>
                <a:lnTo>
                  <a:pt x="2749" y="7866"/>
                </a:lnTo>
                <a:cubicBezTo>
                  <a:pt x="2846" y="7866"/>
                  <a:pt x="2940" y="7841"/>
                  <a:pt x="3024" y="7792"/>
                </a:cubicBezTo>
                <a:cubicBezTo>
                  <a:pt x="3108" y="7744"/>
                  <a:pt x="3177" y="7675"/>
                  <a:pt x="3225" y="7591"/>
                </a:cubicBezTo>
                <a:cubicBezTo>
                  <a:pt x="3274" y="7507"/>
                  <a:pt x="3299" y="7413"/>
                  <a:pt x="3299" y="7316"/>
                </a:cubicBezTo>
                <a:lnTo>
                  <a:pt x="3298" y="549"/>
                </a:lnTo>
                <a:lnTo>
                  <a:pt x="3299" y="550"/>
                </a:lnTo>
                <a:lnTo>
                  <a:pt x="3299" y="550"/>
                </a:lnTo>
                <a:cubicBezTo>
                  <a:pt x="3299" y="453"/>
                  <a:pt x="3274" y="359"/>
                  <a:pt x="3225" y="275"/>
                </a:cubicBezTo>
                <a:cubicBezTo>
                  <a:pt x="3177" y="191"/>
                  <a:pt x="3108" y="122"/>
                  <a:pt x="3024" y="74"/>
                </a:cubicBezTo>
                <a:cubicBezTo>
                  <a:pt x="2940" y="25"/>
                  <a:pt x="2846" y="0"/>
                  <a:pt x="2749" y="0"/>
                </a:cubicBezTo>
                <a:lnTo>
                  <a:pt x="549" y="0"/>
                </a:lnTo>
              </a:path>
            </a:pathLst>
          </a:custGeom>
          <a:solidFill>
            <a:schemeClr val="bg1"/>
          </a:solidFill>
          <a:ln w="28440">
            <a:solidFill>
              <a:schemeClr val="bg1">
                <a:lumMod val="65000"/>
              </a:schemeClr>
            </a:solidFill>
            <a:prstDash val="sysDash"/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14" name="CustomShape 24"/>
          <p:cNvSpPr/>
          <p:nvPr/>
        </p:nvSpPr>
        <p:spPr>
          <a:xfrm>
            <a:off x="10564494" y="3445110"/>
            <a:ext cx="1173481" cy="106401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 dirty="0" smtClean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OPERCIÓN DE 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 dirty="0" smtClean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ATRAQUE</a:t>
            </a:r>
            <a:endParaRPr lang="es-ES_tradnl" altLang="es-VE" sz="900" b="1" strike="noStrike" spc="-1" dirty="0">
              <a:solidFill>
                <a:srgbClr val="FF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 dirty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 Y 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 dirty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DESATRAQUE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 dirty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 DE 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900" b="1" strike="noStrike" spc="-1" dirty="0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BUQUES DE CARGA</a:t>
            </a:r>
          </a:p>
        </p:txBody>
      </p:sp>
      <p:sp>
        <p:nvSpPr>
          <p:cNvPr id="1215" name="CustomShape 25"/>
          <p:cNvSpPr/>
          <p:nvPr/>
        </p:nvSpPr>
        <p:spPr>
          <a:xfrm>
            <a:off x="4632325" y="2173605"/>
            <a:ext cx="1115060" cy="55435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5900" indent="-215900" algn="ctr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0" algn="l"/>
                <a:tab pos="78105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000" b="1" strike="noStrike" spc="-1">
                <a:latin typeface="URW Gothic" panose="00000500000000000000" charset="0"/>
                <a:cs typeface="URW Gothic" panose="00000500000000000000" charset="0"/>
              </a:rPr>
              <a:t>Estaciones Costeras de VHF</a:t>
            </a:r>
          </a:p>
        </p:txBody>
      </p:sp>
      <p:cxnSp>
        <p:nvCxnSpPr>
          <p:cNvPr id="1216" name="Line 26"/>
          <p:cNvCxnSpPr/>
          <p:nvPr/>
        </p:nvCxnSpPr>
        <p:spPr>
          <a:xfrm>
            <a:off x="2352040" y="2996565"/>
            <a:ext cx="2294890" cy="907415"/>
          </a:xfrm>
          <a:prstGeom prst="bentConnector3">
            <a:avLst>
              <a:gd name="adj1" fmla="val 50028"/>
            </a:avLst>
          </a:prstGeom>
          <a:ln w="9360">
            <a:solidFill>
              <a:srgbClr val="4A7EBB"/>
            </a:solidFill>
            <a:miter/>
            <a:tailEnd type="arrow" w="med" len="med"/>
          </a:ln>
        </p:spPr>
      </p:cxnSp>
      <p:grpSp>
        <p:nvGrpSpPr>
          <p:cNvPr id="1217" name="Group 27"/>
          <p:cNvGrpSpPr/>
          <p:nvPr/>
        </p:nvGrpSpPr>
        <p:grpSpPr>
          <a:xfrm>
            <a:off x="626110" y="4610735"/>
            <a:ext cx="2056130" cy="704215"/>
            <a:chOff x="871920" y="5171706"/>
            <a:chExt cx="1675440" cy="821574"/>
          </a:xfrm>
        </p:grpSpPr>
        <p:grpSp>
          <p:nvGrpSpPr>
            <p:cNvPr id="1218" name="Group 28"/>
            <p:cNvGrpSpPr/>
            <p:nvPr/>
          </p:nvGrpSpPr>
          <p:grpSpPr>
            <a:xfrm>
              <a:off x="1427040" y="5544360"/>
              <a:ext cx="770040" cy="448920"/>
              <a:chOff x="1427040" y="5544360"/>
              <a:chExt cx="770040" cy="448920"/>
            </a:xfrm>
          </p:grpSpPr>
          <p:sp>
            <p:nvSpPr>
              <p:cNvPr id="1219" name="CustomShape 29"/>
              <p:cNvSpPr/>
              <p:nvPr/>
            </p:nvSpPr>
            <p:spPr>
              <a:xfrm>
                <a:off x="1765440" y="5782320"/>
                <a:ext cx="36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5" h="28">
                    <a:moveTo>
                      <a:pt x="15" y="28"/>
                    </a:moveTo>
                    <a:lnTo>
                      <a:pt x="13" y="9"/>
                    </a:lnTo>
                    <a:lnTo>
                      <a:pt x="13" y="4"/>
                    </a:lnTo>
                    <a:lnTo>
                      <a:pt x="12" y="2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4" y="2"/>
                    </a:lnTo>
                    <a:lnTo>
                      <a:pt x="3" y="5"/>
                    </a:lnTo>
                    <a:lnTo>
                      <a:pt x="2" y="9"/>
                    </a:lnTo>
                    <a:lnTo>
                      <a:pt x="0" y="28"/>
                    </a:lnTo>
                    <a:lnTo>
                      <a:pt x="15" y="28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0" name="CustomShape 30"/>
              <p:cNvSpPr/>
              <p:nvPr/>
            </p:nvSpPr>
            <p:spPr>
              <a:xfrm>
                <a:off x="1609200" y="5792040"/>
                <a:ext cx="3528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3">
                    <a:moveTo>
                      <a:pt x="76" y="23"/>
                    </a:moveTo>
                    <a:lnTo>
                      <a:pt x="75" y="3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76" y="23"/>
                    </a:lnTo>
                  </a:path>
                </a:pathLst>
              </a:custGeom>
              <a:solidFill>
                <a:srgbClr val="40404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1" name="CustomShape 31"/>
              <p:cNvSpPr/>
              <p:nvPr/>
            </p:nvSpPr>
            <p:spPr>
              <a:xfrm>
                <a:off x="1517760" y="5792040"/>
                <a:ext cx="7812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">
                    <a:moveTo>
                      <a:pt x="144" y="23"/>
                    </a:moveTo>
                    <a:lnTo>
                      <a:pt x="144" y="0"/>
                    </a:lnTo>
                    <a:lnTo>
                      <a:pt x="14" y="4"/>
                    </a:lnTo>
                    <a:lnTo>
                      <a:pt x="3" y="4"/>
                    </a:lnTo>
                    <a:lnTo>
                      <a:pt x="0" y="23"/>
                    </a:lnTo>
                    <a:lnTo>
                      <a:pt x="144" y="23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2" name="CustomShape 32"/>
              <p:cNvSpPr/>
              <p:nvPr/>
            </p:nvSpPr>
            <p:spPr>
              <a:xfrm>
                <a:off x="1602000" y="5700960"/>
                <a:ext cx="334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62">
                    <a:moveTo>
                      <a:pt x="71" y="62"/>
                    </a:moveTo>
                    <a:lnTo>
                      <a:pt x="68" y="3"/>
                    </a:lnTo>
                    <a:lnTo>
                      <a:pt x="0" y="0"/>
                    </a:lnTo>
                    <a:lnTo>
                      <a:pt x="1" y="60"/>
                    </a:lnTo>
                    <a:lnTo>
                      <a:pt x="9" y="60"/>
                    </a:lnTo>
                    <a:lnTo>
                      <a:pt x="71" y="62"/>
                    </a:lnTo>
                  </a:path>
                </a:pathLst>
              </a:custGeom>
              <a:solidFill>
                <a:srgbClr val="40404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3" name="CustomShape 33"/>
              <p:cNvSpPr/>
              <p:nvPr/>
            </p:nvSpPr>
            <p:spPr>
              <a:xfrm>
                <a:off x="1566360" y="5680440"/>
                <a:ext cx="252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58" h="73">
                    <a:moveTo>
                      <a:pt x="10" y="4"/>
                    </a:moveTo>
                    <a:lnTo>
                      <a:pt x="40" y="0"/>
                    </a:lnTo>
                    <a:lnTo>
                      <a:pt x="40" y="12"/>
                    </a:lnTo>
                    <a:lnTo>
                      <a:pt x="52" y="12"/>
                    </a:lnTo>
                    <a:lnTo>
                      <a:pt x="58" y="13"/>
                    </a:lnTo>
                    <a:lnTo>
                      <a:pt x="58" y="72"/>
                    </a:lnTo>
                    <a:lnTo>
                      <a:pt x="0" y="73"/>
                    </a:lnTo>
                    <a:lnTo>
                      <a:pt x="10" y="4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4" name="CustomShape 34"/>
              <p:cNvSpPr/>
              <p:nvPr/>
            </p:nvSpPr>
            <p:spPr>
              <a:xfrm>
                <a:off x="1584000" y="5637600"/>
                <a:ext cx="756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9">
                    <a:moveTo>
                      <a:pt x="27" y="17"/>
                    </a:moveTo>
                    <a:lnTo>
                      <a:pt x="14" y="18"/>
                    </a:lnTo>
                    <a:lnTo>
                      <a:pt x="14" y="27"/>
                    </a:lnTo>
                    <a:lnTo>
                      <a:pt x="0" y="29"/>
                    </a:lnTo>
                    <a:lnTo>
                      <a:pt x="2" y="5"/>
                    </a:lnTo>
                    <a:lnTo>
                      <a:pt x="33" y="0"/>
                    </a:lnTo>
                    <a:lnTo>
                      <a:pt x="35" y="18"/>
                    </a:lnTo>
                    <a:lnTo>
                      <a:pt x="27" y="17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5" name="CustomShape 35"/>
              <p:cNvSpPr/>
              <p:nvPr/>
            </p:nvSpPr>
            <p:spPr>
              <a:xfrm>
                <a:off x="1604880" y="5637600"/>
                <a:ext cx="24840" cy="14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21">
                    <a:moveTo>
                      <a:pt x="0" y="17"/>
                    </a:moveTo>
                    <a:lnTo>
                      <a:pt x="0" y="0"/>
                    </a:lnTo>
                    <a:lnTo>
                      <a:pt x="59" y="3"/>
                    </a:lnTo>
                    <a:lnTo>
                      <a:pt x="59" y="21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40404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6" name="CustomShape 36"/>
              <p:cNvSpPr/>
              <p:nvPr/>
            </p:nvSpPr>
            <p:spPr>
              <a:xfrm>
                <a:off x="1526400" y="5721840"/>
                <a:ext cx="1260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9">
                    <a:moveTo>
                      <a:pt x="40" y="47"/>
                    </a:moveTo>
                    <a:lnTo>
                      <a:pt x="0" y="49"/>
                    </a:lnTo>
                    <a:lnTo>
                      <a:pt x="5" y="2"/>
                    </a:lnTo>
                    <a:lnTo>
                      <a:pt x="40" y="0"/>
                    </a:lnTo>
                    <a:lnTo>
                      <a:pt x="40" y="47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7" name="CustomShape 37"/>
              <p:cNvSpPr/>
              <p:nvPr/>
            </p:nvSpPr>
            <p:spPr>
              <a:xfrm>
                <a:off x="1553760" y="5737680"/>
                <a:ext cx="396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22" y="23"/>
                    </a:moveTo>
                    <a:lnTo>
                      <a:pt x="2" y="23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2" y="23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8" name="CustomShape 38"/>
              <p:cNvSpPr/>
              <p:nvPr/>
            </p:nvSpPr>
            <p:spPr>
              <a:xfrm>
                <a:off x="1549440" y="5546880"/>
                <a:ext cx="36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14">
                    <a:moveTo>
                      <a:pt x="17" y="114"/>
                    </a:moveTo>
                    <a:lnTo>
                      <a:pt x="11" y="4"/>
                    </a:lnTo>
                    <a:lnTo>
                      <a:pt x="0" y="0"/>
                    </a:lnTo>
                    <a:lnTo>
                      <a:pt x="5" y="114"/>
                    </a:lnTo>
                    <a:lnTo>
                      <a:pt x="17" y="114"/>
                    </a:lnTo>
                  </a:path>
                </a:pathLst>
              </a:custGeom>
              <a:solidFill>
                <a:srgbClr val="40404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29" name="CustomShape 39"/>
              <p:cNvSpPr/>
              <p:nvPr/>
            </p:nvSpPr>
            <p:spPr>
              <a:xfrm>
                <a:off x="1532520" y="5546880"/>
                <a:ext cx="8280" cy="14112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15">
                    <a:moveTo>
                      <a:pt x="33" y="113"/>
                    </a:moveTo>
                    <a:lnTo>
                      <a:pt x="30" y="113"/>
                    </a:lnTo>
                    <a:lnTo>
                      <a:pt x="0" y="115"/>
                    </a:lnTo>
                    <a:lnTo>
                      <a:pt x="8" y="12"/>
                    </a:lnTo>
                    <a:lnTo>
                      <a:pt x="29" y="0"/>
                    </a:lnTo>
                    <a:lnTo>
                      <a:pt x="33" y="113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0" name="CustomShape 40"/>
              <p:cNvSpPr/>
              <p:nvPr/>
            </p:nvSpPr>
            <p:spPr>
              <a:xfrm>
                <a:off x="1735920" y="5771160"/>
                <a:ext cx="36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17" h="37">
                    <a:moveTo>
                      <a:pt x="17" y="37"/>
                    </a:moveTo>
                    <a:lnTo>
                      <a:pt x="14" y="11"/>
                    </a:lnTo>
                    <a:lnTo>
                      <a:pt x="14" y="6"/>
                    </a:lnTo>
                    <a:lnTo>
                      <a:pt x="12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4" y="5"/>
                    </a:lnTo>
                    <a:lnTo>
                      <a:pt x="2" y="12"/>
                    </a:lnTo>
                    <a:lnTo>
                      <a:pt x="0" y="37"/>
                    </a:lnTo>
                    <a:lnTo>
                      <a:pt x="17" y="37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1" name="CustomShape 41"/>
              <p:cNvSpPr/>
              <p:nvPr/>
            </p:nvSpPr>
            <p:spPr>
              <a:xfrm>
                <a:off x="1924200" y="5792040"/>
                <a:ext cx="792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32" h="23">
                    <a:moveTo>
                      <a:pt x="32" y="23"/>
                    </a:moveTo>
                    <a:lnTo>
                      <a:pt x="29" y="0"/>
                    </a:lnTo>
                    <a:lnTo>
                      <a:pt x="0" y="0"/>
                    </a:lnTo>
                    <a:lnTo>
                      <a:pt x="3" y="23"/>
                    </a:lnTo>
                    <a:lnTo>
                      <a:pt x="32" y="23"/>
                    </a:lnTo>
                  </a:path>
                </a:pathLst>
              </a:custGeom>
              <a:solidFill>
                <a:srgbClr val="40404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2" name="CustomShape 42"/>
              <p:cNvSpPr/>
              <p:nvPr/>
            </p:nvSpPr>
            <p:spPr>
              <a:xfrm>
                <a:off x="1894680" y="5713920"/>
                <a:ext cx="36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14" h="50">
                    <a:moveTo>
                      <a:pt x="0" y="5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5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3" name="Line 43"/>
              <p:cNvSpPr/>
              <p:nvPr/>
            </p:nvSpPr>
            <p:spPr>
              <a:xfrm flipH="1" flipV="1">
                <a:off x="1826640" y="5565600"/>
                <a:ext cx="131040" cy="330120"/>
              </a:xfrm>
              <a:prstGeom prst="line">
                <a:avLst/>
              </a:prstGeom>
              <a:ln w="12600">
                <a:solidFill>
                  <a:srgbClr val="000000"/>
                </a:solidFill>
                <a:miter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4" name="Line 44"/>
              <p:cNvSpPr/>
              <p:nvPr/>
            </p:nvSpPr>
            <p:spPr>
              <a:xfrm flipH="1" flipV="1">
                <a:off x="1843200" y="5577120"/>
                <a:ext cx="139680" cy="316080"/>
              </a:xfrm>
              <a:prstGeom prst="line">
                <a:avLst/>
              </a:prstGeom>
              <a:ln w="12600">
                <a:solidFill>
                  <a:srgbClr val="000000"/>
                </a:solidFill>
                <a:miter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5" name="CustomShape 45"/>
              <p:cNvSpPr/>
              <p:nvPr/>
            </p:nvSpPr>
            <p:spPr>
              <a:xfrm>
                <a:off x="1873440" y="5680440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4">
                    <a:moveTo>
                      <a:pt x="16" y="14"/>
                    </a:moveTo>
                    <a:lnTo>
                      <a:pt x="16" y="13"/>
                    </a:lnTo>
                    <a:lnTo>
                      <a:pt x="17" y="12"/>
                    </a:lnTo>
                    <a:lnTo>
                      <a:pt x="17" y="11"/>
                    </a:lnTo>
                    <a:lnTo>
                      <a:pt x="17" y="10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7" y="6"/>
                    </a:lnTo>
                    <a:lnTo>
                      <a:pt x="16" y="6"/>
                    </a:lnTo>
                    <a:lnTo>
                      <a:pt x="16" y="5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2" y="14"/>
                    </a:lnTo>
                    <a:lnTo>
                      <a:pt x="16" y="14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6" name="CustomShape 46"/>
              <p:cNvSpPr/>
              <p:nvPr/>
            </p:nvSpPr>
            <p:spPr>
              <a:xfrm>
                <a:off x="1892520" y="5696280"/>
                <a:ext cx="10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3">
                    <a:moveTo>
                      <a:pt x="15" y="13"/>
                    </a:moveTo>
                    <a:lnTo>
                      <a:pt x="15" y="12"/>
                    </a:lnTo>
                    <a:lnTo>
                      <a:pt x="15" y="11"/>
                    </a:lnTo>
                    <a:lnTo>
                      <a:pt x="16" y="10"/>
                    </a:lnTo>
                    <a:lnTo>
                      <a:pt x="16" y="9"/>
                    </a:ln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2" y="1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3"/>
                    </a:lnTo>
                    <a:lnTo>
                      <a:pt x="15" y="13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7" name="CustomShape 47"/>
              <p:cNvSpPr/>
              <p:nvPr/>
            </p:nvSpPr>
            <p:spPr>
              <a:xfrm>
                <a:off x="1593720" y="5666040"/>
                <a:ext cx="1080" cy="3240"/>
              </a:xfrm>
              <a:custGeom>
                <a:avLst/>
                <a:gdLst/>
                <a:ahLst/>
                <a:cxnLst/>
                <a:rect l="l" t="t" r="r" b="b"/>
                <a:pathLst>
                  <a:path w="11" h="22">
                    <a:moveTo>
                      <a:pt x="0" y="22"/>
                    </a:moveTo>
                    <a:lnTo>
                      <a:pt x="1" y="1"/>
                    </a:lnTo>
                    <a:lnTo>
                      <a:pt x="11" y="0"/>
                    </a:lnTo>
                    <a:lnTo>
                      <a:pt x="10" y="22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8" name="CustomShape 48"/>
              <p:cNvSpPr/>
              <p:nvPr/>
            </p:nvSpPr>
            <p:spPr>
              <a:xfrm>
                <a:off x="1427040" y="5959800"/>
                <a:ext cx="9324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7">
                    <a:moveTo>
                      <a:pt x="125" y="6"/>
                    </a:moveTo>
                    <a:lnTo>
                      <a:pt x="121" y="9"/>
                    </a:lnTo>
                    <a:lnTo>
                      <a:pt x="118" y="5"/>
                    </a:lnTo>
                    <a:lnTo>
                      <a:pt x="115" y="3"/>
                    </a:lnTo>
                    <a:lnTo>
                      <a:pt x="111" y="2"/>
                    </a:lnTo>
                    <a:lnTo>
                      <a:pt x="104" y="1"/>
                    </a:lnTo>
                    <a:lnTo>
                      <a:pt x="100" y="2"/>
                    </a:lnTo>
                    <a:lnTo>
                      <a:pt x="95" y="3"/>
                    </a:lnTo>
                    <a:lnTo>
                      <a:pt x="91" y="5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8" y="2"/>
                    </a:lnTo>
                    <a:lnTo>
                      <a:pt x="87" y="2"/>
                    </a:lnTo>
                    <a:lnTo>
                      <a:pt x="83" y="1"/>
                    </a:lnTo>
                    <a:lnTo>
                      <a:pt x="79" y="0"/>
                    </a:lnTo>
                    <a:lnTo>
                      <a:pt x="69" y="1"/>
                    </a:lnTo>
                    <a:lnTo>
                      <a:pt x="58" y="2"/>
                    </a:lnTo>
                    <a:lnTo>
                      <a:pt x="49" y="3"/>
                    </a:lnTo>
                    <a:lnTo>
                      <a:pt x="45" y="4"/>
                    </a:lnTo>
                    <a:lnTo>
                      <a:pt x="40" y="5"/>
                    </a:lnTo>
                    <a:lnTo>
                      <a:pt x="38" y="6"/>
                    </a:lnTo>
                    <a:lnTo>
                      <a:pt x="32" y="9"/>
                    </a:lnTo>
                    <a:lnTo>
                      <a:pt x="30" y="10"/>
                    </a:lnTo>
                    <a:lnTo>
                      <a:pt x="25" y="10"/>
                    </a:lnTo>
                    <a:lnTo>
                      <a:pt x="24" y="10"/>
                    </a:lnTo>
                    <a:lnTo>
                      <a:pt x="15" y="9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3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3" y="19"/>
                    </a:lnTo>
                    <a:lnTo>
                      <a:pt x="7" y="19"/>
                    </a:lnTo>
                    <a:lnTo>
                      <a:pt x="12" y="21"/>
                    </a:lnTo>
                    <a:lnTo>
                      <a:pt x="22" y="22"/>
                    </a:lnTo>
                    <a:lnTo>
                      <a:pt x="32" y="23"/>
                    </a:lnTo>
                    <a:lnTo>
                      <a:pt x="58" y="21"/>
                    </a:lnTo>
                    <a:lnTo>
                      <a:pt x="84" y="21"/>
                    </a:lnTo>
                    <a:lnTo>
                      <a:pt x="101" y="21"/>
                    </a:lnTo>
                    <a:lnTo>
                      <a:pt x="111" y="23"/>
                    </a:lnTo>
                    <a:lnTo>
                      <a:pt x="115" y="24"/>
                    </a:lnTo>
                    <a:lnTo>
                      <a:pt x="121" y="25"/>
                    </a:lnTo>
                    <a:lnTo>
                      <a:pt x="129" y="27"/>
                    </a:lnTo>
                    <a:lnTo>
                      <a:pt x="134" y="27"/>
                    </a:lnTo>
                    <a:lnTo>
                      <a:pt x="138" y="27"/>
                    </a:lnTo>
                    <a:lnTo>
                      <a:pt x="140" y="27"/>
                    </a:lnTo>
                    <a:lnTo>
                      <a:pt x="145" y="26"/>
                    </a:lnTo>
                    <a:lnTo>
                      <a:pt x="149" y="24"/>
                    </a:lnTo>
                    <a:lnTo>
                      <a:pt x="165" y="15"/>
                    </a:lnTo>
                    <a:lnTo>
                      <a:pt x="162" y="14"/>
                    </a:lnTo>
                    <a:lnTo>
                      <a:pt x="159" y="11"/>
                    </a:lnTo>
                    <a:lnTo>
                      <a:pt x="156" y="9"/>
                    </a:lnTo>
                    <a:lnTo>
                      <a:pt x="153" y="8"/>
                    </a:lnTo>
                    <a:lnTo>
                      <a:pt x="140" y="5"/>
                    </a:lnTo>
                    <a:lnTo>
                      <a:pt x="132" y="6"/>
                    </a:lnTo>
                    <a:lnTo>
                      <a:pt x="125" y="6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39" name="CustomShape 49"/>
              <p:cNvSpPr/>
              <p:nvPr/>
            </p:nvSpPr>
            <p:spPr>
              <a:xfrm>
                <a:off x="2102040" y="5959800"/>
                <a:ext cx="9504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42">
                    <a:moveTo>
                      <a:pt x="126" y="0"/>
                    </a:moveTo>
                    <a:lnTo>
                      <a:pt x="128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1" y="5"/>
                    </a:lnTo>
                    <a:lnTo>
                      <a:pt x="131" y="6"/>
                    </a:lnTo>
                    <a:lnTo>
                      <a:pt x="131" y="8"/>
                    </a:lnTo>
                    <a:lnTo>
                      <a:pt x="134" y="5"/>
                    </a:lnTo>
                    <a:lnTo>
                      <a:pt x="136" y="4"/>
                    </a:lnTo>
                    <a:lnTo>
                      <a:pt x="138" y="4"/>
                    </a:lnTo>
                    <a:lnTo>
                      <a:pt x="140" y="4"/>
                    </a:lnTo>
                    <a:lnTo>
                      <a:pt x="141" y="5"/>
                    </a:lnTo>
                    <a:lnTo>
                      <a:pt x="142" y="9"/>
                    </a:lnTo>
                    <a:lnTo>
                      <a:pt x="144" y="12"/>
                    </a:lnTo>
                    <a:lnTo>
                      <a:pt x="146" y="10"/>
                    </a:lnTo>
                    <a:lnTo>
                      <a:pt x="149" y="10"/>
                    </a:lnTo>
                    <a:lnTo>
                      <a:pt x="151" y="10"/>
                    </a:lnTo>
                    <a:lnTo>
                      <a:pt x="153" y="12"/>
                    </a:lnTo>
                    <a:lnTo>
                      <a:pt x="155" y="14"/>
                    </a:lnTo>
                    <a:lnTo>
                      <a:pt x="156" y="17"/>
                    </a:lnTo>
                    <a:lnTo>
                      <a:pt x="156" y="19"/>
                    </a:lnTo>
                    <a:lnTo>
                      <a:pt x="157" y="22"/>
                    </a:lnTo>
                    <a:lnTo>
                      <a:pt x="160" y="20"/>
                    </a:lnTo>
                    <a:lnTo>
                      <a:pt x="163" y="20"/>
                    </a:lnTo>
                    <a:lnTo>
                      <a:pt x="165" y="20"/>
                    </a:lnTo>
                    <a:lnTo>
                      <a:pt x="167" y="23"/>
                    </a:lnTo>
                    <a:lnTo>
                      <a:pt x="168" y="25"/>
                    </a:lnTo>
                    <a:lnTo>
                      <a:pt x="168" y="27"/>
                    </a:lnTo>
                    <a:lnTo>
                      <a:pt x="168" y="30"/>
                    </a:lnTo>
                    <a:lnTo>
                      <a:pt x="167" y="31"/>
                    </a:lnTo>
                    <a:lnTo>
                      <a:pt x="166" y="33"/>
                    </a:lnTo>
                    <a:lnTo>
                      <a:pt x="165" y="34"/>
                    </a:lnTo>
                    <a:lnTo>
                      <a:pt x="162" y="37"/>
                    </a:lnTo>
                    <a:lnTo>
                      <a:pt x="157" y="39"/>
                    </a:lnTo>
                    <a:lnTo>
                      <a:pt x="153" y="40"/>
                    </a:lnTo>
                    <a:lnTo>
                      <a:pt x="144" y="42"/>
                    </a:lnTo>
                    <a:lnTo>
                      <a:pt x="140" y="42"/>
                    </a:lnTo>
                    <a:lnTo>
                      <a:pt x="135" y="42"/>
                    </a:lnTo>
                    <a:lnTo>
                      <a:pt x="134" y="41"/>
                    </a:lnTo>
                    <a:lnTo>
                      <a:pt x="133" y="40"/>
                    </a:lnTo>
                    <a:lnTo>
                      <a:pt x="133" y="38"/>
                    </a:lnTo>
                    <a:lnTo>
                      <a:pt x="133" y="36"/>
                    </a:lnTo>
                    <a:lnTo>
                      <a:pt x="135" y="33"/>
                    </a:lnTo>
                    <a:lnTo>
                      <a:pt x="113" y="36"/>
                    </a:lnTo>
                    <a:lnTo>
                      <a:pt x="96" y="34"/>
                    </a:lnTo>
                    <a:lnTo>
                      <a:pt x="84" y="34"/>
                    </a:lnTo>
                    <a:lnTo>
                      <a:pt x="64" y="32"/>
                    </a:lnTo>
                    <a:lnTo>
                      <a:pt x="26" y="30"/>
                    </a:lnTo>
                    <a:lnTo>
                      <a:pt x="20" y="29"/>
                    </a:lnTo>
                    <a:lnTo>
                      <a:pt x="13" y="30"/>
                    </a:lnTo>
                    <a:lnTo>
                      <a:pt x="0" y="31"/>
                    </a:lnTo>
                    <a:lnTo>
                      <a:pt x="2" y="27"/>
                    </a:lnTo>
                    <a:lnTo>
                      <a:pt x="4" y="23"/>
                    </a:lnTo>
                    <a:lnTo>
                      <a:pt x="6" y="20"/>
                    </a:lnTo>
                    <a:lnTo>
                      <a:pt x="8" y="19"/>
                    </a:lnTo>
                    <a:lnTo>
                      <a:pt x="14" y="17"/>
                    </a:lnTo>
                    <a:lnTo>
                      <a:pt x="18" y="17"/>
                    </a:lnTo>
                    <a:lnTo>
                      <a:pt x="22" y="18"/>
                    </a:lnTo>
                    <a:lnTo>
                      <a:pt x="25" y="20"/>
                    </a:lnTo>
                    <a:lnTo>
                      <a:pt x="26" y="18"/>
                    </a:lnTo>
                    <a:lnTo>
                      <a:pt x="29" y="17"/>
                    </a:lnTo>
                    <a:lnTo>
                      <a:pt x="33" y="15"/>
                    </a:lnTo>
                    <a:lnTo>
                      <a:pt x="40" y="13"/>
                    </a:lnTo>
                    <a:lnTo>
                      <a:pt x="52" y="12"/>
                    </a:lnTo>
                    <a:lnTo>
                      <a:pt x="76" y="13"/>
                    </a:lnTo>
                    <a:lnTo>
                      <a:pt x="75" y="12"/>
                    </a:lnTo>
                    <a:lnTo>
                      <a:pt x="75" y="10"/>
                    </a:lnTo>
                    <a:lnTo>
                      <a:pt x="77" y="9"/>
                    </a:lnTo>
                    <a:lnTo>
                      <a:pt x="78" y="8"/>
                    </a:lnTo>
                    <a:lnTo>
                      <a:pt x="84" y="6"/>
                    </a:lnTo>
                    <a:lnTo>
                      <a:pt x="91" y="5"/>
                    </a:lnTo>
                    <a:lnTo>
                      <a:pt x="99" y="8"/>
                    </a:lnTo>
                    <a:lnTo>
                      <a:pt x="107" y="3"/>
                    </a:lnTo>
                    <a:lnTo>
                      <a:pt x="112" y="2"/>
                    </a:lnTo>
                    <a:lnTo>
                      <a:pt x="116" y="1"/>
                    </a:lnTo>
                    <a:lnTo>
                      <a:pt x="121" y="0"/>
                    </a:lnTo>
                    <a:lnTo>
                      <a:pt x="126" y="0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0" name="CustomShape 50"/>
              <p:cNvSpPr/>
              <p:nvPr/>
            </p:nvSpPr>
            <p:spPr>
              <a:xfrm>
                <a:off x="1501200" y="5926680"/>
                <a:ext cx="67032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60">
                    <a:moveTo>
                      <a:pt x="1061" y="0"/>
                    </a:moveTo>
                    <a:lnTo>
                      <a:pt x="1062" y="24"/>
                    </a:lnTo>
                    <a:lnTo>
                      <a:pt x="1057" y="24"/>
                    </a:lnTo>
                    <a:lnTo>
                      <a:pt x="1052" y="25"/>
                    </a:lnTo>
                    <a:lnTo>
                      <a:pt x="1048" y="25"/>
                    </a:lnTo>
                    <a:lnTo>
                      <a:pt x="1044" y="27"/>
                    </a:lnTo>
                    <a:lnTo>
                      <a:pt x="1035" y="31"/>
                    </a:lnTo>
                    <a:lnTo>
                      <a:pt x="1027" y="29"/>
                    </a:lnTo>
                    <a:lnTo>
                      <a:pt x="1021" y="30"/>
                    </a:lnTo>
                    <a:lnTo>
                      <a:pt x="1015" y="30"/>
                    </a:lnTo>
                    <a:lnTo>
                      <a:pt x="1013" y="31"/>
                    </a:lnTo>
                    <a:lnTo>
                      <a:pt x="1011" y="33"/>
                    </a:lnTo>
                    <a:lnTo>
                      <a:pt x="1011" y="35"/>
                    </a:lnTo>
                    <a:lnTo>
                      <a:pt x="1012" y="36"/>
                    </a:lnTo>
                    <a:lnTo>
                      <a:pt x="988" y="35"/>
                    </a:lnTo>
                    <a:lnTo>
                      <a:pt x="976" y="35"/>
                    </a:lnTo>
                    <a:lnTo>
                      <a:pt x="970" y="39"/>
                    </a:lnTo>
                    <a:lnTo>
                      <a:pt x="965" y="40"/>
                    </a:lnTo>
                    <a:lnTo>
                      <a:pt x="964" y="41"/>
                    </a:lnTo>
                    <a:lnTo>
                      <a:pt x="961" y="43"/>
                    </a:lnTo>
                    <a:lnTo>
                      <a:pt x="958" y="42"/>
                    </a:lnTo>
                    <a:lnTo>
                      <a:pt x="955" y="41"/>
                    </a:lnTo>
                    <a:lnTo>
                      <a:pt x="950" y="41"/>
                    </a:lnTo>
                    <a:lnTo>
                      <a:pt x="944" y="43"/>
                    </a:lnTo>
                    <a:lnTo>
                      <a:pt x="943" y="44"/>
                    </a:lnTo>
                    <a:lnTo>
                      <a:pt x="941" y="46"/>
                    </a:lnTo>
                    <a:lnTo>
                      <a:pt x="938" y="50"/>
                    </a:lnTo>
                    <a:lnTo>
                      <a:pt x="936" y="55"/>
                    </a:lnTo>
                    <a:lnTo>
                      <a:pt x="937" y="55"/>
                    </a:lnTo>
                    <a:lnTo>
                      <a:pt x="918" y="57"/>
                    </a:lnTo>
                    <a:lnTo>
                      <a:pt x="891" y="59"/>
                    </a:lnTo>
                    <a:lnTo>
                      <a:pt x="857" y="60"/>
                    </a:lnTo>
                    <a:lnTo>
                      <a:pt x="802" y="59"/>
                    </a:lnTo>
                    <a:lnTo>
                      <a:pt x="767" y="57"/>
                    </a:lnTo>
                    <a:lnTo>
                      <a:pt x="733" y="54"/>
                    </a:lnTo>
                    <a:lnTo>
                      <a:pt x="683" y="55"/>
                    </a:lnTo>
                    <a:lnTo>
                      <a:pt x="656" y="56"/>
                    </a:lnTo>
                    <a:lnTo>
                      <a:pt x="629" y="58"/>
                    </a:lnTo>
                    <a:lnTo>
                      <a:pt x="603" y="56"/>
                    </a:lnTo>
                    <a:lnTo>
                      <a:pt x="571" y="51"/>
                    </a:lnTo>
                    <a:lnTo>
                      <a:pt x="518" y="46"/>
                    </a:lnTo>
                    <a:lnTo>
                      <a:pt x="490" y="43"/>
                    </a:lnTo>
                    <a:lnTo>
                      <a:pt x="462" y="45"/>
                    </a:lnTo>
                    <a:lnTo>
                      <a:pt x="444" y="47"/>
                    </a:lnTo>
                    <a:lnTo>
                      <a:pt x="425" y="51"/>
                    </a:lnTo>
                    <a:lnTo>
                      <a:pt x="410" y="56"/>
                    </a:lnTo>
                    <a:lnTo>
                      <a:pt x="396" y="58"/>
                    </a:lnTo>
                    <a:lnTo>
                      <a:pt x="382" y="60"/>
                    </a:lnTo>
                    <a:lnTo>
                      <a:pt x="368" y="60"/>
                    </a:lnTo>
                    <a:lnTo>
                      <a:pt x="354" y="60"/>
                    </a:lnTo>
                    <a:lnTo>
                      <a:pt x="262" y="56"/>
                    </a:lnTo>
                    <a:lnTo>
                      <a:pt x="191" y="49"/>
                    </a:lnTo>
                    <a:lnTo>
                      <a:pt x="174" y="46"/>
                    </a:lnTo>
                    <a:lnTo>
                      <a:pt x="136" y="41"/>
                    </a:lnTo>
                    <a:lnTo>
                      <a:pt x="101" y="38"/>
                    </a:lnTo>
                    <a:lnTo>
                      <a:pt x="50" y="39"/>
                    </a:lnTo>
                    <a:lnTo>
                      <a:pt x="47" y="36"/>
                    </a:lnTo>
                    <a:lnTo>
                      <a:pt x="44" y="34"/>
                    </a:lnTo>
                    <a:lnTo>
                      <a:pt x="41" y="32"/>
                    </a:lnTo>
                    <a:lnTo>
                      <a:pt x="38" y="31"/>
                    </a:lnTo>
                    <a:lnTo>
                      <a:pt x="25" y="29"/>
                    </a:lnTo>
                    <a:lnTo>
                      <a:pt x="17" y="30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1" y="21"/>
                    </a:lnTo>
                    <a:lnTo>
                      <a:pt x="332" y="26"/>
                    </a:lnTo>
                    <a:lnTo>
                      <a:pt x="537" y="20"/>
                    </a:lnTo>
                    <a:lnTo>
                      <a:pt x="654" y="19"/>
                    </a:lnTo>
                    <a:lnTo>
                      <a:pt x="731" y="16"/>
                    </a:lnTo>
                    <a:lnTo>
                      <a:pt x="830" y="14"/>
                    </a:lnTo>
                    <a:lnTo>
                      <a:pt x="876" y="13"/>
                    </a:lnTo>
                    <a:lnTo>
                      <a:pt x="928" y="11"/>
                    </a:lnTo>
                    <a:lnTo>
                      <a:pt x="965" y="8"/>
                    </a:lnTo>
                    <a:lnTo>
                      <a:pt x="992" y="5"/>
                    </a:lnTo>
                    <a:lnTo>
                      <a:pt x="1024" y="3"/>
                    </a:lnTo>
                    <a:lnTo>
                      <a:pt x="1061" y="0"/>
                    </a:lnTo>
                  </a:path>
                </a:pathLst>
              </a:custGeom>
              <a:solidFill>
                <a:srgbClr val="FF000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1" name="CustomShape 51"/>
              <p:cNvSpPr/>
              <p:nvPr/>
            </p:nvSpPr>
            <p:spPr>
              <a:xfrm>
                <a:off x="1477440" y="5748840"/>
                <a:ext cx="704520" cy="18396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40">
                    <a:moveTo>
                      <a:pt x="1011" y="10"/>
                    </a:moveTo>
                    <a:lnTo>
                      <a:pt x="1000" y="12"/>
                    </a:lnTo>
                    <a:lnTo>
                      <a:pt x="995" y="14"/>
                    </a:lnTo>
                    <a:lnTo>
                      <a:pt x="991" y="16"/>
                    </a:lnTo>
                    <a:lnTo>
                      <a:pt x="983" y="21"/>
                    </a:lnTo>
                    <a:lnTo>
                      <a:pt x="975" y="28"/>
                    </a:lnTo>
                    <a:lnTo>
                      <a:pt x="964" y="37"/>
                    </a:lnTo>
                    <a:lnTo>
                      <a:pt x="954" y="45"/>
                    </a:lnTo>
                    <a:lnTo>
                      <a:pt x="948" y="48"/>
                    </a:lnTo>
                    <a:lnTo>
                      <a:pt x="943" y="48"/>
                    </a:lnTo>
                    <a:lnTo>
                      <a:pt x="936" y="50"/>
                    </a:lnTo>
                    <a:lnTo>
                      <a:pt x="0" y="50"/>
                    </a:lnTo>
                    <a:lnTo>
                      <a:pt x="0" y="63"/>
                    </a:lnTo>
                    <a:lnTo>
                      <a:pt x="2" y="73"/>
                    </a:lnTo>
                    <a:lnTo>
                      <a:pt x="3" y="78"/>
                    </a:lnTo>
                    <a:lnTo>
                      <a:pt x="4" y="83"/>
                    </a:lnTo>
                    <a:lnTo>
                      <a:pt x="6" y="89"/>
                    </a:lnTo>
                    <a:lnTo>
                      <a:pt x="9" y="94"/>
                    </a:lnTo>
                    <a:lnTo>
                      <a:pt x="12" y="102"/>
                    </a:lnTo>
                    <a:lnTo>
                      <a:pt x="16" y="108"/>
                    </a:lnTo>
                    <a:lnTo>
                      <a:pt x="20" y="114"/>
                    </a:lnTo>
                    <a:lnTo>
                      <a:pt x="25" y="122"/>
                    </a:lnTo>
                    <a:lnTo>
                      <a:pt x="38" y="136"/>
                    </a:lnTo>
                    <a:lnTo>
                      <a:pt x="369" y="140"/>
                    </a:lnTo>
                    <a:lnTo>
                      <a:pt x="574" y="135"/>
                    </a:lnTo>
                    <a:lnTo>
                      <a:pt x="692" y="134"/>
                    </a:lnTo>
                    <a:lnTo>
                      <a:pt x="768" y="130"/>
                    </a:lnTo>
                    <a:lnTo>
                      <a:pt x="867" y="128"/>
                    </a:lnTo>
                    <a:lnTo>
                      <a:pt x="913" y="127"/>
                    </a:lnTo>
                    <a:lnTo>
                      <a:pt x="965" y="125"/>
                    </a:lnTo>
                    <a:lnTo>
                      <a:pt x="1002" y="122"/>
                    </a:lnTo>
                    <a:lnTo>
                      <a:pt x="1028" y="120"/>
                    </a:lnTo>
                    <a:lnTo>
                      <a:pt x="1061" y="118"/>
                    </a:lnTo>
                    <a:lnTo>
                      <a:pt x="1098" y="114"/>
                    </a:lnTo>
                    <a:lnTo>
                      <a:pt x="1097" y="102"/>
                    </a:lnTo>
                    <a:lnTo>
                      <a:pt x="1098" y="85"/>
                    </a:lnTo>
                    <a:lnTo>
                      <a:pt x="1100" y="72"/>
                    </a:lnTo>
                    <a:lnTo>
                      <a:pt x="1101" y="61"/>
                    </a:lnTo>
                    <a:lnTo>
                      <a:pt x="1102" y="53"/>
                    </a:lnTo>
                    <a:lnTo>
                      <a:pt x="1104" y="46"/>
                    </a:lnTo>
                    <a:lnTo>
                      <a:pt x="1105" y="40"/>
                    </a:lnTo>
                    <a:lnTo>
                      <a:pt x="1107" y="31"/>
                    </a:lnTo>
                    <a:lnTo>
                      <a:pt x="1108" y="28"/>
                    </a:lnTo>
                    <a:lnTo>
                      <a:pt x="1109" y="26"/>
                    </a:lnTo>
                    <a:lnTo>
                      <a:pt x="1111" y="22"/>
                    </a:lnTo>
                    <a:lnTo>
                      <a:pt x="1112" y="19"/>
                    </a:lnTo>
                    <a:lnTo>
                      <a:pt x="1114" y="15"/>
                    </a:lnTo>
                    <a:lnTo>
                      <a:pt x="1116" y="12"/>
                    </a:lnTo>
                    <a:lnTo>
                      <a:pt x="1118" y="9"/>
                    </a:lnTo>
                    <a:lnTo>
                      <a:pt x="1118" y="6"/>
                    </a:lnTo>
                    <a:lnTo>
                      <a:pt x="1118" y="3"/>
                    </a:lnTo>
                    <a:lnTo>
                      <a:pt x="1118" y="2"/>
                    </a:lnTo>
                    <a:lnTo>
                      <a:pt x="1116" y="1"/>
                    </a:lnTo>
                    <a:lnTo>
                      <a:pt x="1115" y="1"/>
                    </a:lnTo>
                    <a:lnTo>
                      <a:pt x="1112" y="0"/>
                    </a:lnTo>
                    <a:lnTo>
                      <a:pt x="1031" y="7"/>
                    </a:lnTo>
                    <a:lnTo>
                      <a:pt x="1011" y="10"/>
                    </a:lnTo>
                  </a:path>
                </a:pathLst>
              </a:custGeom>
              <a:solidFill>
                <a:srgbClr val="CECECE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2" name="CustomShape 52"/>
              <p:cNvSpPr/>
              <p:nvPr/>
            </p:nvSpPr>
            <p:spPr>
              <a:xfrm>
                <a:off x="2127240" y="5652000"/>
                <a:ext cx="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73">
                    <a:moveTo>
                      <a:pt x="15" y="0"/>
                    </a:moveTo>
                    <a:lnTo>
                      <a:pt x="0" y="0"/>
                    </a:lnTo>
                    <a:lnTo>
                      <a:pt x="0" y="73"/>
                    </a:lnTo>
                    <a:lnTo>
                      <a:pt x="16" y="72"/>
                    </a:lnTo>
                    <a:lnTo>
                      <a:pt x="16" y="32"/>
                    </a:lnTo>
                    <a:lnTo>
                      <a:pt x="12" y="32"/>
                    </a:lnTo>
                    <a:lnTo>
                      <a:pt x="12" y="18"/>
                    </a:lnTo>
                    <a:lnTo>
                      <a:pt x="15" y="18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3" name="CustomShape 53"/>
              <p:cNvSpPr/>
              <p:nvPr/>
            </p:nvSpPr>
            <p:spPr>
              <a:xfrm>
                <a:off x="2133360" y="5659920"/>
                <a:ext cx="720" cy="71280"/>
              </a:xfrm>
              <a:custGeom>
                <a:avLst/>
                <a:gdLst/>
                <a:ahLst/>
                <a:cxnLst/>
                <a:rect l="l" t="t" r="r" b="b"/>
                <a:pathLst>
                  <a:path w="10" h="67">
                    <a:moveTo>
                      <a:pt x="9" y="0"/>
                    </a:moveTo>
                    <a:lnTo>
                      <a:pt x="9" y="18"/>
                    </a:lnTo>
                    <a:lnTo>
                      <a:pt x="6" y="18"/>
                    </a:lnTo>
                    <a:lnTo>
                      <a:pt x="6" y="32"/>
                    </a:lnTo>
                    <a:lnTo>
                      <a:pt x="9" y="32"/>
                    </a:lnTo>
                    <a:lnTo>
                      <a:pt x="9" y="66"/>
                    </a:lnTo>
                    <a:lnTo>
                      <a:pt x="10" y="66"/>
                    </a:lnTo>
                    <a:lnTo>
                      <a:pt x="4" y="67"/>
                    </a:lnTo>
                    <a:lnTo>
                      <a:pt x="4" y="28"/>
                    </a:lnTo>
                    <a:lnTo>
                      <a:pt x="0" y="28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0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4" name="CustomShape 54"/>
              <p:cNvSpPr/>
              <p:nvPr/>
            </p:nvSpPr>
            <p:spPr>
              <a:xfrm>
                <a:off x="1873440" y="5792040"/>
                <a:ext cx="3780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">
                    <a:moveTo>
                      <a:pt x="17" y="0"/>
                    </a:moveTo>
                    <a:lnTo>
                      <a:pt x="77" y="0"/>
                    </a:lnTo>
                    <a:lnTo>
                      <a:pt x="80" y="23"/>
                    </a:lnTo>
                    <a:lnTo>
                      <a:pt x="0" y="23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3" y="10"/>
                    </a:lnTo>
                    <a:lnTo>
                      <a:pt x="15" y="8"/>
                    </a:lnTo>
                    <a:lnTo>
                      <a:pt x="17" y="4"/>
                    </a:lnTo>
                    <a:lnTo>
                      <a:pt x="17" y="0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5" name="CustomShape 55"/>
              <p:cNvSpPr/>
              <p:nvPr/>
            </p:nvSpPr>
            <p:spPr>
              <a:xfrm>
                <a:off x="1875240" y="5700960"/>
                <a:ext cx="72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" h="72">
                    <a:moveTo>
                      <a:pt x="14" y="59"/>
                    </a:moveTo>
                    <a:lnTo>
                      <a:pt x="14" y="0"/>
                    </a:lnTo>
                    <a:lnTo>
                      <a:pt x="0" y="0"/>
                    </a:lnTo>
                    <a:lnTo>
                      <a:pt x="0" y="72"/>
                    </a:lnTo>
                    <a:lnTo>
                      <a:pt x="3" y="72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10" y="69"/>
                    </a:lnTo>
                    <a:lnTo>
                      <a:pt x="11" y="67"/>
                    </a:lnTo>
                    <a:lnTo>
                      <a:pt x="13" y="64"/>
                    </a:lnTo>
                    <a:lnTo>
                      <a:pt x="14" y="59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6" name="CustomShape 56"/>
              <p:cNvSpPr/>
              <p:nvPr/>
            </p:nvSpPr>
            <p:spPr>
              <a:xfrm>
                <a:off x="1551960" y="5721840"/>
                <a:ext cx="180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6">
                    <a:moveTo>
                      <a:pt x="5" y="31"/>
                    </a:moveTo>
                    <a:lnTo>
                      <a:pt x="4" y="9"/>
                    </a:lnTo>
                    <a:lnTo>
                      <a:pt x="16" y="9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46"/>
                    </a:lnTo>
                    <a:lnTo>
                      <a:pt x="23" y="46"/>
                    </a:lnTo>
                    <a:lnTo>
                      <a:pt x="20" y="31"/>
                    </a:lnTo>
                    <a:lnTo>
                      <a:pt x="5" y="31"/>
                    </a:lnTo>
                  </a:path>
                </a:pathLst>
              </a:custGeom>
              <a:solidFill>
                <a:srgbClr val="40404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7" name="CustomShape 57"/>
              <p:cNvSpPr/>
              <p:nvPr/>
            </p:nvSpPr>
            <p:spPr>
              <a:xfrm>
                <a:off x="1600560" y="5666040"/>
                <a:ext cx="37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5">
                    <a:moveTo>
                      <a:pt x="80" y="25"/>
                    </a:moveTo>
                    <a:lnTo>
                      <a:pt x="81" y="5"/>
                    </a:lnTo>
                    <a:lnTo>
                      <a:pt x="1" y="0"/>
                    </a:lnTo>
                    <a:lnTo>
                      <a:pt x="0" y="22"/>
                    </a:lnTo>
                    <a:lnTo>
                      <a:pt x="80" y="25"/>
                    </a:lnTo>
                  </a:path>
                </a:pathLst>
              </a:custGeom>
              <a:solidFill>
                <a:srgbClr val="40404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8" name="CustomShape 58"/>
              <p:cNvSpPr/>
              <p:nvPr/>
            </p:nvSpPr>
            <p:spPr>
              <a:xfrm>
                <a:off x="1526400" y="5544360"/>
                <a:ext cx="8280" cy="142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15">
                    <a:moveTo>
                      <a:pt x="33" y="113"/>
                    </a:moveTo>
                    <a:lnTo>
                      <a:pt x="30" y="113"/>
                    </a:lnTo>
                    <a:lnTo>
                      <a:pt x="0" y="115"/>
                    </a:lnTo>
                    <a:lnTo>
                      <a:pt x="8" y="12"/>
                    </a:lnTo>
                    <a:lnTo>
                      <a:pt x="29" y="0"/>
                    </a:lnTo>
                    <a:lnTo>
                      <a:pt x="33" y="113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49" name="Line 59"/>
              <p:cNvSpPr/>
              <p:nvPr/>
            </p:nvSpPr>
            <p:spPr>
              <a:xfrm flipH="1" flipV="1">
                <a:off x="1839600" y="5572440"/>
                <a:ext cx="137160" cy="316080"/>
              </a:xfrm>
              <a:prstGeom prst="line">
                <a:avLst/>
              </a:prstGeom>
              <a:ln w="12600">
                <a:solidFill>
                  <a:srgbClr val="000000"/>
                </a:solidFill>
                <a:miter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50" name="CustomShape 60"/>
              <p:cNvSpPr/>
              <p:nvPr/>
            </p:nvSpPr>
            <p:spPr>
              <a:xfrm>
                <a:off x="1496880" y="5923440"/>
                <a:ext cx="6681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60">
                    <a:moveTo>
                      <a:pt x="1061" y="0"/>
                    </a:moveTo>
                    <a:lnTo>
                      <a:pt x="1062" y="24"/>
                    </a:lnTo>
                    <a:lnTo>
                      <a:pt x="1057" y="24"/>
                    </a:lnTo>
                    <a:lnTo>
                      <a:pt x="1052" y="25"/>
                    </a:lnTo>
                    <a:lnTo>
                      <a:pt x="1048" y="25"/>
                    </a:lnTo>
                    <a:lnTo>
                      <a:pt x="1044" y="27"/>
                    </a:lnTo>
                    <a:lnTo>
                      <a:pt x="1035" y="31"/>
                    </a:lnTo>
                    <a:lnTo>
                      <a:pt x="1027" y="29"/>
                    </a:lnTo>
                    <a:lnTo>
                      <a:pt x="1021" y="30"/>
                    </a:lnTo>
                    <a:lnTo>
                      <a:pt x="1015" y="30"/>
                    </a:lnTo>
                    <a:lnTo>
                      <a:pt x="1013" y="31"/>
                    </a:lnTo>
                    <a:lnTo>
                      <a:pt x="1011" y="33"/>
                    </a:lnTo>
                    <a:lnTo>
                      <a:pt x="1011" y="35"/>
                    </a:lnTo>
                    <a:lnTo>
                      <a:pt x="1012" y="36"/>
                    </a:lnTo>
                    <a:lnTo>
                      <a:pt x="988" y="35"/>
                    </a:lnTo>
                    <a:lnTo>
                      <a:pt x="976" y="35"/>
                    </a:lnTo>
                    <a:lnTo>
                      <a:pt x="970" y="39"/>
                    </a:lnTo>
                    <a:lnTo>
                      <a:pt x="965" y="40"/>
                    </a:lnTo>
                    <a:lnTo>
                      <a:pt x="964" y="41"/>
                    </a:lnTo>
                    <a:lnTo>
                      <a:pt x="961" y="43"/>
                    </a:lnTo>
                    <a:lnTo>
                      <a:pt x="958" y="42"/>
                    </a:lnTo>
                    <a:lnTo>
                      <a:pt x="955" y="41"/>
                    </a:lnTo>
                    <a:lnTo>
                      <a:pt x="950" y="41"/>
                    </a:lnTo>
                    <a:lnTo>
                      <a:pt x="944" y="43"/>
                    </a:lnTo>
                    <a:lnTo>
                      <a:pt x="943" y="44"/>
                    </a:lnTo>
                    <a:lnTo>
                      <a:pt x="941" y="46"/>
                    </a:lnTo>
                    <a:lnTo>
                      <a:pt x="938" y="50"/>
                    </a:lnTo>
                    <a:lnTo>
                      <a:pt x="936" y="55"/>
                    </a:lnTo>
                    <a:lnTo>
                      <a:pt x="937" y="55"/>
                    </a:lnTo>
                    <a:lnTo>
                      <a:pt x="918" y="57"/>
                    </a:lnTo>
                    <a:lnTo>
                      <a:pt x="891" y="59"/>
                    </a:lnTo>
                    <a:lnTo>
                      <a:pt x="857" y="60"/>
                    </a:lnTo>
                    <a:lnTo>
                      <a:pt x="802" y="59"/>
                    </a:lnTo>
                    <a:lnTo>
                      <a:pt x="767" y="57"/>
                    </a:lnTo>
                    <a:lnTo>
                      <a:pt x="733" y="54"/>
                    </a:lnTo>
                    <a:lnTo>
                      <a:pt x="683" y="55"/>
                    </a:lnTo>
                    <a:lnTo>
                      <a:pt x="656" y="56"/>
                    </a:lnTo>
                    <a:lnTo>
                      <a:pt x="629" y="58"/>
                    </a:lnTo>
                    <a:lnTo>
                      <a:pt x="603" y="56"/>
                    </a:lnTo>
                    <a:lnTo>
                      <a:pt x="571" y="51"/>
                    </a:lnTo>
                    <a:lnTo>
                      <a:pt x="518" y="46"/>
                    </a:lnTo>
                    <a:lnTo>
                      <a:pt x="490" y="43"/>
                    </a:lnTo>
                    <a:lnTo>
                      <a:pt x="462" y="45"/>
                    </a:lnTo>
                    <a:lnTo>
                      <a:pt x="444" y="47"/>
                    </a:lnTo>
                    <a:lnTo>
                      <a:pt x="425" y="51"/>
                    </a:lnTo>
                    <a:lnTo>
                      <a:pt x="410" y="56"/>
                    </a:lnTo>
                    <a:lnTo>
                      <a:pt x="396" y="58"/>
                    </a:lnTo>
                    <a:lnTo>
                      <a:pt x="382" y="60"/>
                    </a:lnTo>
                    <a:lnTo>
                      <a:pt x="368" y="60"/>
                    </a:lnTo>
                    <a:lnTo>
                      <a:pt x="354" y="60"/>
                    </a:lnTo>
                    <a:lnTo>
                      <a:pt x="262" y="56"/>
                    </a:lnTo>
                    <a:lnTo>
                      <a:pt x="191" y="49"/>
                    </a:lnTo>
                    <a:lnTo>
                      <a:pt x="174" y="46"/>
                    </a:lnTo>
                    <a:lnTo>
                      <a:pt x="136" y="41"/>
                    </a:lnTo>
                    <a:lnTo>
                      <a:pt x="101" y="38"/>
                    </a:lnTo>
                    <a:lnTo>
                      <a:pt x="50" y="39"/>
                    </a:lnTo>
                    <a:lnTo>
                      <a:pt x="47" y="36"/>
                    </a:lnTo>
                    <a:lnTo>
                      <a:pt x="44" y="34"/>
                    </a:lnTo>
                    <a:lnTo>
                      <a:pt x="41" y="32"/>
                    </a:lnTo>
                    <a:lnTo>
                      <a:pt x="38" y="31"/>
                    </a:lnTo>
                    <a:lnTo>
                      <a:pt x="25" y="29"/>
                    </a:lnTo>
                    <a:lnTo>
                      <a:pt x="17" y="30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1" y="21"/>
                    </a:lnTo>
                    <a:lnTo>
                      <a:pt x="332" y="26"/>
                    </a:lnTo>
                    <a:lnTo>
                      <a:pt x="537" y="20"/>
                    </a:lnTo>
                    <a:lnTo>
                      <a:pt x="654" y="19"/>
                    </a:lnTo>
                    <a:lnTo>
                      <a:pt x="731" y="16"/>
                    </a:lnTo>
                    <a:lnTo>
                      <a:pt x="830" y="14"/>
                    </a:lnTo>
                    <a:lnTo>
                      <a:pt x="876" y="13"/>
                    </a:lnTo>
                    <a:lnTo>
                      <a:pt x="928" y="11"/>
                    </a:lnTo>
                    <a:lnTo>
                      <a:pt x="965" y="8"/>
                    </a:lnTo>
                    <a:lnTo>
                      <a:pt x="992" y="5"/>
                    </a:lnTo>
                    <a:lnTo>
                      <a:pt x="1024" y="3"/>
                    </a:lnTo>
                    <a:lnTo>
                      <a:pt x="1061" y="0"/>
                    </a:lnTo>
                  </a:path>
                </a:pathLst>
              </a:custGeom>
              <a:solidFill>
                <a:srgbClr val="FF000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51" name="CustomShape 61"/>
              <p:cNvSpPr/>
              <p:nvPr/>
            </p:nvSpPr>
            <p:spPr>
              <a:xfrm>
                <a:off x="1470960" y="5745600"/>
                <a:ext cx="706680" cy="18396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40">
                    <a:moveTo>
                      <a:pt x="1011" y="10"/>
                    </a:moveTo>
                    <a:lnTo>
                      <a:pt x="1000" y="12"/>
                    </a:lnTo>
                    <a:lnTo>
                      <a:pt x="995" y="14"/>
                    </a:lnTo>
                    <a:lnTo>
                      <a:pt x="991" y="16"/>
                    </a:lnTo>
                    <a:lnTo>
                      <a:pt x="983" y="21"/>
                    </a:lnTo>
                    <a:lnTo>
                      <a:pt x="975" y="28"/>
                    </a:lnTo>
                    <a:lnTo>
                      <a:pt x="964" y="37"/>
                    </a:lnTo>
                    <a:lnTo>
                      <a:pt x="954" y="45"/>
                    </a:lnTo>
                    <a:lnTo>
                      <a:pt x="948" y="48"/>
                    </a:lnTo>
                    <a:lnTo>
                      <a:pt x="943" y="48"/>
                    </a:lnTo>
                    <a:lnTo>
                      <a:pt x="936" y="50"/>
                    </a:lnTo>
                    <a:lnTo>
                      <a:pt x="0" y="50"/>
                    </a:lnTo>
                    <a:lnTo>
                      <a:pt x="0" y="63"/>
                    </a:lnTo>
                    <a:lnTo>
                      <a:pt x="2" y="73"/>
                    </a:lnTo>
                    <a:lnTo>
                      <a:pt x="3" y="78"/>
                    </a:lnTo>
                    <a:lnTo>
                      <a:pt x="4" y="83"/>
                    </a:lnTo>
                    <a:lnTo>
                      <a:pt x="6" y="89"/>
                    </a:lnTo>
                    <a:lnTo>
                      <a:pt x="9" y="94"/>
                    </a:lnTo>
                    <a:lnTo>
                      <a:pt x="12" y="102"/>
                    </a:lnTo>
                    <a:lnTo>
                      <a:pt x="16" y="108"/>
                    </a:lnTo>
                    <a:lnTo>
                      <a:pt x="20" y="114"/>
                    </a:lnTo>
                    <a:lnTo>
                      <a:pt x="25" y="122"/>
                    </a:lnTo>
                    <a:lnTo>
                      <a:pt x="38" y="136"/>
                    </a:lnTo>
                    <a:lnTo>
                      <a:pt x="369" y="140"/>
                    </a:lnTo>
                    <a:lnTo>
                      <a:pt x="574" y="135"/>
                    </a:lnTo>
                    <a:lnTo>
                      <a:pt x="692" y="134"/>
                    </a:lnTo>
                    <a:lnTo>
                      <a:pt x="768" y="130"/>
                    </a:lnTo>
                    <a:lnTo>
                      <a:pt x="867" y="128"/>
                    </a:lnTo>
                    <a:lnTo>
                      <a:pt x="913" y="127"/>
                    </a:lnTo>
                    <a:lnTo>
                      <a:pt x="965" y="125"/>
                    </a:lnTo>
                    <a:lnTo>
                      <a:pt x="1002" y="122"/>
                    </a:lnTo>
                    <a:lnTo>
                      <a:pt x="1028" y="120"/>
                    </a:lnTo>
                    <a:lnTo>
                      <a:pt x="1061" y="118"/>
                    </a:lnTo>
                    <a:lnTo>
                      <a:pt x="1098" y="114"/>
                    </a:lnTo>
                    <a:lnTo>
                      <a:pt x="1097" y="102"/>
                    </a:lnTo>
                    <a:lnTo>
                      <a:pt x="1098" y="85"/>
                    </a:lnTo>
                    <a:lnTo>
                      <a:pt x="1100" y="72"/>
                    </a:lnTo>
                    <a:lnTo>
                      <a:pt x="1101" y="61"/>
                    </a:lnTo>
                    <a:lnTo>
                      <a:pt x="1102" y="53"/>
                    </a:lnTo>
                    <a:lnTo>
                      <a:pt x="1104" y="46"/>
                    </a:lnTo>
                    <a:lnTo>
                      <a:pt x="1105" y="40"/>
                    </a:lnTo>
                    <a:lnTo>
                      <a:pt x="1107" y="31"/>
                    </a:lnTo>
                    <a:lnTo>
                      <a:pt x="1108" y="28"/>
                    </a:lnTo>
                    <a:lnTo>
                      <a:pt x="1109" y="26"/>
                    </a:lnTo>
                    <a:lnTo>
                      <a:pt x="1111" y="22"/>
                    </a:lnTo>
                    <a:lnTo>
                      <a:pt x="1112" y="19"/>
                    </a:lnTo>
                    <a:lnTo>
                      <a:pt x="1114" y="15"/>
                    </a:lnTo>
                    <a:lnTo>
                      <a:pt x="1116" y="12"/>
                    </a:lnTo>
                    <a:lnTo>
                      <a:pt x="1118" y="9"/>
                    </a:lnTo>
                    <a:lnTo>
                      <a:pt x="1118" y="6"/>
                    </a:lnTo>
                    <a:lnTo>
                      <a:pt x="1118" y="3"/>
                    </a:lnTo>
                    <a:lnTo>
                      <a:pt x="1118" y="2"/>
                    </a:lnTo>
                    <a:lnTo>
                      <a:pt x="1116" y="1"/>
                    </a:lnTo>
                    <a:lnTo>
                      <a:pt x="1115" y="1"/>
                    </a:lnTo>
                    <a:lnTo>
                      <a:pt x="1112" y="0"/>
                    </a:lnTo>
                    <a:lnTo>
                      <a:pt x="1031" y="7"/>
                    </a:lnTo>
                    <a:lnTo>
                      <a:pt x="1011" y="10"/>
                    </a:lnTo>
                  </a:path>
                </a:pathLst>
              </a:custGeom>
              <a:solidFill>
                <a:srgbClr val="CECECE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52" name="CustomShape 62"/>
              <p:cNvSpPr/>
              <p:nvPr/>
            </p:nvSpPr>
            <p:spPr>
              <a:xfrm>
                <a:off x="2129400" y="5655240"/>
                <a:ext cx="360" cy="71280"/>
              </a:xfrm>
              <a:custGeom>
                <a:avLst/>
                <a:gdLst/>
                <a:ahLst/>
                <a:cxnLst/>
                <a:rect l="l" t="t" r="r" b="b"/>
                <a:pathLst>
                  <a:path w="10" h="67">
                    <a:moveTo>
                      <a:pt x="9" y="0"/>
                    </a:moveTo>
                    <a:lnTo>
                      <a:pt x="9" y="18"/>
                    </a:lnTo>
                    <a:lnTo>
                      <a:pt x="6" y="18"/>
                    </a:lnTo>
                    <a:lnTo>
                      <a:pt x="6" y="32"/>
                    </a:lnTo>
                    <a:lnTo>
                      <a:pt x="9" y="32"/>
                    </a:lnTo>
                    <a:lnTo>
                      <a:pt x="9" y="66"/>
                    </a:lnTo>
                    <a:lnTo>
                      <a:pt x="10" y="66"/>
                    </a:lnTo>
                    <a:lnTo>
                      <a:pt x="4" y="67"/>
                    </a:lnTo>
                    <a:lnTo>
                      <a:pt x="4" y="28"/>
                    </a:lnTo>
                    <a:lnTo>
                      <a:pt x="0" y="28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0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FFFFFF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53" name="CustomShape 63"/>
              <p:cNvSpPr/>
              <p:nvPr/>
            </p:nvSpPr>
            <p:spPr>
              <a:xfrm>
                <a:off x="1545120" y="5717160"/>
                <a:ext cx="180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6">
                    <a:moveTo>
                      <a:pt x="5" y="31"/>
                    </a:moveTo>
                    <a:lnTo>
                      <a:pt x="4" y="9"/>
                    </a:lnTo>
                    <a:lnTo>
                      <a:pt x="16" y="9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46"/>
                    </a:lnTo>
                    <a:lnTo>
                      <a:pt x="23" y="46"/>
                    </a:lnTo>
                    <a:lnTo>
                      <a:pt x="20" y="31"/>
                    </a:lnTo>
                    <a:lnTo>
                      <a:pt x="5" y="31"/>
                    </a:lnTo>
                  </a:path>
                </a:pathLst>
              </a:custGeom>
              <a:solidFill>
                <a:srgbClr val="40404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254" name="CustomShape 64"/>
              <p:cNvSpPr/>
              <p:nvPr/>
            </p:nvSpPr>
            <p:spPr>
              <a:xfrm>
                <a:off x="1593720" y="5661360"/>
                <a:ext cx="403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5">
                    <a:moveTo>
                      <a:pt x="80" y="25"/>
                    </a:moveTo>
                    <a:lnTo>
                      <a:pt x="81" y="5"/>
                    </a:lnTo>
                    <a:lnTo>
                      <a:pt x="1" y="0"/>
                    </a:lnTo>
                    <a:lnTo>
                      <a:pt x="0" y="22"/>
                    </a:lnTo>
                    <a:lnTo>
                      <a:pt x="80" y="25"/>
                    </a:lnTo>
                  </a:path>
                </a:pathLst>
              </a:custGeom>
              <a:solidFill>
                <a:srgbClr val="40404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1255" name="CustomShape 65"/>
            <p:cNvSpPr/>
            <p:nvPr/>
          </p:nvSpPr>
          <p:spPr>
            <a:xfrm>
              <a:off x="871920" y="5171706"/>
              <a:ext cx="1675440" cy="287457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marL="215900" indent="-215900" algn="ctr"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s-ES_tradnl" sz="1000" b="0" strike="noStrike" spc="-1">
                  <a:latin typeface="URW Gothic" panose="00000500000000000000" charset="0"/>
                  <a:cs typeface="URW Gothic" panose="00000500000000000000" charset="0"/>
                </a:rPr>
                <a:t>Usuarios a Bordo.</a:t>
              </a:r>
            </a:p>
          </p:txBody>
        </p:sp>
      </p:grpSp>
      <p:cxnSp>
        <p:nvCxnSpPr>
          <p:cNvPr id="1256" name="Line 66"/>
          <p:cNvCxnSpPr/>
          <p:nvPr/>
        </p:nvCxnSpPr>
        <p:spPr>
          <a:xfrm flipV="1">
            <a:off x="2496185" y="3903980"/>
            <a:ext cx="2139315" cy="1397000"/>
          </a:xfrm>
          <a:prstGeom prst="bentConnector3">
            <a:avLst>
              <a:gd name="adj1" fmla="val 46809"/>
            </a:avLst>
          </a:prstGeom>
          <a:ln w="9360">
            <a:solidFill>
              <a:srgbClr val="4A7EBB"/>
            </a:solidFill>
            <a:miter/>
            <a:tailEnd type="arrow" w="med" len="med"/>
          </a:ln>
        </p:spPr>
      </p:cxnSp>
      <p:sp>
        <p:nvSpPr>
          <p:cNvPr id="1257" name="CustomShape 67"/>
          <p:cNvSpPr/>
          <p:nvPr/>
        </p:nvSpPr>
        <p:spPr>
          <a:xfrm>
            <a:off x="529590" y="5307965"/>
            <a:ext cx="2386330" cy="40005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5900" indent="-215900" algn="ctr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1000" b="0" strike="noStrike" spc="-1">
                <a:latin typeface="URW Gothic" panose="00000500000000000000" charset="0"/>
                <a:cs typeface="URW Gothic" panose="00000500000000000000" charset="0"/>
              </a:rPr>
              <a:t>BUQUE TANQUE REMOLCADORES Y LANCHAS</a:t>
            </a:r>
          </a:p>
        </p:txBody>
      </p:sp>
      <p:sp>
        <p:nvSpPr>
          <p:cNvPr id="1258" name="CustomShape 68"/>
          <p:cNvSpPr/>
          <p:nvPr/>
        </p:nvSpPr>
        <p:spPr>
          <a:xfrm>
            <a:off x="4544060" y="5222240"/>
            <a:ext cx="1305560" cy="678815"/>
          </a:xfrm>
          <a:custGeom>
            <a:avLst/>
            <a:gdLst/>
            <a:ahLst/>
            <a:cxnLst/>
            <a:rect l="l" t="t" r="r" b="b"/>
            <a:pathLst>
              <a:path w="43256" h="43358">
                <a:moveTo>
                  <a:pt x="3900" y="14370"/>
                </a:moveTo>
                <a:close/>
                <a:moveTo>
                  <a:pt x="4693" y="26177"/>
                </a:moveTo>
                <a:moveTo>
                  <a:pt x="6928" y="34899"/>
                </a:moveTo>
                <a:moveTo>
                  <a:pt x="16478" y="39090"/>
                </a:moveTo>
                <a:moveTo>
                  <a:pt x="28827" y="34751"/>
                </a:moveTo>
                <a:moveTo>
                  <a:pt x="34129" y="22954"/>
                </a:moveTo>
                <a:moveTo>
                  <a:pt x="41798" y="15354"/>
                </a:moveTo>
                <a:moveTo>
                  <a:pt x="38324" y="5426"/>
                </a:moveTo>
                <a:moveTo>
                  <a:pt x="29078" y="3952"/>
                </a:moveTo>
                <a:moveTo>
                  <a:pt x="22141" y="4720"/>
                </a:moveTo>
                <a:moveTo>
                  <a:pt x="14000" y="5192"/>
                </a:moveTo>
                <a:moveTo>
                  <a:pt x="4127" y="15789"/>
                </a:moveTo>
              </a:path>
            </a:pathLst>
          </a:custGeom>
          <a:solidFill>
            <a:srgbClr val="FFFFFF"/>
          </a:solidFill>
          <a:ln w="28440">
            <a:solidFill>
              <a:srgbClr val="385D8A"/>
            </a:solidFill>
            <a:prstDash val="sysDot"/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59" name="CustomShape 69"/>
          <p:cNvSpPr/>
          <p:nvPr/>
        </p:nvSpPr>
        <p:spPr>
          <a:xfrm>
            <a:off x="2280285" y="2626995"/>
            <a:ext cx="1371600" cy="33845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800" b="1" strike="noStrike" spc="-1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COMUNICACIONES </a:t>
            </a:r>
            <a:endParaRPr lang="es-VE" sz="8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800" b="1" strike="noStrike" spc="-1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TIERRA -BUQUE</a:t>
            </a:r>
          </a:p>
        </p:txBody>
      </p:sp>
      <p:pic>
        <p:nvPicPr>
          <p:cNvPr id="1260" name="Picture 73" descr="Antenas iconos de la computadora teléfonos móviles inalámbricos, radio,  ángulo, electrónica png | PNGEgg"/>
          <p:cNvPicPr/>
          <p:nvPr/>
        </p:nvPicPr>
        <p:blipFill>
          <a:blip r:embed="rId8"/>
          <a:stretch>
            <a:fillRect/>
          </a:stretch>
        </p:blipFill>
        <p:spPr>
          <a:xfrm>
            <a:off x="4724400" y="3016250"/>
            <a:ext cx="1022985" cy="2086610"/>
          </a:xfrm>
          <a:prstGeom prst="rect">
            <a:avLst/>
          </a:prstGeom>
          <a:ln>
            <a:noFill/>
          </a:ln>
        </p:spPr>
      </p:pic>
      <p:sp>
        <p:nvSpPr>
          <p:cNvPr id="1261" name="CustomShape 70"/>
          <p:cNvSpPr/>
          <p:nvPr/>
        </p:nvSpPr>
        <p:spPr>
          <a:xfrm>
            <a:off x="1899285" y="3938270"/>
            <a:ext cx="1304290" cy="678815"/>
          </a:xfrm>
          <a:custGeom>
            <a:avLst/>
            <a:gdLst/>
            <a:ahLst/>
            <a:cxnLst/>
            <a:rect l="l" t="t" r="r" b="b"/>
            <a:pathLst>
              <a:path w="43256" h="43358">
                <a:moveTo>
                  <a:pt x="3900" y="14370"/>
                </a:moveTo>
                <a:close/>
                <a:moveTo>
                  <a:pt x="4693" y="26177"/>
                </a:moveTo>
                <a:moveTo>
                  <a:pt x="6928" y="34899"/>
                </a:moveTo>
                <a:moveTo>
                  <a:pt x="16478" y="39090"/>
                </a:moveTo>
                <a:moveTo>
                  <a:pt x="28827" y="34751"/>
                </a:moveTo>
                <a:moveTo>
                  <a:pt x="34129" y="22954"/>
                </a:moveTo>
                <a:moveTo>
                  <a:pt x="41798" y="15354"/>
                </a:moveTo>
                <a:moveTo>
                  <a:pt x="38324" y="5426"/>
                </a:moveTo>
                <a:moveTo>
                  <a:pt x="29078" y="3952"/>
                </a:moveTo>
                <a:moveTo>
                  <a:pt x="22141" y="4720"/>
                </a:moveTo>
                <a:moveTo>
                  <a:pt x="14000" y="5192"/>
                </a:moveTo>
                <a:moveTo>
                  <a:pt x="4127" y="15789"/>
                </a:moveTo>
              </a:path>
            </a:pathLst>
          </a:custGeom>
          <a:solidFill>
            <a:srgbClr val="FFFFFF"/>
          </a:solidFill>
          <a:ln w="28440">
            <a:solidFill>
              <a:srgbClr val="385D8A"/>
            </a:solidFill>
            <a:prstDash val="sysDot"/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62" name="CustomShape 71"/>
          <p:cNvSpPr/>
          <p:nvPr/>
        </p:nvSpPr>
        <p:spPr>
          <a:xfrm>
            <a:off x="2158365" y="4925060"/>
            <a:ext cx="1372235" cy="33845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800" b="1" strike="noStrike" spc="-1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COMUNICACIONES </a:t>
            </a:r>
            <a:endParaRPr lang="es-VE" sz="800" b="0" strike="noStrike" spc="-1"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800" b="1" strike="noStrike" spc="-1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BUQUE -TIERRA</a:t>
            </a:r>
          </a:p>
        </p:txBody>
      </p:sp>
      <p:sp>
        <p:nvSpPr>
          <p:cNvPr id="1264" name="CustomShape 72"/>
          <p:cNvSpPr/>
          <p:nvPr/>
        </p:nvSpPr>
        <p:spPr>
          <a:xfrm>
            <a:off x="252730" y="1758315"/>
            <a:ext cx="11595735" cy="4197350"/>
          </a:xfrm>
          <a:prstGeom prst="rect">
            <a:avLst/>
          </a:prstGeom>
          <a:noFill/>
          <a:ln w="25560">
            <a:solidFill>
              <a:srgbClr val="BFBFBF"/>
            </a:solidFill>
            <a:prstDash val="sysDash"/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65" name="CustomShape 73"/>
          <p:cNvSpPr/>
          <p:nvPr/>
        </p:nvSpPr>
        <p:spPr>
          <a:xfrm>
            <a:off x="9733915" y="1842770"/>
            <a:ext cx="648970" cy="689610"/>
          </a:xfrm>
          <a:prstGeom prst="ellipse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  <a:effectLst>
            <a:outerShdw dist="12600" dir="5400000">
              <a:srgbClr val="000000"/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1266" name="Group 74"/>
          <p:cNvGrpSpPr/>
          <p:nvPr/>
        </p:nvGrpSpPr>
        <p:grpSpPr>
          <a:xfrm>
            <a:off x="10734040" y="4627731"/>
            <a:ext cx="733425" cy="385445"/>
            <a:chOff x="3850920" y="6080040"/>
            <a:chExt cx="770040" cy="449640"/>
          </a:xfrm>
        </p:grpSpPr>
        <p:sp>
          <p:nvSpPr>
            <p:cNvPr id="1267" name="CustomShape 75"/>
            <p:cNvSpPr/>
            <p:nvPr/>
          </p:nvSpPr>
          <p:spPr>
            <a:xfrm>
              <a:off x="4189320" y="6317640"/>
              <a:ext cx="360" cy="1368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68" name="CustomShape 76"/>
            <p:cNvSpPr/>
            <p:nvPr/>
          </p:nvSpPr>
          <p:spPr>
            <a:xfrm>
              <a:off x="4033080" y="6326640"/>
              <a:ext cx="35280" cy="468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69" name="CustomShape 77"/>
            <p:cNvSpPr/>
            <p:nvPr/>
          </p:nvSpPr>
          <p:spPr>
            <a:xfrm>
              <a:off x="3941640" y="6326640"/>
              <a:ext cx="78480" cy="468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0" name="CustomShape 78"/>
            <p:cNvSpPr/>
            <p:nvPr/>
          </p:nvSpPr>
          <p:spPr>
            <a:xfrm>
              <a:off x="4026600" y="6236640"/>
              <a:ext cx="33120" cy="6480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1" name="CustomShape 79"/>
            <p:cNvSpPr/>
            <p:nvPr/>
          </p:nvSpPr>
          <p:spPr>
            <a:xfrm>
              <a:off x="3990240" y="6216120"/>
              <a:ext cx="25560" cy="8064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2" name="CustomShape 80"/>
            <p:cNvSpPr/>
            <p:nvPr/>
          </p:nvSpPr>
          <p:spPr>
            <a:xfrm>
              <a:off x="4007880" y="6175080"/>
              <a:ext cx="7920" cy="1404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3" name="CustomShape 81"/>
            <p:cNvSpPr/>
            <p:nvPr/>
          </p:nvSpPr>
          <p:spPr>
            <a:xfrm>
              <a:off x="4028760" y="6175080"/>
              <a:ext cx="24840" cy="108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4" name="CustomShape 82"/>
            <p:cNvSpPr/>
            <p:nvPr/>
          </p:nvSpPr>
          <p:spPr>
            <a:xfrm>
              <a:off x="3950280" y="6257160"/>
              <a:ext cx="12600" cy="4428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5" name="CustomShape 83"/>
            <p:cNvSpPr/>
            <p:nvPr/>
          </p:nvSpPr>
          <p:spPr>
            <a:xfrm>
              <a:off x="3977640" y="6274800"/>
              <a:ext cx="3960" cy="252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6" name="CustomShape 84"/>
            <p:cNvSpPr/>
            <p:nvPr/>
          </p:nvSpPr>
          <p:spPr>
            <a:xfrm>
              <a:off x="3973320" y="6082920"/>
              <a:ext cx="360" cy="14076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7" name="CustomShape 85"/>
            <p:cNvSpPr/>
            <p:nvPr/>
          </p:nvSpPr>
          <p:spPr>
            <a:xfrm>
              <a:off x="3956400" y="6082920"/>
              <a:ext cx="8280" cy="1407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8" name="CustomShape 86"/>
            <p:cNvSpPr/>
            <p:nvPr/>
          </p:nvSpPr>
          <p:spPr>
            <a:xfrm>
              <a:off x="4159800" y="6306480"/>
              <a:ext cx="360" cy="2664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79" name="CustomShape 87"/>
            <p:cNvSpPr/>
            <p:nvPr/>
          </p:nvSpPr>
          <p:spPr>
            <a:xfrm>
              <a:off x="4348440" y="6326640"/>
              <a:ext cx="7560" cy="468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0" name="CustomShape 88"/>
            <p:cNvSpPr/>
            <p:nvPr/>
          </p:nvSpPr>
          <p:spPr>
            <a:xfrm>
              <a:off x="4318560" y="6251040"/>
              <a:ext cx="720" cy="4572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1" name="Line 89"/>
            <p:cNvSpPr/>
            <p:nvPr/>
          </p:nvSpPr>
          <p:spPr>
            <a:xfrm flipH="1" flipV="1">
              <a:off x="4250520" y="6101640"/>
              <a:ext cx="131040" cy="3294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2" name="Line 90"/>
            <p:cNvSpPr/>
            <p:nvPr/>
          </p:nvSpPr>
          <p:spPr>
            <a:xfrm flipH="1" flipV="1">
              <a:off x="4267080" y="6113160"/>
              <a:ext cx="139680" cy="3168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3" name="CustomShape 91"/>
            <p:cNvSpPr/>
            <p:nvPr/>
          </p:nvSpPr>
          <p:spPr>
            <a:xfrm>
              <a:off x="4297320" y="6216120"/>
              <a:ext cx="360" cy="144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4" name="CustomShape 92"/>
            <p:cNvSpPr/>
            <p:nvPr/>
          </p:nvSpPr>
          <p:spPr>
            <a:xfrm>
              <a:off x="4316400" y="6231960"/>
              <a:ext cx="72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5" name="CustomShape 93"/>
            <p:cNvSpPr/>
            <p:nvPr/>
          </p:nvSpPr>
          <p:spPr>
            <a:xfrm>
              <a:off x="4017960" y="6201720"/>
              <a:ext cx="720" cy="468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6" name="CustomShape 94"/>
            <p:cNvSpPr/>
            <p:nvPr/>
          </p:nvSpPr>
          <p:spPr>
            <a:xfrm>
              <a:off x="3850920" y="6496920"/>
              <a:ext cx="93240" cy="900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7" name="CustomShape 95"/>
            <p:cNvSpPr/>
            <p:nvPr/>
          </p:nvSpPr>
          <p:spPr>
            <a:xfrm>
              <a:off x="4525920" y="6496920"/>
              <a:ext cx="95040" cy="3276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8" name="CustomShape 96"/>
            <p:cNvSpPr/>
            <p:nvPr/>
          </p:nvSpPr>
          <p:spPr>
            <a:xfrm>
              <a:off x="3924720" y="6463080"/>
              <a:ext cx="671040" cy="6048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89" name="CustomShape 97"/>
            <p:cNvSpPr/>
            <p:nvPr/>
          </p:nvSpPr>
          <p:spPr>
            <a:xfrm>
              <a:off x="3901680" y="6285960"/>
              <a:ext cx="704520" cy="18396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0" name="CustomShape 98"/>
            <p:cNvSpPr/>
            <p:nvPr/>
          </p:nvSpPr>
          <p:spPr>
            <a:xfrm>
              <a:off x="4551120" y="6188040"/>
              <a:ext cx="720" cy="8028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1" name="CustomShape 99"/>
            <p:cNvSpPr/>
            <p:nvPr/>
          </p:nvSpPr>
          <p:spPr>
            <a:xfrm>
              <a:off x="4557240" y="6195600"/>
              <a:ext cx="1080" cy="712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2" name="CustomShape 100"/>
            <p:cNvSpPr/>
            <p:nvPr/>
          </p:nvSpPr>
          <p:spPr>
            <a:xfrm>
              <a:off x="4297320" y="6326640"/>
              <a:ext cx="37800" cy="468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3" name="CustomShape 101"/>
            <p:cNvSpPr/>
            <p:nvPr/>
          </p:nvSpPr>
          <p:spPr>
            <a:xfrm>
              <a:off x="4299120" y="6236640"/>
              <a:ext cx="720" cy="8064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4" name="CustomShape 102"/>
            <p:cNvSpPr/>
            <p:nvPr/>
          </p:nvSpPr>
          <p:spPr>
            <a:xfrm>
              <a:off x="3976200" y="6257160"/>
              <a:ext cx="1440" cy="39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5" name="CustomShape 103"/>
            <p:cNvSpPr/>
            <p:nvPr/>
          </p:nvSpPr>
          <p:spPr>
            <a:xfrm>
              <a:off x="4024440" y="6201720"/>
              <a:ext cx="37800" cy="828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6" name="CustomShape 104"/>
            <p:cNvSpPr/>
            <p:nvPr/>
          </p:nvSpPr>
          <p:spPr>
            <a:xfrm>
              <a:off x="3950280" y="6080040"/>
              <a:ext cx="8280" cy="14256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7" name="Line 105"/>
            <p:cNvSpPr/>
            <p:nvPr/>
          </p:nvSpPr>
          <p:spPr>
            <a:xfrm flipH="1" flipV="1">
              <a:off x="4263120" y="6108840"/>
              <a:ext cx="137160" cy="3168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8" name="CustomShape 106"/>
            <p:cNvSpPr/>
            <p:nvPr/>
          </p:nvSpPr>
          <p:spPr>
            <a:xfrm>
              <a:off x="3920400" y="6460200"/>
              <a:ext cx="668880" cy="601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299" name="CustomShape 107"/>
            <p:cNvSpPr/>
            <p:nvPr/>
          </p:nvSpPr>
          <p:spPr>
            <a:xfrm>
              <a:off x="3895200" y="6280920"/>
              <a:ext cx="706680" cy="18504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00" name="CustomShape 108"/>
            <p:cNvSpPr/>
            <p:nvPr/>
          </p:nvSpPr>
          <p:spPr>
            <a:xfrm>
              <a:off x="4552920" y="6191280"/>
              <a:ext cx="1080" cy="7092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01" name="CustomShape 109"/>
            <p:cNvSpPr/>
            <p:nvPr/>
          </p:nvSpPr>
          <p:spPr>
            <a:xfrm>
              <a:off x="3969000" y="6254280"/>
              <a:ext cx="1800" cy="3960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302" name="CustomShape 110"/>
            <p:cNvSpPr/>
            <p:nvPr/>
          </p:nvSpPr>
          <p:spPr>
            <a:xfrm>
              <a:off x="4017960" y="6199200"/>
              <a:ext cx="39960" cy="576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3" name="CustomShape 20"/>
          <p:cNvSpPr/>
          <p:nvPr/>
        </p:nvSpPr>
        <p:spPr>
          <a:xfrm>
            <a:off x="6531972" y="3919954"/>
            <a:ext cx="962025" cy="46355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 w="1908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06" name="Imagen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2352040" y="4518025"/>
            <a:ext cx="394335" cy="430530"/>
          </a:xfrm>
          <a:prstGeom prst="rect">
            <a:avLst/>
          </a:prstGeom>
          <a:ln>
            <a:noFill/>
          </a:ln>
        </p:spPr>
      </p:pic>
      <p:pic>
        <p:nvPicPr>
          <p:cNvPr id="4" name="Imagen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2427605" y="2196465"/>
            <a:ext cx="394335" cy="430530"/>
          </a:xfrm>
          <a:prstGeom prst="rect">
            <a:avLst/>
          </a:prstGeom>
          <a:ln>
            <a:noFill/>
          </a:ln>
        </p:spPr>
      </p:pic>
      <p:pic>
        <p:nvPicPr>
          <p:cNvPr id="6196" name="Imagen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9555" y="2679065"/>
            <a:ext cx="572770" cy="572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3" name="12 Nube"/>
          <p:cNvSpPr/>
          <p:nvPr/>
        </p:nvSpPr>
        <p:spPr>
          <a:xfrm>
            <a:off x="8858885" y="4764404"/>
            <a:ext cx="1199515" cy="804545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_tradnl" altLang="es-VE" sz="900" b="1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URW Gothic" panose="00000500000000000000" charset="0"/>
              <a:ea typeface="+mn-ea"/>
              <a:cs typeface="URW Gothic" panose="00000500000000000000" charset="0"/>
            </a:endParaRPr>
          </a:p>
        </p:txBody>
      </p:sp>
      <p:sp>
        <p:nvSpPr>
          <p:cNvPr id="341" name="Text Box 340"/>
          <p:cNvSpPr txBox="1"/>
          <p:nvPr/>
        </p:nvSpPr>
        <p:spPr>
          <a:xfrm>
            <a:off x="9152255" y="5009422"/>
            <a:ext cx="61595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_tradnl" altLang="es-VE" sz="800" b="1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URW Gothic" panose="00000500000000000000" charset="0"/>
                <a:cs typeface="URW Gothic" panose="00000500000000000000" charset="0"/>
                <a:sym typeface="+mn-ea"/>
              </a:rPr>
              <a:t>INTERNET</a:t>
            </a:r>
          </a:p>
        </p:txBody>
      </p:sp>
      <p:sp>
        <p:nvSpPr>
          <p:cNvPr id="6" name="Curved Left Arrow 5"/>
          <p:cNvSpPr/>
          <p:nvPr/>
        </p:nvSpPr>
        <p:spPr>
          <a:xfrm rot="15573822">
            <a:off x="7910624" y="1621284"/>
            <a:ext cx="610967" cy="2085310"/>
          </a:xfrm>
          <a:prstGeom prst="curvedLeftArrow">
            <a:avLst/>
          </a:prstGeom>
          <a:noFill/>
          <a:ln w="127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altLang="en-US" sz="2000">
              <a:solidFill>
                <a:schemeClr val="tx1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209" name="CustomShape 20"/>
          <p:cNvSpPr/>
          <p:nvPr/>
        </p:nvSpPr>
        <p:spPr>
          <a:xfrm>
            <a:off x="6448424" y="2788285"/>
            <a:ext cx="962025" cy="46355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 w="1908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98" name="Picture 147"/>
          <p:cNvPicPr/>
          <p:nvPr/>
        </p:nvPicPr>
        <p:blipFill>
          <a:blip r:embed="rId13"/>
          <a:srcRect l="16310" t="16534" r="17266" b="7190"/>
          <a:stretch>
            <a:fillRect/>
          </a:stretch>
        </p:blipFill>
        <p:spPr>
          <a:xfrm>
            <a:off x="7896225" y="3449320"/>
            <a:ext cx="621665" cy="562610"/>
          </a:xfrm>
          <a:prstGeom prst="rect">
            <a:avLst/>
          </a:prstGeom>
          <a:ln>
            <a:noFill/>
          </a:ln>
        </p:spPr>
      </p:pic>
      <p:sp>
        <p:nvSpPr>
          <p:cNvPr id="12" name="Flowchart: Multidocument 11"/>
          <p:cNvSpPr/>
          <p:nvPr/>
        </p:nvSpPr>
        <p:spPr>
          <a:xfrm>
            <a:off x="9712325" y="2800032"/>
            <a:ext cx="425450" cy="393065"/>
          </a:xfrm>
          <a:prstGeom prst="flowChartMultidocument">
            <a:avLst/>
          </a:prstGeom>
          <a:blipFill rotWithShape="1">
            <a:blip r:embed="rId14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altLang="en-US"/>
          </a:p>
        </p:txBody>
      </p:sp>
      <p:sp>
        <p:nvSpPr>
          <p:cNvPr id="135" name="Curved Left Arrow 23"/>
          <p:cNvSpPr/>
          <p:nvPr/>
        </p:nvSpPr>
        <p:spPr>
          <a:xfrm rot="14419576" flipH="1" flipV="1">
            <a:off x="8828446" y="3100852"/>
            <a:ext cx="439986" cy="915987"/>
          </a:xfrm>
          <a:prstGeom prst="curvedLeftArrow">
            <a:avLst/>
          </a:prstGeom>
          <a:noFill/>
          <a:ln w="127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cxnSp>
        <p:nvCxnSpPr>
          <p:cNvPr id="11" name="10 Conector angular"/>
          <p:cNvCxnSpPr>
            <a:stCxn id="1209" idx="3"/>
            <a:endCxn id="198" idx="0"/>
          </p:cNvCxnSpPr>
          <p:nvPr/>
        </p:nvCxnSpPr>
        <p:spPr>
          <a:xfrm>
            <a:off x="7410449" y="3020060"/>
            <a:ext cx="796609" cy="429260"/>
          </a:xfrm>
          <a:prstGeom prst="bentConnector2">
            <a:avLst/>
          </a:prstGeom>
          <a:ln w="635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139 Conector angular"/>
          <p:cNvCxnSpPr>
            <a:stCxn id="3" idx="3"/>
            <a:endCxn id="198" idx="2"/>
          </p:cNvCxnSpPr>
          <p:nvPr/>
        </p:nvCxnSpPr>
        <p:spPr>
          <a:xfrm flipV="1">
            <a:off x="7493997" y="4011930"/>
            <a:ext cx="713061" cy="139799"/>
          </a:xfrm>
          <a:prstGeom prst="bentConnector2">
            <a:avLst/>
          </a:prstGeom>
          <a:ln w="635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CustomShape 1"/>
          <p:cNvSpPr/>
          <p:nvPr/>
        </p:nvSpPr>
        <p:spPr>
          <a:xfrm>
            <a:off x="431640" y="1018600"/>
            <a:ext cx="1132740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AVANCE LEVANTAMIENTO DE REQUERIMIENTOS PARA </a:t>
            </a:r>
            <a:r>
              <a:rPr lang="es-ES_tradnl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OPERACIONES EN TERMINALES</a:t>
            </a:r>
            <a:r>
              <a:rPr lang="es-VE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:</a:t>
            </a:r>
            <a:endParaRPr lang="es-VE" sz="2000" b="1" strike="noStrike" spc="-1"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1695" name="CustomShape 2"/>
          <p:cNvSpPr/>
          <p:nvPr/>
        </p:nvSpPr>
        <p:spPr>
          <a:xfrm>
            <a:off x="426600" y="1847175"/>
            <a:ext cx="11597760" cy="2453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360045" indent="-360045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Font typeface="StarSymbol"/>
              <a:buAutoNum type="arabicParenR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altLang="es-VE" sz="204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Se realizo visita a los principales terminales marinos para la realización del </a:t>
            </a:r>
            <a:r>
              <a:rPr lang="es-VE" sz="204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levantamiento </a:t>
            </a:r>
            <a:r>
              <a:rPr lang="es-ES_tradnl" altLang="es-VE" sz="204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de información y diagnóstico de la plataforma informática a nivel Nacional:</a:t>
            </a:r>
          </a:p>
          <a:p>
            <a:pPr marL="1274445" lvl="2" indent="-360045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altLang="es-VE" sz="204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Caracterización de equipos de comunicación</a:t>
            </a:r>
          </a:p>
          <a:p>
            <a:pPr marL="1274445" lvl="2" indent="-360045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altLang="es-VE" sz="204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Diagnóstico de la plataforma informática y de telecomunicaciones.</a:t>
            </a:r>
          </a:p>
          <a:p>
            <a:pPr marL="1274445" lvl="2" indent="-360045" algn="just">
              <a:lnSpc>
                <a:spcPct val="150000"/>
              </a:lnSpc>
              <a:spcBef>
                <a:spcPts val="10"/>
              </a:spcBef>
              <a:spcAft>
                <a:spcPts val="10"/>
              </a:spcAft>
              <a:buClr>
                <a:srgbClr val="000000"/>
              </a:buClr>
              <a:buFont typeface="Arial" panose="02080604020202020204" pitchFamily="34" charset="0"/>
              <a:buChar char="•"/>
              <a:tabLst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ES_tradnl" altLang="es-VE" sz="204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Requerimientos de equipos de automatización, informáticos y de telecomunicaciones.</a:t>
            </a:r>
          </a:p>
        </p:txBody>
      </p:sp>
      <p:sp>
        <p:nvSpPr>
          <p:cNvPr id="1696" name="CustomShape 3"/>
          <p:cNvSpPr/>
          <p:nvPr/>
        </p:nvSpPr>
        <p:spPr>
          <a:xfrm>
            <a:off x="8280360" y="308880"/>
            <a:ext cx="3930480" cy="53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64795" indent="-264795" algn="r">
              <a:lnSpc>
                <a:spcPct val="80000"/>
              </a:lnSpc>
              <a:buClr>
                <a:srgbClr val="C00000"/>
              </a:buClr>
              <a:buFont typeface="StarSymbol"/>
              <a:buAutoNum type="alphaUcParenR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Arial" panose="020B060402020202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Arial" panose="020B0604020202020204"/>
              </a:rPr>
              <a:t>Internacional</a:t>
            </a:r>
            <a:endParaRPr lang="es-VE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Rounded Rectangle 11"/>
          <p:cNvSpPr/>
          <p:nvPr/>
        </p:nvSpPr>
        <p:spPr>
          <a:xfrm>
            <a:off x="10183495" y="2683510"/>
            <a:ext cx="1787525" cy="2293620"/>
          </a:xfrm>
          <a:custGeom>
            <a:avLst/>
            <a:gdLst>
              <a:gd name="textAreaLeft" fmla="*/ 96840 w 1984320"/>
              <a:gd name="textAreaRight" fmla="*/ 1887480 w 1984320"/>
              <a:gd name="textAreaTop" fmla="*/ 96840 h 2293560"/>
              <a:gd name="textAreaBottom" fmla="*/ 2196720 h 2293560"/>
            </a:gdLst>
            <a:ahLst/>
            <a:cxnLst/>
            <a:rect l="textAreaLeft" t="textAreaTop" r="textAreaRight" b="textAreaBottom"/>
            <a:pathLst>
              <a:path w="21600" h="24966">
                <a:moveTo>
                  <a:pt x="3600" y="0"/>
                </a:moveTo>
                <a:arcTo wR="3600" hR="3600" stAng="16200000" swAng="-5400000"/>
                <a:lnTo>
                  <a:pt x="0" y="21366"/>
                </a:lnTo>
                <a:arcTo wR="3600" hR="3600" stAng="10800000" swAng="-5400000"/>
                <a:lnTo>
                  <a:pt x="18000" y="24966"/>
                </a:lnTo>
                <a:arcTo wR="3600" hR="3600" stAng="5400000" swAng="-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solidFill>
            <a:srgbClr val="D0D0D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60" name="Rounded Rectangle 10"/>
          <p:cNvSpPr/>
          <p:nvPr/>
        </p:nvSpPr>
        <p:spPr>
          <a:xfrm>
            <a:off x="196200" y="2683455"/>
            <a:ext cx="1984320" cy="2293560"/>
          </a:xfrm>
          <a:custGeom>
            <a:avLst/>
            <a:gdLst>
              <a:gd name="textAreaLeft" fmla="*/ 96840 w 1984320"/>
              <a:gd name="textAreaRight" fmla="*/ 1887480 w 1984320"/>
              <a:gd name="textAreaTop" fmla="*/ 96840 h 2293560"/>
              <a:gd name="textAreaBottom" fmla="*/ 2196720 h 2293560"/>
            </a:gdLst>
            <a:ahLst/>
            <a:cxnLst/>
            <a:rect l="textAreaLeft" t="textAreaTop" r="textAreaRight" b="textAreaBottom"/>
            <a:pathLst>
              <a:path w="21600" h="24966">
                <a:moveTo>
                  <a:pt x="3600" y="0"/>
                </a:moveTo>
                <a:arcTo wR="3600" hR="3600" stAng="16200000" swAng="-5400000"/>
                <a:lnTo>
                  <a:pt x="0" y="21366"/>
                </a:lnTo>
                <a:arcTo wR="3600" hR="3600" stAng="10800000" swAng="-5400000"/>
                <a:lnTo>
                  <a:pt x="18000" y="24966"/>
                </a:lnTo>
                <a:arcTo wR="3600" hR="3600" stAng="5400000" swAng="-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solidFill>
            <a:srgbClr val="D0D0D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61" name="Pentagon 2"/>
          <p:cNvSpPr/>
          <p:nvPr/>
        </p:nvSpPr>
        <p:spPr>
          <a:xfrm rot="5400000">
            <a:off x="7035120" y="2658255"/>
            <a:ext cx="269640" cy="451440"/>
          </a:xfrm>
          <a:custGeom>
            <a:avLst/>
            <a:gdLst>
              <a:gd name="textAreaLeft" fmla="*/ 0 w 269640"/>
              <a:gd name="textAreaRight" fmla="*/ 270000 w 269640"/>
              <a:gd name="textAreaTop" fmla="*/ 0 h 451440"/>
              <a:gd name="textAreaBottom" fmla="*/ 451800 h 4514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6157" y="0"/>
                </a:lnTo>
                <a:lnTo>
                  <a:pt x="21600" y="10800"/>
                </a:lnTo>
                <a:lnTo>
                  <a:pt x="1615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5002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62" name="Pentagon 1"/>
          <p:cNvSpPr/>
          <p:nvPr/>
        </p:nvSpPr>
        <p:spPr>
          <a:xfrm rot="5400000">
            <a:off x="4771800" y="2658255"/>
            <a:ext cx="269640" cy="451440"/>
          </a:xfrm>
          <a:custGeom>
            <a:avLst/>
            <a:gdLst>
              <a:gd name="textAreaLeft" fmla="*/ 0 w 269640"/>
              <a:gd name="textAreaRight" fmla="*/ 270000 w 269640"/>
              <a:gd name="textAreaTop" fmla="*/ 0 h 451440"/>
              <a:gd name="textAreaBottom" fmla="*/ 451800 h 4514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6157" y="0"/>
                </a:lnTo>
                <a:lnTo>
                  <a:pt x="21600" y="10800"/>
                </a:lnTo>
                <a:lnTo>
                  <a:pt x="1615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5002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63" name="Pentagon 5"/>
          <p:cNvSpPr/>
          <p:nvPr/>
        </p:nvSpPr>
        <p:spPr>
          <a:xfrm rot="16200000">
            <a:off x="4771080" y="4408215"/>
            <a:ext cx="269640" cy="451440"/>
          </a:xfrm>
          <a:custGeom>
            <a:avLst/>
            <a:gdLst>
              <a:gd name="textAreaLeft" fmla="*/ 0 w 269640"/>
              <a:gd name="textAreaRight" fmla="*/ 270000 w 269640"/>
              <a:gd name="textAreaTop" fmla="*/ 0 h 451440"/>
              <a:gd name="textAreaBottom" fmla="*/ 451800 h 4514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6157" y="0"/>
                </a:lnTo>
                <a:lnTo>
                  <a:pt x="21600" y="10800"/>
                </a:lnTo>
                <a:lnTo>
                  <a:pt x="1615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0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64" name="Pentagon 6"/>
          <p:cNvSpPr/>
          <p:nvPr/>
        </p:nvSpPr>
        <p:spPr>
          <a:xfrm rot="16200000">
            <a:off x="7042680" y="4408215"/>
            <a:ext cx="269640" cy="451440"/>
          </a:xfrm>
          <a:custGeom>
            <a:avLst/>
            <a:gdLst>
              <a:gd name="textAreaLeft" fmla="*/ 0 w 269640"/>
              <a:gd name="textAreaRight" fmla="*/ 270000 w 269640"/>
              <a:gd name="textAreaTop" fmla="*/ 0 h 451440"/>
              <a:gd name="textAreaBottom" fmla="*/ 451800 h 4514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6157" y="0"/>
                </a:lnTo>
                <a:lnTo>
                  <a:pt x="21600" y="10800"/>
                </a:lnTo>
                <a:lnTo>
                  <a:pt x="1615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0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65" name="Rounded Rectangle 9"/>
          <p:cNvSpPr/>
          <p:nvPr/>
        </p:nvSpPr>
        <p:spPr>
          <a:xfrm>
            <a:off x="2460600" y="4746615"/>
            <a:ext cx="7459200" cy="1145160"/>
          </a:xfrm>
          <a:prstGeom prst="roundRect">
            <a:avLst>
              <a:gd name="adj" fmla="val 16667"/>
            </a:avLst>
          </a:prstGeom>
          <a:solidFill>
            <a:srgbClr val="D0D0D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66" name="Rounded Rectangle 8"/>
          <p:cNvSpPr/>
          <p:nvPr/>
        </p:nvSpPr>
        <p:spPr>
          <a:xfrm>
            <a:off x="2404440" y="1779495"/>
            <a:ext cx="7459200" cy="1026360"/>
          </a:xfrm>
          <a:prstGeom prst="roundRect">
            <a:avLst>
              <a:gd name="adj" fmla="val 16667"/>
            </a:avLst>
          </a:prstGeom>
          <a:solidFill>
            <a:srgbClr val="D0D0D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67" name="Text Box 28"/>
          <p:cNvSpPr/>
          <p:nvPr/>
        </p:nvSpPr>
        <p:spPr>
          <a:xfrm>
            <a:off x="8516880" y="308880"/>
            <a:ext cx="3693600" cy="53467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68" name="Text Box 24"/>
          <p:cNvSpPr/>
          <p:nvPr/>
        </p:nvSpPr>
        <p:spPr>
          <a:xfrm>
            <a:off x="433800" y="857535"/>
            <a:ext cx="11523960" cy="58483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indent="0" algn="ct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PROCESO GENERAL DE LA</a:t>
            </a:r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indent="0" algn="ct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VP COMERCIO Y SUMINISTRO INTERNACIONAL</a:t>
            </a:r>
          </a:p>
        </p:txBody>
      </p:sp>
      <p:sp>
        <p:nvSpPr>
          <p:cNvPr id="569" name="Rounded Rectangle 2"/>
          <p:cNvSpPr/>
          <p:nvPr/>
        </p:nvSpPr>
        <p:spPr>
          <a:xfrm>
            <a:off x="2460600" y="3015375"/>
            <a:ext cx="7459200" cy="1476720"/>
          </a:xfrm>
          <a:prstGeom prst="roundRect">
            <a:avLst>
              <a:gd name="adj" fmla="val 16667"/>
            </a:avLst>
          </a:prstGeom>
          <a:solidFill>
            <a:srgbClr val="D0D0D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70" name="Rounded Rectangle 3"/>
          <p:cNvSpPr/>
          <p:nvPr/>
        </p:nvSpPr>
        <p:spPr>
          <a:xfrm>
            <a:off x="195840" y="2142375"/>
            <a:ext cx="1984320" cy="536400"/>
          </a:xfrm>
          <a:prstGeom prst="roundRect">
            <a:avLst>
              <a:gd name="adj" fmla="val 16667"/>
            </a:avLst>
          </a:prstGeom>
          <a:solidFill>
            <a:srgbClr val="006699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ENTRADAS</a:t>
            </a:r>
          </a:p>
        </p:txBody>
      </p:sp>
      <p:sp>
        <p:nvSpPr>
          <p:cNvPr id="571" name="Rounded Rectangle 7"/>
          <p:cNvSpPr/>
          <p:nvPr/>
        </p:nvSpPr>
        <p:spPr>
          <a:xfrm>
            <a:off x="10156190" y="2143760"/>
            <a:ext cx="1853565" cy="535305"/>
          </a:xfrm>
          <a:prstGeom prst="roundRect">
            <a:avLst>
              <a:gd name="adj" fmla="val 16667"/>
            </a:avLst>
          </a:prstGeom>
          <a:solidFill>
            <a:srgbClr val="006699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SALIDAS</a:t>
            </a:r>
          </a:p>
        </p:txBody>
      </p:sp>
      <p:sp>
        <p:nvSpPr>
          <p:cNvPr id="572" name="Rectangles 41"/>
          <p:cNvSpPr/>
          <p:nvPr/>
        </p:nvSpPr>
        <p:spPr>
          <a:xfrm>
            <a:off x="2539080" y="3362415"/>
            <a:ext cx="7275960" cy="1013400"/>
          </a:xfrm>
          <a:prstGeom prst="rect">
            <a:avLst/>
          </a:prstGeom>
          <a:solidFill>
            <a:srgbClr val="EEECE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73" name="Rectangles 42"/>
          <p:cNvSpPr/>
          <p:nvPr/>
        </p:nvSpPr>
        <p:spPr>
          <a:xfrm>
            <a:off x="2563920" y="3429735"/>
            <a:ext cx="1405440" cy="879480"/>
          </a:xfrm>
          <a:prstGeom prst="rect">
            <a:avLst/>
          </a:prstGeom>
          <a:solidFill>
            <a:srgbClr val="3399FF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PLANIFICACIÓN</a:t>
            </a:r>
            <a:endParaRPr lang="es-VE" sz="9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CyS INTERNACIONAL</a:t>
            </a:r>
            <a:endParaRPr lang="es-VE" sz="9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(CONTRATOS A CORTO-LARGO PLAZO Y ANÁLISIS COMERCIAL)</a:t>
            </a:r>
          </a:p>
        </p:txBody>
      </p:sp>
      <p:sp>
        <p:nvSpPr>
          <p:cNvPr id="574" name="Rectangles 46"/>
          <p:cNvSpPr/>
          <p:nvPr/>
        </p:nvSpPr>
        <p:spPr>
          <a:xfrm>
            <a:off x="206640" y="2678775"/>
            <a:ext cx="2073240" cy="229824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1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SOLICITUDES DE COMPRAS POR: </a:t>
            </a:r>
            <a:endParaRPr lang="es-VE" sz="8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CONVENIOS PRESIDENCIALES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CLIENTES TRADICIONALES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CONTRATOS OCASIONAL (SPOT)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CONTRATOS A TÉRMINOS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PLAN DE CABOTAJE</a:t>
            </a: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 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1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INVENTARIOS DE CRUDO Y PRODUCTOS:</a:t>
            </a:r>
            <a:endParaRPr lang="es-VE" sz="8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EyP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Gas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Refinación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 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1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DISPONIBILIDAD DE BUQUES:</a:t>
            </a:r>
            <a:endParaRPr lang="es-VE" sz="8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FLOTA PROPIA (PDV-MARINA)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FLOTA PRIVADA (FLETAMENTO)</a:t>
            </a:r>
          </a:p>
        </p:txBody>
      </p:sp>
      <p:sp>
        <p:nvSpPr>
          <p:cNvPr id="575" name="Rectangles 47"/>
          <p:cNvSpPr/>
          <p:nvPr/>
        </p:nvSpPr>
        <p:spPr>
          <a:xfrm>
            <a:off x="10260000" y="2679135"/>
            <a:ext cx="1805040" cy="229788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1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CUMPLIMIENTO DE ACUERDOS CON EL CLIENTE:</a:t>
            </a:r>
            <a:endParaRPr lang="es-VE" sz="8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CONTRATO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CONDICIONES</a:t>
            </a: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METAS </a:t>
            </a: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8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1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FACTURACIÓN REALIZADA</a:t>
            </a:r>
            <a:endParaRPr lang="es-VE" sz="8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VENTAS INTERNACIONALES</a:t>
            </a: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8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800" b="1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PAGOS REALIZADOS</a:t>
            </a:r>
            <a:endParaRPr lang="es-VE" sz="8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>
                <a:solidFill>
                  <a:srgbClr val="000000"/>
                </a:solidFill>
                <a:latin typeface="URW Gothic" panose="00000500000000000000" charset="0"/>
                <a:cs typeface="URW Gothic" panose="00000500000000000000" charset="0"/>
              </a:rPr>
              <a:t>- COMPRAS INTERNACIONALES</a:t>
            </a:r>
          </a:p>
        </p:txBody>
      </p:sp>
      <p:sp>
        <p:nvSpPr>
          <p:cNvPr id="576" name="Rectangles 43"/>
          <p:cNvSpPr/>
          <p:nvPr/>
        </p:nvSpPr>
        <p:spPr>
          <a:xfrm>
            <a:off x="4016880" y="3429375"/>
            <a:ext cx="1405440" cy="879840"/>
          </a:xfrm>
          <a:prstGeom prst="rect">
            <a:avLst/>
          </a:prstGeom>
          <a:solidFill>
            <a:srgbClr val="3399FF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 dirty="0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 </a:t>
            </a:r>
            <a:r>
              <a:rPr lang="es-VE" sz="900" b="1" strike="noStrike" spc="-1" dirty="0" smtClean="0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MERCADO</a:t>
            </a:r>
            <a:endParaRPr lang="es-VE" sz="90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 dirty="0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INTERNACIONAL</a:t>
            </a:r>
            <a:endParaRPr lang="es-VE" sz="900" b="0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00" b="0" strike="noStrike" spc="-1" dirty="0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(NEGOCIACIÓN DE CONTRATOS DE COMPRAS Y VENTAS)</a:t>
            </a:r>
          </a:p>
        </p:txBody>
      </p:sp>
      <p:sp>
        <p:nvSpPr>
          <p:cNvPr id="577" name="Rectangles 44"/>
          <p:cNvSpPr/>
          <p:nvPr/>
        </p:nvSpPr>
        <p:spPr>
          <a:xfrm>
            <a:off x="5469840" y="3429375"/>
            <a:ext cx="1405440" cy="879840"/>
          </a:xfrm>
          <a:prstGeom prst="rect">
            <a:avLst/>
          </a:prstGeom>
          <a:solidFill>
            <a:srgbClr val="3399FF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OPERACIONES Y SUMINISTRO  INTERNACIONAL</a:t>
            </a:r>
          </a:p>
        </p:txBody>
      </p:sp>
      <p:sp>
        <p:nvSpPr>
          <p:cNvPr id="578" name="Rectangles 45"/>
          <p:cNvSpPr/>
          <p:nvPr/>
        </p:nvSpPr>
        <p:spPr>
          <a:xfrm>
            <a:off x="6923160" y="3429375"/>
            <a:ext cx="1405440" cy="879840"/>
          </a:xfrm>
          <a:prstGeom prst="rect">
            <a:avLst/>
          </a:prstGeom>
          <a:solidFill>
            <a:srgbClr val="3399FF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GESTIÓN DE FLOTA MARÍTIMA</a:t>
            </a:r>
            <a:endParaRPr lang="es-VE" sz="9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750" b="0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(PROPIA / FLETAMENTO)</a:t>
            </a:r>
          </a:p>
        </p:txBody>
      </p:sp>
      <p:sp>
        <p:nvSpPr>
          <p:cNvPr id="579" name="Rectangles 55"/>
          <p:cNvSpPr/>
          <p:nvPr/>
        </p:nvSpPr>
        <p:spPr>
          <a:xfrm>
            <a:off x="8376120" y="3429375"/>
            <a:ext cx="1405440" cy="879840"/>
          </a:xfrm>
          <a:prstGeom prst="rect">
            <a:avLst/>
          </a:prstGeom>
          <a:solidFill>
            <a:srgbClr val="3399FF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LOGÍSTICA EN TERMINALES DE EMBARQUE</a:t>
            </a:r>
          </a:p>
        </p:txBody>
      </p:sp>
      <p:sp>
        <p:nvSpPr>
          <p:cNvPr id="580" name="Rectangles 51"/>
          <p:cNvSpPr/>
          <p:nvPr/>
        </p:nvSpPr>
        <p:spPr>
          <a:xfrm>
            <a:off x="2538360" y="2026455"/>
            <a:ext cx="7181280" cy="716040"/>
          </a:xfrm>
          <a:prstGeom prst="rect">
            <a:avLst/>
          </a:prstGeom>
          <a:solidFill>
            <a:srgbClr val="EEECE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81" name="Text Box 44"/>
          <p:cNvSpPr/>
          <p:nvPr/>
        </p:nvSpPr>
        <p:spPr>
          <a:xfrm>
            <a:off x="2460600" y="1779495"/>
            <a:ext cx="7306560" cy="264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indent="0" algn="ct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400" b="1" strike="noStrike" spc="-1">
                <a:solidFill>
                  <a:srgbClr val="C00000"/>
                </a:solidFill>
                <a:latin typeface="URW Gothic" panose="00000500000000000000" charset="0"/>
                <a:cs typeface="URW Gothic" panose="00000500000000000000" charset="0"/>
              </a:rPr>
              <a:t>PROCESOS DIRECCIONALES</a:t>
            </a:r>
          </a:p>
        </p:txBody>
      </p:sp>
      <p:sp>
        <p:nvSpPr>
          <p:cNvPr id="582" name="Text Box 45"/>
          <p:cNvSpPr/>
          <p:nvPr/>
        </p:nvSpPr>
        <p:spPr>
          <a:xfrm>
            <a:off x="2461320" y="3083775"/>
            <a:ext cx="7306560" cy="264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indent="0" algn="ct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400" b="1" strike="noStrike" spc="-1">
                <a:solidFill>
                  <a:srgbClr val="0072E4"/>
                </a:solidFill>
                <a:latin typeface="URW Gothic" panose="00000500000000000000" charset="0"/>
                <a:cs typeface="URW Gothic" panose="00000500000000000000" charset="0"/>
              </a:rPr>
              <a:t>PROCESOS MEDULARES</a:t>
            </a:r>
          </a:p>
        </p:txBody>
      </p:sp>
      <p:sp>
        <p:nvSpPr>
          <p:cNvPr id="583" name="Text Box 46"/>
          <p:cNvSpPr/>
          <p:nvPr/>
        </p:nvSpPr>
        <p:spPr>
          <a:xfrm>
            <a:off x="2461680" y="4765335"/>
            <a:ext cx="7306560" cy="264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indent="0" algn="ct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400" b="1" strike="noStrike" spc="-1">
                <a:solidFill>
                  <a:srgbClr val="00B000"/>
                </a:solidFill>
                <a:latin typeface="URW Gothic" panose="00000500000000000000" charset="0"/>
                <a:cs typeface="URW Gothic" panose="00000500000000000000" charset="0"/>
              </a:rPr>
              <a:t>PROCESOS DE APOYO (HABILITADORES)</a:t>
            </a:r>
          </a:p>
        </p:txBody>
      </p:sp>
      <p:sp>
        <p:nvSpPr>
          <p:cNvPr id="584" name="Pentagon 7"/>
          <p:cNvSpPr/>
          <p:nvPr/>
        </p:nvSpPr>
        <p:spPr>
          <a:xfrm>
            <a:off x="2193120" y="3560055"/>
            <a:ext cx="282960" cy="429840"/>
          </a:xfrm>
          <a:custGeom>
            <a:avLst/>
            <a:gdLst>
              <a:gd name="textAreaLeft" fmla="*/ 0 w 282960"/>
              <a:gd name="textAreaRight" fmla="*/ 283320 w 282960"/>
              <a:gd name="textAreaTop" fmla="*/ 0 h 429840"/>
              <a:gd name="textAreaBottom" fmla="*/ 430200 h 429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5754" y="0"/>
                </a:lnTo>
                <a:lnTo>
                  <a:pt x="21600" y="10800"/>
                </a:lnTo>
                <a:lnTo>
                  <a:pt x="1575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3B76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85" name="Pentagon 8"/>
          <p:cNvSpPr/>
          <p:nvPr/>
        </p:nvSpPr>
        <p:spPr>
          <a:xfrm>
            <a:off x="9909000" y="3560055"/>
            <a:ext cx="283680" cy="429840"/>
          </a:xfrm>
          <a:custGeom>
            <a:avLst/>
            <a:gdLst>
              <a:gd name="textAreaLeft" fmla="*/ 0 w 283680"/>
              <a:gd name="textAreaRight" fmla="*/ 284040 w 283680"/>
              <a:gd name="textAreaTop" fmla="*/ 0 h 429840"/>
              <a:gd name="textAreaBottom" fmla="*/ 430200 h 429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5769" y="0"/>
                </a:lnTo>
                <a:lnTo>
                  <a:pt x="21600" y="10800"/>
                </a:lnTo>
                <a:lnTo>
                  <a:pt x="1576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3B76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86" name="Rectangles 6"/>
          <p:cNvSpPr/>
          <p:nvPr/>
        </p:nvSpPr>
        <p:spPr>
          <a:xfrm>
            <a:off x="2998440" y="2072535"/>
            <a:ext cx="1532880" cy="606600"/>
          </a:xfrm>
          <a:prstGeom prst="rect">
            <a:avLst/>
          </a:prstGeom>
          <a:solidFill>
            <a:srgbClr val="A5002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DIRECTRICES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JUNTA DIRECTIVA</a:t>
            </a:r>
          </a:p>
        </p:txBody>
      </p:sp>
      <p:sp>
        <p:nvSpPr>
          <p:cNvPr id="587" name="Rectangles 23"/>
          <p:cNvSpPr/>
          <p:nvPr/>
        </p:nvSpPr>
        <p:spPr>
          <a:xfrm>
            <a:off x="5433120" y="2072535"/>
            <a:ext cx="1532520" cy="606600"/>
          </a:xfrm>
          <a:prstGeom prst="rect">
            <a:avLst/>
          </a:prstGeom>
          <a:solidFill>
            <a:srgbClr val="A5002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PLANIFICACIÓN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CORPORATIVA</a:t>
            </a:r>
          </a:p>
        </p:txBody>
      </p:sp>
      <p:sp>
        <p:nvSpPr>
          <p:cNvPr id="588" name="Rectangles 40"/>
          <p:cNvSpPr/>
          <p:nvPr/>
        </p:nvSpPr>
        <p:spPr>
          <a:xfrm>
            <a:off x="7867440" y="2072535"/>
            <a:ext cx="1532520" cy="606600"/>
          </a:xfrm>
          <a:prstGeom prst="rect">
            <a:avLst/>
          </a:prstGeom>
          <a:solidFill>
            <a:srgbClr val="A5002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REGULACIONES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NACIONALES E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cs typeface="URW Gothic" panose="00000500000000000000" charset="0"/>
              </a:rPr>
              <a:t>INTERNACIONALES</a:t>
            </a:r>
          </a:p>
        </p:txBody>
      </p:sp>
      <p:sp>
        <p:nvSpPr>
          <p:cNvPr id="589" name="Rectangles 52"/>
          <p:cNvSpPr/>
          <p:nvPr/>
        </p:nvSpPr>
        <p:spPr>
          <a:xfrm>
            <a:off x="2538360" y="5016615"/>
            <a:ext cx="7315200" cy="811080"/>
          </a:xfrm>
          <a:prstGeom prst="rect">
            <a:avLst/>
          </a:prstGeom>
          <a:solidFill>
            <a:srgbClr val="EEECE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noAutofit/>
          </a:bodyPr>
          <a:lstStyle/>
          <a:p>
            <a:endParaRPr lang="es-VE" sz="2000" b="0" strike="noStrike" spc="-1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  <p:sp>
        <p:nvSpPr>
          <p:cNvPr id="590" name="Rectangles 49"/>
          <p:cNvSpPr/>
          <p:nvPr/>
        </p:nvSpPr>
        <p:spPr>
          <a:xfrm>
            <a:off x="2606040" y="5113455"/>
            <a:ext cx="1301400" cy="650880"/>
          </a:xfrm>
          <a:prstGeom prst="rect">
            <a:avLst/>
          </a:prstGeom>
          <a:solidFill>
            <a:srgbClr val="00B00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GESTIÓN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ea typeface="Arial" panose="020B0604020202020204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FINANCIERA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ea typeface="Arial" panose="020B0604020202020204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 </a:t>
            </a:r>
          </a:p>
        </p:txBody>
      </p:sp>
      <p:sp>
        <p:nvSpPr>
          <p:cNvPr id="591" name="Rectangles 5"/>
          <p:cNvSpPr/>
          <p:nvPr/>
        </p:nvSpPr>
        <p:spPr>
          <a:xfrm>
            <a:off x="4083840" y="5113455"/>
            <a:ext cx="1301400" cy="650880"/>
          </a:xfrm>
          <a:prstGeom prst="rect">
            <a:avLst/>
          </a:prstGeom>
          <a:solidFill>
            <a:srgbClr val="00B00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GESTIÓN</a:t>
            </a: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RRHH</a:t>
            </a: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 </a:t>
            </a:r>
          </a:p>
        </p:txBody>
      </p:sp>
      <p:sp>
        <p:nvSpPr>
          <p:cNvPr id="592" name="Rectangles 39"/>
          <p:cNvSpPr/>
          <p:nvPr/>
        </p:nvSpPr>
        <p:spPr>
          <a:xfrm>
            <a:off x="5562360" y="5113455"/>
            <a:ext cx="1301400" cy="650880"/>
          </a:xfrm>
          <a:prstGeom prst="rect">
            <a:avLst/>
          </a:prstGeom>
          <a:solidFill>
            <a:srgbClr val="00B00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GESTIÓN</a:t>
            </a: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DE SIHOA</a:t>
            </a: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 </a:t>
            </a:r>
          </a:p>
        </p:txBody>
      </p:sp>
      <p:sp>
        <p:nvSpPr>
          <p:cNvPr id="593" name="Rectangles 48"/>
          <p:cNvSpPr/>
          <p:nvPr/>
        </p:nvSpPr>
        <p:spPr>
          <a:xfrm>
            <a:off x="7040160" y="5113455"/>
            <a:ext cx="1301400" cy="650880"/>
          </a:xfrm>
          <a:prstGeom prst="rect">
            <a:avLst/>
          </a:prstGeom>
          <a:solidFill>
            <a:srgbClr val="00B00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GESTIÓN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ea typeface="Arial" panose="020B0604020202020204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DE AIT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ea typeface="Arial" panose="020B0604020202020204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 </a:t>
            </a:r>
          </a:p>
        </p:txBody>
      </p:sp>
      <p:sp>
        <p:nvSpPr>
          <p:cNvPr id="594" name="Rectangles 50"/>
          <p:cNvSpPr/>
          <p:nvPr/>
        </p:nvSpPr>
        <p:spPr>
          <a:xfrm>
            <a:off x="8518320" y="5113455"/>
            <a:ext cx="1301400" cy="650880"/>
          </a:xfrm>
          <a:prstGeom prst="rect">
            <a:avLst/>
          </a:prstGeom>
          <a:solidFill>
            <a:srgbClr val="00B000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GESTIÓN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ea typeface="Arial" panose="020B0604020202020204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000" b="1" strike="noStrike" spc="-1">
                <a:solidFill>
                  <a:srgbClr val="FFFFFF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DE DSI</a:t>
            </a:r>
            <a:endParaRPr lang="es-VE" sz="1000" b="0" strike="noStrike" spc="-1">
              <a:solidFill>
                <a:srgbClr val="000000"/>
              </a:solidFill>
              <a:latin typeface="URW Gothic" panose="00000500000000000000" charset="0"/>
              <a:ea typeface="Arial" panose="020B0604020202020204"/>
              <a:cs typeface="URW Gothic" panose="00000500000000000000" charset="0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900" b="0" strike="noStrike" spc="-1">
                <a:solidFill>
                  <a:srgbClr val="000000"/>
                </a:solidFill>
                <a:latin typeface="URW Gothic" panose="00000500000000000000" charset="0"/>
                <a:ea typeface="Arial" panose="020B0604020202020204"/>
                <a:cs typeface="URW Gothic" panose="00000500000000000000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CustomShape 1"/>
          <p:cNvSpPr/>
          <p:nvPr/>
        </p:nvSpPr>
        <p:spPr>
          <a:xfrm>
            <a:off x="431640" y="1781280"/>
            <a:ext cx="11327400" cy="35585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5900" indent="-215900" algn="just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1800" b="0" strike="noStrike" spc="-1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360045" indent="-360045" algn="just">
              <a:lnSpc>
                <a:spcPct val="115000"/>
              </a:lnSpc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180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Completar propuesta de red de radio VHF banda marina para la comunicación de la todos los terminales marinos a nivel nacional y de esta manera evolucionar a nuevas tecnologías el s</a:t>
            </a:r>
            <a:r>
              <a:rPr lang="es-ES" sz="180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istema de Telecomunicaciones de   Radio Banda Marina en los Terminales de Petróleos de Venezuela S.A.</a:t>
            </a:r>
          </a:p>
          <a:p>
            <a:pPr marL="360045" indent="-360045" algn="just">
              <a:lnSpc>
                <a:spcPct val="115000"/>
              </a:lnSpc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180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Se completó el documento de especificaciones técnicas para el proyecto “SCADA WEB PDVSA”, que se implantará como piloto en la plataforma de recepción y despacho TAECJAA.</a:t>
            </a:r>
            <a:endParaRPr lang="es-VE" sz="1800" b="0" strike="noStrike" spc="-1">
              <a:solidFill>
                <a:schemeClr val="bg1">
                  <a:lumMod val="50000"/>
                </a:schemeClr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360045" indent="-360045" algn="just">
              <a:lnSpc>
                <a:spcPct val="115000"/>
              </a:lnSpc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80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Levantar Información del  Sistema de Membresía de  la Flota de Remolcadores y Buques de Petróleos de Venezuela S.A. </a:t>
            </a:r>
            <a:r>
              <a:rPr lang="es-ES_tradnl" sz="180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Construcción una de una propuesta de un Sistema de Gestión Integrado para Operaciones en Terminales.</a:t>
            </a:r>
          </a:p>
          <a:p>
            <a:pPr marL="360045" indent="-360045" algn="just">
              <a:lnSpc>
                <a:spcPct val="115000"/>
              </a:lnSpc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altLang="es-VE" sz="1800" b="0" strike="noStrike" spc="-1">
                <a:solidFill>
                  <a:schemeClr val="bg1">
                    <a:lumMod val="50000"/>
                  </a:schemeClr>
                </a:solidFill>
                <a:latin typeface="URW Gothic" panose="00000500000000000000" charset="0"/>
                <a:cs typeface="URW Gothic" panose="00000500000000000000" charset="0"/>
              </a:rPr>
              <a:t>Mesa de trabajo para la ejecución del Proyecto “VTS PDVSA” para el monitoreo de la flota propia y controlada en las operaciones maritimas en las instalaciones de PDVSA.</a:t>
            </a:r>
          </a:p>
        </p:txBody>
      </p:sp>
      <p:sp>
        <p:nvSpPr>
          <p:cNvPr id="1698" name="CustomShape 2"/>
          <p:cNvSpPr/>
          <p:nvPr/>
        </p:nvSpPr>
        <p:spPr>
          <a:xfrm>
            <a:off x="8280360" y="308880"/>
            <a:ext cx="3930480" cy="5346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StarSymbol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Arial" panose="020B060402020202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Arial" panose="020B0604020202020204"/>
              </a:rPr>
              <a:t>Internacional</a:t>
            </a:r>
            <a:endParaRPr lang="es-VE" sz="1800" b="0" strike="noStrike" spc="-1">
              <a:latin typeface="Arial" panose="020B0604020202020204"/>
            </a:endParaRPr>
          </a:p>
        </p:txBody>
      </p:sp>
      <p:sp>
        <p:nvSpPr>
          <p:cNvPr id="1699" name="CustomShape 3"/>
          <p:cNvSpPr/>
          <p:nvPr/>
        </p:nvSpPr>
        <p:spPr>
          <a:xfrm>
            <a:off x="431640" y="1233865"/>
            <a:ext cx="11327400" cy="4000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FF0000"/>
                </a:solidFill>
                <a:latin typeface="URW Gothic" panose="00000500000000000000" charset="0"/>
                <a:cs typeface="URW Gothic" panose="00000500000000000000" charset="0"/>
              </a:rPr>
              <a:t>ACTIVIDADES EN PROCESO DE EJECUCIÓN: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0" name="Table 1"/>
          <p:cNvGraphicFramePr/>
          <p:nvPr/>
        </p:nvGraphicFramePr>
        <p:xfrm>
          <a:off x="283845" y="1297940"/>
          <a:ext cx="11594465" cy="5228908"/>
        </p:xfrm>
        <a:graphic>
          <a:graphicData uri="http://schemas.openxmlformats.org/drawingml/2006/table">
            <a:tbl>
              <a:tblPr/>
              <a:tblGrid>
                <a:gridCol w="1393825"/>
                <a:gridCol w="1492885"/>
                <a:gridCol w="1168400"/>
                <a:gridCol w="2500630"/>
                <a:gridCol w="2151380"/>
                <a:gridCol w="1901190"/>
                <a:gridCol w="986155"/>
              </a:tblGrid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PROYECTO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6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Código de Definición</a:t>
                      </a:r>
                      <a:endParaRPr lang="es-VE" sz="12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200" b="0" strike="noStrike" spc="-1">
                        <a:latin typeface="Arial" panose="020B0604020202020204"/>
                      </a:endParaRP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6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Líder del Proyecto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ALCANCE (como?)</a:t>
                      </a:r>
                    </a:p>
                  </a:txBody>
                  <a:tcPr marL="122040" marR="122040" anchor="ctr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JUSTIFICACIÓN (porque?)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BENEFICIO (a quien?)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MONTO </a:t>
                      </a:r>
                      <a:r>
                        <a:rPr lang="es-ES_tradnl" alt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aprobado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</a:tr>
              <a:tr h="4484370">
                <a:tc>
                  <a:txBody>
                    <a:bodyPr/>
                    <a:lstStyle/>
                    <a:p>
                      <a:pPr algn="ctr">
                        <a:lnSpc>
                          <a:spcPct val="48000"/>
                        </a:lnSpc>
                        <a:spcBef>
                          <a:spcPts val="40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SIGE-MINT</a:t>
                      </a:r>
                      <a:endParaRPr lang="es-VE" sz="12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83000"/>
                        </a:lnSpc>
                        <a:spcBef>
                          <a:spcPts val="40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9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Sistema Integral de Gestión para el Mercado Internacional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48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Arial" panose="020B0604020202020204"/>
                        </a:rPr>
                        <a:t>F1.C0S062336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48000"/>
                        </a:lnSpc>
                        <a:spcBef>
                          <a:spcPts val="40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José</a:t>
                      </a:r>
                      <a:endParaRPr lang="es-VE" sz="12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48000"/>
                        </a:lnSpc>
                        <a:spcBef>
                          <a:spcPts val="40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Casanova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tarSymbol"/>
                        <a:buAutoNum type="arabicParenR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Desarrollo de la </a:t>
                      </a: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Suite SIGEMINT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, que incluye, la versión 1 de los siguientes módulos: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Módulo de Planificación: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 Automatizará el proceso del Plan Mensual de Suministro (PMDS) y el Plan Mensual de Tanqueros (PMDT) que ejecuta la gerencia de Planificación y Programación Operacional de Mercado Internacional.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Módulo de Análisis Comercial: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 Comprende herramientas para sistematizar los procesos de analisis 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Módulo de Compra-Venta Internacional: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 Comprende la sistematización asociado a los convenios comerciales de las ventas a plazo 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tarSymbol"/>
                        <a:buAutoNum type="arabicParenR" startAt="2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Implementación del alojamiento de los servicios de la SUITE SIGEMINT en una NUBE</a:t>
                      </a:r>
                    </a:p>
                  </a:txBody>
                  <a:tcPr marL="122040" marR="122040" anchor="ctr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83000"/>
                        </a:lnSpc>
                        <a:spcBef>
                          <a:spcPts val="2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 La VP de CyS Internacional ha solicitado la revisión de la Plataforma tecnológica que apoya a los procesos del negocio para el Mercado Internacional a los fines de poder posicionarse ante los grandes retos para el cumplimiento de las metas del 2024 para la comercializaciòn de crudos, productos y especialidades.</a:t>
                      </a:r>
                    </a:p>
                  </a:txBody>
                  <a:tcPr marL="122040" marR="122040" anchor="ctr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tarSymbol"/>
                        <a:buAutoNum type="arabicParenR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Agiliza los procesos de planificación de suministro del hidrocarburos a clientes internacionales,  al disponer de acceso ágil a los datos históricos para la generación de información de los planes.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tarSymbol"/>
                        <a:buAutoNum type="arabicParenR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Favorece el análisis de negocio y la precisión en la toma de decisiones, al disponer de diversos recursos tales como la generación de reportes en tiempo real.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tarSymbol"/>
                        <a:buAutoNum type="arabicParenR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Mejora la calidad del dato, debido a que reduce el error humano.</a:t>
                      </a:r>
                    </a:p>
                  </a:txBody>
                  <a:tcPr marL="122040" marR="122040" anchor="ctr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3000"/>
                        </a:lnSpc>
                        <a:spcBef>
                          <a:spcPts val="2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569.800</a:t>
                      </a:r>
                    </a:p>
                  </a:txBody>
                  <a:tcPr marL="122040" marR="122040" anchor="ctr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288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701" name="CustomShape 2"/>
          <p:cNvSpPr/>
          <p:nvPr/>
        </p:nvSpPr>
        <p:spPr>
          <a:xfrm>
            <a:off x="11646000" y="6625800"/>
            <a:ext cx="937800" cy="246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fld id="{99F2D5B5-BB8D-48BB-93F9-F01BDEDA3257}" type="slidenum">
              <a:rPr lang="es-ES" sz="1000" b="1" strike="noStrike" spc="-1">
                <a:solidFill>
                  <a:srgbClr val="000000"/>
                </a:solidFill>
                <a:latin typeface="Calibri" panose="020F0502020204030204"/>
                <a:ea typeface="Arial" panose="020B0604020202020204"/>
              </a:rPr>
              <a:t>41</a:t>
            </a:fld>
            <a:endParaRPr lang="es-VE" sz="1000" b="0" strike="noStrike" spc="-1">
              <a:latin typeface="Arial" panose="020B0604020202020204"/>
            </a:endParaRPr>
          </a:p>
        </p:txBody>
      </p:sp>
      <p:sp>
        <p:nvSpPr>
          <p:cNvPr id="1702" name="CustomShape 3"/>
          <p:cNvSpPr/>
          <p:nvPr/>
        </p:nvSpPr>
        <p:spPr>
          <a:xfrm>
            <a:off x="219960" y="1007640"/>
            <a:ext cx="9915120" cy="303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400" b="1" strike="noStrike" spc="-1">
                <a:solidFill>
                  <a:srgbClr val="C9211E"/>
                </a:solidFill>
                <a:latin typeface="Arial Black" panose="020B0A04020102020204"/>
                <a:ea typeface="MS PGothic" panose="020B0600070205080204" charset="-128"/>
              </a:rPr>
              <a:t>Proyectos de Gastos 2024</a:t>
            </a:r>
            <a:endParaRPr lang="es-VE" sz="1400" b="0" strike="noStrike" spc="-1">
              <a:latin typeface="Arial" panose="020B0604020202020204"/>
            </a:endParaRPr>
          </a:p>
        </p:txBody>
      </p:sp>
      <p:sp>
        <p:nvSpPr>
          <p:cNvPr id="1703" name="CustomShape 4"/>
          <p:cNvSpPr/>
          <p:nvPr/>
        </p:nvSpPr>
        <p:spPr>
          <a:xfrm>
            <a:off x="2235960" y="88560"/>
            <a:ext cx="9915480" cy="84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7F7F7F"/>
                </a:solidFill>
                <a:latin typeface="Arial Black" panose="020B0A04020102020204"/>
                <a:ea typeface="MS PGothic" panose="020B0600070205080204" charset="-128"/>
              </a:rPr>
              <a:t>Proyectos 2024</a:t>
            </a:r>
            <a:endParaRPr lang="es-VE" sz="16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D2691E"/>
                </a:solidFill>
                <a:latin typeface="Arial Black" panose="020B0A04020102020204"/>
                <a:ea typeface="MS PGothic" panose="020B0600070205080204" charset="-128"/>
              </a:rPr>
              <a:t>VP DE COMERCIO Y SUMINISTRO</a:t>
            </a:r>
            <a:endParaRPr lang="es-VE" sz="16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D2691E"/>
                </a:solidFill>
                <a:latin typeface="Arial Black" panose="020B0A04020102020204"/>
                <a:ea typeface="MS PGothic" panose="020B0600070205080204" charset="-128"/>
              </a:rPr>
              <a:t>INTERNACIONAL</a:t>
            </a:r>
            <a:endParaRPr lang="es-VE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4" name="Table 1"/>
          <p:cNvGraphicFramePr/>
          <p:nvPr/>
        </p:nvGraphicFramePr>
        <p:xfrm>
          <a:off x="283845" y="1405890"/>
          <a:ext cx="11668760" cy="5272723"/>
        </p:xfrm>
        <a:graphic>
          <a:graphicData uri="http://schemas.openxmlformats.org/drawingml/2006/table">
            <a:tbl>
              <a:tblPr/>
              <a:tblGrid>
                <a:gridCol w="1409700"/>
                <a:gridCol w="1563370"/>
                <a:gridCol w="895985"/>
                <a:gridCol w="2917190"/>
                <a:gridCol w="2357755"/>
                <a:gridCol w="1573530"/>
                <a:gridCol w="951230"/>
              </a:tblGrid>
              <a:tr h="716915"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PROYECTO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6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Código de Definición</a:t>
                      </a:r>
                      <a:endParaRPr lang="es-VE" sz="12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200" b="0" strike="noStrike" spc="-1">
                        <a:latin typeface="Arial" panose="020B0604020202020204"/>
                      </a:endParaRP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6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Líder del Proyecto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ALCANCE (como?)</a:t>
                      </a:r>
                    </a:p>
                  </a:txBody>
                  <a:tcPr marL="122040" marR="122040" anchor="ctr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JUSTIFICACIÓN (porque?)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BENEFICIO (a quien?)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MONTO </a:t>
                      </a:r>
                      <a:r>
                        <a:rPr lang="es-ES_tradnl" alt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aprobado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</a:tr>
              <a:tr h="4528185">
                <a:tc>
                  <a:txBody>
                    <a:bodyPr/>
                    <a:lstStyle/>
                    <a:p>
                      <a:pPr algn="ctr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SIGET-MAR</a:t>
                      </a:r>
                      <a:endParaRPr lang="es-VE" sz="12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9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Sistema Integral de Gestión para el Transporte Marítimo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F1.C0S062335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Ángel</a:t>
                      </a:r>
                      <a:endParaRPr lang="es-VE" sz="12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Parra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tarSymbol"/>
                        <a:buAutoNum type="arabicParenR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FASE 1: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 </a:t>
                      </a: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Recuperación 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de la Plataforma tecnológica para PDV-Marina, que cubre: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Char char="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Ajustes al sistema de apoyo operacional (SAO) de buques y las necesidades de los usuarios funcionales de los distintos procesos de la filial.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Char char="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Recuperar aplicaciones inherentes a las funciones de apoyo a las operaciones y personal de flota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Char char="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Recuperar plataforma de telecom (radios) en los buques.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</a:tabLst>
                      </a:pP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tarSymbol"/>
                        <a:buAutoNum type="arabicParenR" startAt="2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FASE 2: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 </a:t>
                      </a: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Optimización 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de la Plataforma que incluye: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Desarrollo de la </a:t>
                      </a: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Suite SIGE-MAR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, en su versión 1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Optimización (renovación) de la plataforma de telecom (radios/enlace satelital) en buques-tierra.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Implementación del alojamiento de los servicios de la SUITE SIGET-MAR en una NUBE</a:t>
                      </a:r>
                    </a:p>
                  </a:txBody>
                  <a:tcPr marL="122040" marR="122040" anchor="ctr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La VP de CyS Internacional, a través de su flial PDV Marina, requiere contar con herramientas tecnológicas actualizadas que le permitan el control y aseguramiento de la confiabilidad de su proceso de gestión de la flota, para de esta manera estar en línea con las normativa de navegación y mantenimiento Internacional. 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De la misma manera, es necesaria la adecuación y actualización de los sistemas que apoyan esa gestión para la el manejo, registro y gestión del personal de flota, con la finalidad de garantizar la disponibilidad del personal y  maximizar la operatividad de la flota propia de buques de PDVSA que apalanca la distribución (cabotaje), la exportación e importación de crudo y productos, actividad medular en la cadena valor de la corporación.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Mejora la gestión operativa y administrativa en el proceso de Operaciones y de Control de Flotas.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Mejora de la plataforma comunicacional satelital para la flota de buques de PDVSA.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algn="just">
                        <a:lnSpc>
                          <a:spcPct val="78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Maximiza los recursos y asegura los tiempos de operaciones de los buques apoyando en la gestión de Flota.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702.700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705" name="CustomShape 2"/>
          <p:cNvSpPr/>
          <p:nvPr/>
        </p:nvSpPr>
        <p:spPr>
          <a:xfrm>
            <a:off x="219960" y="1007640"/>
            <a:ext cx="9915120" cy="303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400" b="1" strike="noStrike" spc="-1">
                <a:solidFill>
                  <a:srgbClr val="C9211E"/>
                </a:solidFill>
                <a:latin typeface="Arial Black" panose="020B0A04020102020204"/>
                <a:ea typeface="MS PGothic" panose="020B0600070205080204" charset="-128"/>
              </a:rPr>
              <a:t>Proyectos de Gastos 2024</a:t>
            </a:r>
            <a:endParaRPr lang="es-VE" sz="1400" b="0" strike="noStrike" spc="-1">
              <a:latin typeface="Arial" panose="020B0604020202020204"/>
            </a:endParaRPr>
          </a:p>
        </p:txBody>
      </p:sp>
      <p:sp>
        <p:nvSpPr>
          <p:cNvPr id="1706" name="CustomShape 3"/>
          <p:cNvSpPr/>
          <p:nvPr/>
        </p:nvSpPr>
        <p:spPr>
          <a:xfrm>
            <a:off x="2235960" y="88560"/>
            <a:ext cx="9915480" cy="84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7F7F7F"/>
                </a:solidFill>
                <a:latin typeface="Arial Black" panose="020B0A04020102020204"/>
                <a:ea typeface="MS PGothic" panose="020B0600070205080204" charset="-128"/>
              </a:rPr>
              <a:t>Proyectos 2024</a:t>
            </a:r>
            <a:endParaRPr lang="es-VE" sz="16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D2691E"/>
                </a:solidFill>
                <a:latin typeface="Arial Black" panose="020B0A04020102020204"/>
                <a:ea typeface="MS PGothic" panose="020B0600070205080204" charset="-128"/>
              </a:rPr>
              <a:t>VP DE COMERCIO Y SUMINISTRO</a:t>
            </a:r>
            <a:endParaRPr lang="es-VE" sz="16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D2691E"/>
                </a:solidFill>
                <a:latin typeface="Arial Black" panose="020B0A04020102020204"/>
                <a:ea typeface="MS PGothic" panose="020B0600070205080204" charset="-128"/>
              </a:rPr>
              <a:t>INTERNACIONAL</a:t>
            </a:r>
            <a:endParaRPr lang="es-VE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7" name="Table 1"/>
          <p:cNvGraphicFramePr/>
          <p:nvPr/>
        </p:nvGraphicFramePr>
        <p:xfrm>
          <a:off x="312420" y="1256030"/>
          <a:ext cx="11592560" cy="5300980"/>
        </p:xfrm>
        <a:graphic>
          <a:graphicData uri="http://schemas.openxmlformats.org/drawingml/2006/table">
            <a:tbl>
              <a:tblPr/>
              <a:tblGrid>
                <a:gridCol w="1355090"/>
                <a:gridCol w="1593215"/>
                <a:gridCol w="993775"/>
                <a:gridCol w="2884170"/>
                <a:gridCol w="1874520"/>
                <a:gridCol w="1673860"/>
                <a:gridCol w="1217930"/>
              </a:tblGrid>
              <a:tr h="756285"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PROYECTO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6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Código de Definición</a:t>
                      </a:r>
                      <a:endParaRPr lang="es-VE" sz="12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200" b="0" strike="noStrike" spc="-1">
                        <a:latin typeface="Arial" panose="020B0604020202020204"/>
                      </a:endParaRP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6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Líder del Proyecto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ALCANCE (como?)</a:t>
                      </a:r>
                    </a:p>
                  </a:txBody>
                  <a:tcPr marL="122040" marR="122040" anchor="ctr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JUSTIFICACIÓN (porque?)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BENEFICIO (a quien?)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6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MONTO </a:t>
                      </a:r>
                      <a:r>
                        <a:rPr lang="es-ES_tradnl" altLang="es-VE" sz="12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  <a:ea typeface="DejaVu Sans" panose="020B0603030804020204"/>
                        </a:rPr>
                        <a:t>aprobado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F7F7F"/>
                    </a:solidFill>
                  </a:tcPr>
                </a:tc>
              </a:tr>
              <a:tr h="4544695">
                <a:tc>
                  <a:txBody>
                    <a:bodyPr/>
                    <a:lstStyle/>
                    <a:p>
                      <a:pPr marL="215900" indent="-215900" algn="ctr">
                        <a:lnSpc>
                          <a:spcPct val="83000"/>
                        </a:lnSpc>
                        <a:spcBef>
                          <a:spcPts val="400"/>
                        </a:spcBef>
                        <a:spcAft>
                          <a:spcPts val="50"/>
                        </a:spcAft>
                        <a:tabLst>
                          <a:tab pos="0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SIGET-EMB</a:t>
                      </a:r>
                      <a:endParaRPr lang="es-VE" sz="1200" b="0" strike="noStrike" spc="-1">
                        <a:latin typeface="Arial" panose="020B0604020202020204"/>
                      </a:endParaRPr>
                    </a:p>
                    <a:p>
                      <a:pPr marL="215900" indent="-215900" algn="ctr">
                        <a:lnSpc>
                          <a:spcPct val="83000"/>
                        </a:lnSpc>
                        <a:spcBef>
                          <a:spcPts val="40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9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Sistema Integral de Gestión para los Terminales de Embarques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3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Arial" panose="020B0604020202020204"/>
                        </a:rPr>
                        <a:t>F1.C0S062337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3000"/>
                        </a:lnSpc>
                        <a:spcBef>
                          <a:spcPts val="40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Yeselen</a:t>
                      </a:r>
                      <a:endParaRPr lang="es-VE" sz="1200" b="0" strike="noStrike" spc="-1">
                        <a:latin typeface="Arial" panose="020B0604020202020204"/>
                      </a:endParaRPr>
                    </a:p>
                    <a:p>
                      <a:pPr algn="ctr">
                        <a:lnSpc>
                          <a:spcPct val="83000"/>
                        </a:lnSpc>
                        <a:spcBef>
                          <a:spcPts val="40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" sz="12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Ron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tarSymbol"/>
                        <a:buAutoNum type="arabicParenR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FASE 1: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 </a:t>
                      </a: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Recuperación: 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Comprende las siguientes actividades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Levantamiento de condiciones de la plataforma que soporta las operaciones en los 14 terminales marítimos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Adecuación, remodelación y automatización de las salas de Control en los 14 Terminales Marinos.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tarSymbol"/>
                        <a:buAutoNum type="arabicParenR" startAt="2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FASE 2: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 </a:t>
                      </a:r>
                      <a:r>
                        <a:rPr lang="es-ES_tradnl" sz="10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Optimización: </a:t>
                      </a: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Comprende las siguientes actividades: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Desarrollo del Sistema Integrado de Gestión para los Terminales de Embarque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Actualizar los sistemas de comunicación de radio base, banda marina, sistema de Boceo que se encuentren en obsolescencia  tecnológica.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Automatización de Terminales. Levantar la Ingeniería  básica para determinar todos los procesos que requieren   control y Supervisión.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 marL="215900" indent="-215900" algn="just">
                        <a:lnSpc>
                          <a:spcPct val="83000"/>
                        </a:lnSpc>
                        <a:spcBef>
                          <a:spcPts val="375"/>
                        </a:spcBef>
                        <a:spcAft>
                          <a:spcPts val="25"/>
                        </a:spcAft>
                        <a:buClr>
                          <a:srgbClr val="000000"/>
                        </a:buClr>
                        <a:buFont typeface="Symbol" panose="05050102010706020507"/>
                        <a:buChar char=""/>
                        <a:tabLst>
                          <a:tab pos="0" algn="l"/>
                          <a:tab pos="448945" algn="l"/>
                          <a:tab pos="898525" algn="l"/>
                          <a:tab pos="1347470" algn="l"/>
                          <a:tab pos="1797050" algn="l"/>
                          <a:tab pos="2245995" algn="l"/>
                          <a:tab pos="2695575" algn="l"/>
                          <a:tab pos="3144520" algn="l"/>
                          <a:tab pos="3594100" algn="l"/>
                          <a:tab pos="4043045" algn="l"/>
                          <a:tab pos="4492625" algn="l"/>
                          <a:tab pos="4941570" algn="l"/>
                          <a:tab pos="5390515" algn="l"/>
                          <a:tab pos="5840095" algn="l"/>
                          <a:tab pos="6289040" algn="l"/>
                          <a:tab pos="6738620" algn="l"/>
                          <a:tab pos="7187565" algn="l"/>
                          <a:tab pos="7637145" algn="l"/>
                          <a:tab pos="8086090" algn="l"/>
                          <a:tab pos="8535670" algn="l"/>
                          <a:tab pos="8984615" algn="l"/>
                          <a:tab pos="9434195" algn="l"/>
                          <a:tab pos="9883775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ES_tradnl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</a:rPr>
                        <a:t>Alojamiento de la SUITE SIGET-EMB en una NUBE.</a:t>
                      </a:r>
                    </a:p>
                  </a:txBody>
                  <a:tcPr marL="122040" marR="122040" anchor="ctr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83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La VP de CyS Internacional requiere de una propuesta de actualización tecnológica en su plataforma de Terminales Marítimos de embarques a los fines de optimizar las operaciones que apuntan al cumplimiento de las metas de comercialización de los crudos y productos para el mercado internacional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3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 Mejora la seguridad en los puertos permitiendo ejecutar las operaciones complejas de manera automatizadas, disminuyendo las posibilidades de siniestros.</a:t>
                      </a: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83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endParaRPr lang="es-VE" sz="10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83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Mejora en las comunicaciones y por ende en los tiempos de respuestas de las operaciones en los terminales de embarques.</a:t>
                      </a: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3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  <a:tab pos="10332720" algn="l"/>
                          <a:tab pos="10782300" algn="l"/>
                          <a:tab pos="11231245" algn="l"/>
                        </a:tabLst>
                      </a:pPr>
                      <a:r>
                        <a:rPr lang="es-VE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4.</a:t>
                      </a:r>
                      <a:r>
                        <a:rPr lang="es-ES_tradnl" altLang="es-VE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202</a:t>
                      </a:r>
                      <a:r>
                        <a:rPr lang="es-VE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.7</a:t>
                      </a:r>
                      <a:r>
                        <a:rPr lang="es-ES_tradnl" altLang="es-VE" sz="10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</a:rPr>
                        <a:t>29</a:t>
                      </a:r>
                      <a:endParaRPr lang="es-VE" sz="1000" b="0" strike="noStrike" spc="-1">
                        <a:solidFill>
                          <a:srgbClr val="000000"/>
                        </a:solidFill>
                        <a:latin typeface="Calibri" panose="020F0502020204030204"/>
                        <a:ea typeface="DejaVu Sans" panose="020B0603030804020204"/>
                      </a:endParaRPr>
                    </a:p>
                  </a:txBody>
                  <a:tcPr marL="122040" marR="12204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708" name="CustomShape 2"/>
          <p:cNvSpPr/>
          <p:nvPr/>
        </p:nvSpPr>
        <p:spPr>
          <a:xfrm>
            <a:off x="219960" y="1001880"/>
            <a:ext cx="9915120" cy="303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400" b="1" strike="noStrike" spc="-1">
                <a:solidFill>
                  <a:srgbClr val="C9211E"/>
                </a:solidFill>
                <a:latin typeface="Arial Black" panose="020B0A04020102020204"/>
                <a:ea typeface="MS PGothic" panose="020B0600070205080204" charset="-128"/>
              </a:rPr>
              <a:t>Proyectos de Gastos 2024</a:t>
            </a:r>
            <a:endParaRPr lang="es-VE" sz="1400" b="0" strike="noStrike" spc="-1">
              <a:latin typeface="Arial" panose="020B0604020202020204"/>
            </a:endParaRPr>
          </a:p>
        </p:txBody>
      </p:sp>
      <p:sp>
        <p:nvSpPr>
          <p:cNvPr id="1709" name="CustomShape 3"/>
          <p:cNvSpPr/>
          <p:nvPr/>
        </p:nvSpPr>
        <p:spPr>
          <a:xfrm>
            <a:off x="2235960" y="83520"/>
            <a:ext cx="9915480" cy="84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7F7F7F"/>
                </a:solidFill>
                <a:latin typeface="Arial Black" panose="020B0A04020102020204"/>
                <a:ea typeface="MS PGothic" panose="020B0600070205080204" charset="-128"/>
              </a:rPr>
              <a:t>Proyectos 2024</a:t>
            </a:r>
            <a:endParaRPr lang="es-VE" sz="16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D2691E"/>
                </a:solidFill>
                <a:latin typeface="Arial Black" panose="020B0A04020102020204"/>
                <a:ea typeface="MS PGothic" panose="020B0600070205080204" charset="-128"/>
              </a:rPr>
              <a:t>VP DE COMERCIO Y SUMINISTRO</a:t>
            </a:r>
            <a:endParaRPr lang="es-VE" sz="16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D2691E"/>
                </a:solidFill>
                <a:latin typeface="Arial Black" panose="020B0A04020102020204"/>
                <a:ea typeface="MS PGothic" panose="020B0600070205080204" charset="-128"/>
              </a:rPr>
              <a:t>INTERNACIONAL</a:t>
            </a:r>
            <a:endParaRPr lang="es-VE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CustomShape 1"/>
          <p:cNvSpPr/>
          <p:nvPr/>
        </p:nvSpPr>
        <p:spPr>
          <a:xfrm>
            <a:off x="2235960" y="78480"/>
            <a:ext cx="9915480" cy="84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7F7F7F"/>
                </a:solidFill>
                <a:latin typeface="Arial Black" panose="020B0A04020102020204"/>
                <a:ea typeface="MS PGothic" panose="020B0600070205080204" charset="-128"/>
              </a:rPr>
              <a:t>Proyectos 2024</a:t>
            </a:r>
            <a:endParaRPr lang="es-VE" sz="16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000000"/>
                </a:solidFill>
                <a:latin typeface="Arial Black" panose="020B0A04020102020204"/>
                <a:ea typeface="MS PGothic" panose="020B0600070205080204" charset="-128"/>
              </a:rPr>
              <a:t>VP DE COMERCIO Y SUMINISTRO</a:t>
            </a:r>
            <a:endParaRPr lang="es-VE" sz="16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1600" b="1" strike="noStrike" spc="-1">
                <a:solidFill>
                  <a:srgbClr val="000000"/>
                </a:solidFill>
                <a:latin typeface="Arial Black" panose="020B0A04020102020204"/>
                <a:ea typeface="MS PGothic" panose="020B0600070205080204" charset="-128"/>
              </a:rPr>
              <a:t>NACIONAL E INTERNACIONAL</a:t>
            </a:r>
            <a:endParaRPr lang="es-VE" sz="1600" b="0" strike="noStrike" spc="-1">
              <a:latin typeface="Arial" panose="020B0604020202020204"/>
            </a:endParaRPr>
          </a:p>
        </p:txBody>
      </p:sp>
      <p:sp>
        <p:nvSpPr>
          <p:cNvPr id="1711" name="CustomShape 2"/>
          <p:cNvSpPr/>
          <p:nvPr/>
        </p:nvSpPr>
        <p:spPr>
          <a:xfrm>
            <a:off x="219960" y="1436967"/>
            <a:ext cx="9915120" cy="5810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ES_tradnl" sz="3200" b="1" strike="noStrike" spc="-1">
                <a:solidFill>
                  <a:srgbClr val="C9211E"/>
                </a:solidFill>
                <a:latin typeface="URW Gothic" panose="00000500000000000000" charset="0"/>
                <a:ea typeface="MS PGothic" panose="020B0600070205080204" charset="-128"/>
                <a:cs typeface="URW Gothic" panose="00000500000000000000" charset="0"/>
              </a:rPr>
              <a:t>Resumen Aprobado 2024</a:t>
            </a:r>
          </a:p>
        </p:txBody>
      </p:sp>
      <p:graphicFrame>
        <p:nvGraphicFramePr>
          <p:cNvPr id="2" name="Table 1"/>
          <p:cNvGraphicFramePr/>
          <p:nvPr/>
        </p:nvGraphicFramePr>
        <p:xfrm>
          <a:off x="264795" y="2556510"/>
          <a:ext cx="11750675" cy="272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1985"/>
                <a:gridCol w="2136775"/>
                <a:gridCol w="2061210"/>
                <a:gridCol w="1830705"/>
              </a:tblGrid>
              <a:tr h="56769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Proyecto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Código de Definición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Líder de Proyecto/programa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Monto aprobado proyectos 2024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</a:tr>
              <a:tr h="53530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SIGE-MINT</a:t>
                      </a:r>
                      <a:r>
                        <a:rPr lang="es-ES_tradnl" altLang="en-US" sz="11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</a:t>
                      </a:r>
                      <a:r>
                        <a:rPr lang="es-ES" sz="1100" spc="-1">
                          <a:solidFill>
                            <a:srgbClr val="000000"/>
                          </a:solidFill>
                          <a:latin typeface="Calibri" panose="020F0502020204030204"/>
                          <a:ea typeface="DejaVu Sans" panose="020B0603030804020204"/>
                          <a:sym typeface="+mn-ea"/>
                        </a:rPr>
                        <a:t>Sistema Integral de Gestión para el Mercado Internacional</a:t>
                      </a:r>
                      <a:endParaRPr lang="es-ES_tradnl" altLang="en-US" sz="11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F1.C0S062336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Jose Casanova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s-ES_tradnl" sz="1100" spc="-1">
                          <a:solidFill>
                            <a:srgbClr val="000000"/>
                          </a:solidFill>
                          <a:latin typeface="Calibri" panose="020F0502020204030204"/>
                          <a:ea typeface="Times New Roman" panose="02020603050405020304"/>
                          <a:sym typeface="+mn-ea"/>
                        </a:rPr>
                        <a:t>569.800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6343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SIGET-MAR</a:t>
                      </a:r>
                      <a:r>
                        <a:rPr lang="es-ES_tradnl" altLang="en-US" sz="11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Optimizacin y recuperacin de la plataforma tecnologica para transporte maritimo.</a:t>
                      </a:r>
                      <a:endParaRPr lang="en-US" sz="11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F1.C0S062335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Angel Parra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702.700,00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6343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SIGET-EMB</a:t>
                      </a:r>
                      <a:r>
                        <a:rPr lang="es-ES_tradnl" altLang="en-US" sz="1100" b="1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Optimizaci</a:t>
                      </a:r>
                      <a:r>
                        <a:rPr lang="es-ES_tradnl" alt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ó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n y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recuperaci</a:t>
                      </a:r>
                      <a:r>
                        <a:rPr lang="es-ES_tradnl" alt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ó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n de la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plataforma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tecnol</a:t>
                      </a:r>
                      <a:r>
                        <a:rPr lang="es-ES_tradnl" alt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ó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gica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para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operaciones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en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terminales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.</a:t>
                      </a:r>
                      <a:endParaRPr lang="en-US" sz="1100" b="1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F1.C0S062337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Yeselen Ron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4.202.729,00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</a:tr>
              <a:tr h="353060">
                <a:tc gridSpan="3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2F75B5"/>
                          </a:solidFill>
                          <a:latin typeface="Calibri" panose="020F0502020204030204" charset="-122"/>
                        </a:rPr>
                        <a:t>TOTAL PROYECTOS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2F75B5"/>
                          </a:solidFill>
                          <a:latin typeface="Calibri" panose="020F0502020204030204" charset="-122"/>
                        </a:rPr>
                        <a:t>5</a:t>
                      </a:r>
                      <a:r>
                        <a:rPr lang="es-ES_tradnl" altLang="en-US" sz="1100" b="1">
                          <a:solidFill>
                            <a:srgbClr val="2F75B5"/>
                          </a:solidFill>
                          <a:latin typeface="Calibri" panose="020F0502020204030204" charset="-122"/>
                        </a:rPr>
                        <a:t>.</a:t>
                      </a:r>
                      <a:r>
                        <a:rPr lang="en-US" sz="1100" b="1">
                          <a:solidFill>
                            <a:srgbClr val="2F75B5"/>
                          </a:solidFill>
                          <a:latin typeface="Calibri" panose="020F0502020204030204" charset="-122"/>
                        </a:rPr>
                        <a:t>475</a:t>
                      </a:r>
                      <a:r>
                        <a:rPr lang="es-ES_tradnl" altLang="en-US" sz="1100" b="1">
                          <a:solidFill>
                            <a:srgbClr val="2F75B5"/>
                          </a:solidFill>
                          <a:latin typeface="Calibri" panose="020F0502020204030204" charset="-122"/>
                        </a:rPr>
                        <a:t>.</a:t>
                      </a:r>
                      <a:r>
                        <a:rPr lang="en-US" sz="1100" b="1">
                          <a:solidFill>
                            <a:srgbClr val="2F75B5"/>
                          </a:solidFill>
                          <a:latin typeface="Calibri" panose="020F0502020204030204" charset="-122"/>
                        </a:rPr>
                        <a:t>229</a:t>
                      </a:r>
                      <a:r>
                        <a:rPr lang="es-ES_tradnl" altLang="en-US" sz="1100" b="1">
                          <a:solidFill>
                            <a:srgbClr val="2F75B5"/>
                          </a:solidFill>
                          <a:latin typeface="Calibri" panose="020F0502020204030204" charset="-122"/>
                        </a:rPr>
                        <a:t>,00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n 1471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" y="0"/>
            <a:ext cx="12180600" cy="6857640"/>
          </a:xfrm>
          <a:prstGeom prst="rect">
            <a:avLst/>
          </a:prstGeom>
          <a:ln w="0">
            <a:noFill/>
          </a:ln>
        </p:spPr>
      </p:pic>
      <p:pic>
        <p:nvPicPr>
          <p:cNvPr id="1473" name="Imagen 147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93240"/>
            <a:ext cx="6681960" cy="885600"/>
          </a:xfrm>
          <a:prstGeom prst="rect">
            <a:avLst/>
          </a:prstGeom>
          <a:ln w="0">
            <a:noFill/>
          </a:ln>
        </p:spPr>
      </p:pic>
      <p:pic>
        <p:nvPicPr>
          <p:cNvPr id="1474" name="Imagen 1473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514160"/>
            <a:ext cx="12188160" cy="4401720"/>
          </a:xfrm>
          <a:prstGeom prst="rect">
            <a:avLst/>
          </a:prstGeom>
          <a:ln w="0">
            <a:noFill/>
          </a:ln>
        </p:spPr>
      </p:pic>
      <p:pic>
        <p:nvPicPr>
          <p:cNvPr id="1475" name="Imagen 1474"/>
          <p:cNvPicPr/>
          <p:nvPr/>
        </p:nvPicPr>
        <p:blipFill>
          <a:blip r:embed="rId5"/>
          <a:stretch>
            <a:fillRect/>
          </a:stretch>
        </p:blipFill>
        <p:spPr>
          <a:xfrm>
            <a:off x="13680" y="1588680"/>
            <a:ext cx="12156480" cy="4365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Rectángulo 1661"/>
          <p:cNvSpPr/>
          <p:nvPr/>
        </p:nvSpPr>
        <p:spPr>
          <a:xfrm>
            <a:off x="1214640" y="2847960"/>
            <a:ext cx="9758160" cy="935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4800" b="1" strike="noStrike" spc="-1">
                <a:solidFill>
                  <a:srgbClr val="C9211E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MUCHAS GRACIAS</a:t>
            </a:r>
          </a:p>
        </p:txBody>
      </p:sp>
      <p:grpSp>
        <p:nvGrpSpPr>
          <p:cNvPr id="1663" name="Grupo 1662"/>
          <p:cNvGrpSpPr/>
          <p:nvPr/>
        </p:nvGrpSpPr>
        <p:grpSpPr>
          <a:xfrm>
            <a:off x="939240" y="1413720"/>
            <a:ext cx="10808640" cy="1523520"/>
            <a:chOff x="939240" y="1413720"/>
            <a:chExt cx="10808640" cy="1523520"/>
          </a:xfrm>
        </p:grpSpPr>
        <p:sp>
          <p:nvSpPr>
            <p:cNvPr id="1664" name="Forma libre 1663"/>
            <p:cNvSpPr/>
            <p:nvPr/>
          </p:nvSpPr>
          <p:spPr>
            <a:xfrm>
              <a:off x="939240" y="2720160"/>
              <a:ext cx="10808640" cy="217080"/>
            </a:xfrm>
            <a:custGeom>
              <a:avLst/>
              <a:gdLst>
                <a:gd name="textAreaLeft" fmla="*/ 0 w 10808640"/>
                <a:gd name="textAreaRight" fmla="*/ 10809000 w 10808640"/>
                <a:gd name="textAreaTop" fmla="*/ 0 h 217080"/>
                <a:gd name="textAreaBottom" fmla="*/ 217440 h 217080"/>
              </a:gdLst>
              <a:ahLst/>
              <a:cxnLst/>
              <a:rect l="textAreaLeft" t="textAreaTop" r="textAreaRight" b="textAreaBottom"/>
              <a:pathLst>
                <a:path w="21002" h="624">
                  <a:moveTo>
                    <a:pt x="311" y="0"/>
                  </a:moveTo>
                  <a:lnTo>
                    <a:pt x="312" y="0"/>
                  </a:lnTo>
                  <a:cubicBezTo>
                    <a:pt x="257" y="0"/>
                    <a:pt x="203" y="14"/>
                    <a:pt x="156" y="42"/>
                  </a:cubicBezTo>
                  <a:cubicBezTo>
                    <a:pt x="108" y="69"/>
                    <a:pt x="69" y="108"/>
                    <a:pt x="42" y="156"/>
                  </a:cubicBezTo>
                  <a:cubicBezTo>
                    <a:pt x="14" y="203"/>
                    <a:pt x="0" y="257"/>
                    <a:pt x="0" y="312"/>
                  </a:cubicBezTo>
                  <a:lnTo>
                    <a:pt x="0" y="311"/>
                  </a:lnTo>
                  <a:lnTo>
                    <a:pt x="0" y="312"/>
                  </a:lnTo>
                  <a:cubicBezTo>
                    <a:pt x="0" y="366"/>
                    <a:pt x="14" y="420"/>
                    <a:pt x="42" y="467"/>
                  </a:cubicBezTo>
                  <a:cubicBezTo>
                    <a:pt x="69" y="515"/>
                    <a:pt x="108" y="554"/>
                    <a:pt x="156" y="581"/>
                  </a:cubicBezTo>
                  <a:cubicBezTo>
                    <a:pt x="203" y="609"/>
                    <a:pt x="257" y="623"/>
                    <a:pt x="312" y="623"/>
                  </a:cubicBezTo>
                  <a:lnTo>
                    <a:pt x="20689" y="623"/>
                  </a:lnTo>
                  <a:lnTo>
                    <a:pt x="20690" y="623"/>
                  </a:lnTo>
                  <a:cubicBezTo>
                    <a:pt x="20744" y="623"/>
                    <a:pt x="20798" y="609"/>
                    <a:pt x="20845" y="581"/>
                  </a:cubicBezTo>
                  <a:cubicBezTo>
                    <a:pt x="20893" y="554"/>
                    <a:pt x="20932" y="515"/>
                    <a:pt x="20959" y="467"/>
                  </a:cubicBezTo>
                  <a:cubicBezTo>
                    <a:pt x="20987" y="420"/>
                    <a:pt x="21001" y="366"/>
                    <a:pt x="21001" y="312"/>
                  </a:cubicBezTo>
                  <a:lnTo>
                    <a:pt x="21001" y="311"/>
                  </a:lnTo>
                  <a:lnTo>
                    <a:pt x="21001" y="312"/>
                  </a:lnTo>
                  <a:lnTo>
                    <a:pt x="21001" y="312"/>
                  </a:lnTo>
                  <a:cubicBezTo>
                    <a:pt x="21001" y="257"/>
                    <a:pt x="20987" y="203"/>
                    <a:pt x="20959" y="156"/>
                  </a:cubicBezTo>
                  <a:cubicBezTo>
                    <a:pt x="20932" y="108"/>
                    <a:pt x="20893" y="69"/>
                    <a:pt x="20845" y="42"/>
                  </a:cubicBezTo>
                  <a:cubicBezTo>
                    <a:pt x="20798" y="14"/>
                    <a:pt x="20744" y="0"/>
                    <a:pt x="20690" y="0"/>
                  </a:cubicBezTo>
                  <a:lnTo>
                    <a:pt x="311" y="0"/>
                  </a:lnTo>
                </a:path>
              </a:pathLst>
            </a:custGeom>
            <a:gradFill rotWithShape="0">
              <a:gsLst>
                <a:gs pos="0">
                  <a:srgbClr val="333333"/>
                </a:gs>
                <a:gs pos="50000">
                  <a:srgbClr val="FFFFFF"/>
                </a:gs>
                <a:gs pos="100000">
                  <a:srgbClr val="333333"/>
                </a:gs>
              </a:gsLst>
              <a:lin ang="5400000"/>
            </a:gra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93000"/>
                </a:lnSpc>
                <a:spcBef>
                  <a:spcPts val="10"/>
                </a:spcBef>
                <a:spcAft>
                  <a:spcPts val="10"/>
                </a:spcAft>
                <a:tabLst>
                  <a:tab pos="0" algn="l"/>
                  <a:tab pos="448945" algn="l"/>
                  <a:tab pos="898525" algn="l"/>
                  <a:tab pos="1347470" algn="l"/>
                  <a:tab pos="1797050" algn="l"/>
                  <a:tab pos="2245995" algn="l"/>
                  <a:tab pos="2695575" algn="l"/>
                  <a:tab pos="3144520" algn="l"/>
                  <a:tab pos="3594100" algn="l"/>
                  <a:tab pos="4043045" algn="l"/>
                  <a:tab pos="4492625" algn="l"/>
                  <a:tab pos="4941570" algn="l"/>
                  <a:tab pos="5390515" algn="l"/>
                  <a:tab pos="5840095" algn="l"/>
                  <a:tab pos="6289040" algn="l"/>
                  <a:tab pos="6738620" algn="l"/>
                  <a:tab pos="7187565" algn="l"/>
                  <a:tab pos="7637145" algn="l"/>
                  <a:tab pos="8086090" algn="l"/>
                  <a:tab pos="8535670" algn="l"/>
                  <a:tab pos="8984615" algn="l"/>
                </a:tabLst>
              </a:pPr>
              <a:endParaRPr lang="es-VE" sz="1800" b="0" strike="noStrike" spc="-1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665" name="Rectángulo 1664"/>
            <p:cNvSpPr/>
            <p:nvPr/>
          </p:nvSpPr>
          <p:spPr>
            <a:xfrm>
              <a:off x="1345320" y="1413720"/>
              <a:ext cx="9997200" cy="1305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93000"/>
                </a:lnSpc>
                <a:spcBef>
                  <a:spcPts val="10"/>
                </a:spcBef>
                <a:spcAft>
                  <a:spcPts val="10"/>
                </a:spcAft>
                <a:tabLst>
                  <a:tab pos="0" algn="l"/>
                  <a:tab pos="448945" algn="l"/>
                  <a:tab pos="898525" algn="l"/>
                  <a:tab pos="1347470" algn="l"/>
                  <a:tab pos="1797050" algn="l"/>
                  <a:tab pos="2245995" algn="l"/>
                  <a:tab pos="2695575" algn="l"/>
                  <a:tab pos="3144520" algn="l"/>
                  <a:tab pos="3594100" algn="l"/>
                  <a:tab pos="4043045" algn="l"/>
                  <a:tab pos="4492625" algn="l"/>
                  <a:tab pos="4941570" algn="l"/>
                  <a:tab pos="5390515" algn="l"/>
                  <a:tab pos="5840095" algn="l"/>
                  <a:tab pos="6289040" algn="l"/>
                  <a:tab pos="6738620" algn="l"/>
                  <a:tab pos="7187565" algn="l"/>
                  <a:tab pos="7637145" algn="l"/>
                  <a:tab pos="8086090" algn="l"/>
                  <a:tab pos="8535670" algn="l"/>
                  <a:tab pos="8984615" algn="l"/>
                </a:tabLst>
              </a:pPr>
              <a:endParaRPr lang="es-VE" sz="1800" b="0" strike="noStrike" spc="-1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sp>
        <p:nvSpPr>
          <p:cNvPr id="1667" name="Rectángulo 1666"/>
          <p:cNvSpPr/>
          <p:nvPr/>
        </p:nvSpPr>
        <p:spPr>
          <a:xfrm>
            <a:off x="1442880" y="1739520"/>
            <a:ext cx="9718920" cy="831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448945" algn="l"/>
                <a:tab pos="898525" algn="l"/>
                <a:tab pos="1347470" algn="l"/>
                <a:tab pos="1797050" algn="l"/>
                <a:tab pos="2245995" algn="l"/>
                <a:tab pos="2695575" algn="l"/>
                <a:tab pos="3144520" algn="l"/>
                <a:tab pos="3594100" algn="l"/>
                <a:tab pos="4043045" algn="l"/>
                <a:tab pos="4492625" algn="l"/>
                <a:tab pos="4941570" algn="l"/>
                <a:tab pos="5390515" algn="l"/>
                <a:tab pos="5840095" algn="l"/>
                <a:tab pos="6289040" algn="l"/>
                <a:tab pos="6738620" algn="l"/>
                <a:tab pos="7187565" algn="l"/>
                <a:tab pos="7637145" algn="l"/>
                <a:tab pos="8086090" algn="l"/>
                <a:tab pos="8535670" algn="l"/>
                <a:tab pos="8984615" algn="l"/>
              </a:tabLst>
            </a:pPr>
            <a:r>
              <a:rPr lang="es-VE" sz="4800" b="1" strike="noStrike" spc="-1">
                <a:solidFill>
                  <a:srgbClr val="2A6099"/>
                </a:solidFill>
                <a:latin typeface="URW Gothic" panose="00000500000000000000" charset="0"/>
                <a:ea typeface="DejaVu Sans" panose="020B0603030804020204"/>
                <a:cs typeface="URW Gothic" panose="00000500000000000000" charset="0"/>
              </a:rPr>
              <a:t>POR SU ATENCIÓN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Imagen 59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160" cy="6846480"/>
          </a:xfrm>
          <a:prstGeom prst="rect">
            <a:avLst/>
          </a:prstGeom>
          <a:ln w="0">
            <a:noFill/>
          </a:ln>
        </p:spPr>
      </p:pic>
      <p:pic>
        <p:nvPicPr>
          <p:cNvPr id="596" name="Imagen 595"/>
          <p:cNvPicPr/>
          <p:nvPr/>
        </p:nvPicPr>
        <p:blipFill>
          <a:blip r:embed="rId3"/>
          <a:stretch>
            <a:fillRect/>
          </a:stretch>
        </p:blipFill>
        <p:spPr>
          <a:xfrm>
            <a:off x="4718520" y="3241440"/>
            <a:ext cx="2391840" cy="299520"/>
          </a:xfrm>
          <a:prstGeom prst="rect">
            <a:avLst/>
          </a:prstGeom>
          <a:ln w="0">
            <a:noFill/>
          </a:ln>
        </p:spPr>
      </p:pic>
      <p:pic>
        <p:nvPicPr>
          <p:cNvPr id="597" name="Imagen 596"/>
          <p:cNvPicPr/>
          <p:nvPr/>
        </p:nvPicPr>
        <p:blipFill>
          <a:blip r:embed="rId4"/>
          <a:stretch>
            <a:fillRect/>
          </a:stretch>
        </p:blipFill>
        <p:spPr>
          <a:xfrm>
            <a:off x="5304240" y="0"/>
            <a:ext cx="4774320" cy="3060360"/>
          </a:xfrm>
          <a:prstGeom prst="rect">
            <a:avLst/>
          </a:prstGeom>
          <a:ln w="0">
            <a:noFill/>
          </a:ln>
        </p:spPr>
      </p:pic>
      <p:sp>
        <p:nvSpPr>
          <p:cNvPr id="599" name="Rectángulo 598"/>
          <p:cNvSpPr/>
          <p:nvPr/>
        </p:nvSpPr>
        <p:spPr>
          <a:xfrm>
            <a:off x="114840" y="6244200"/>
            <a:ext cx="3904200" cy="414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 anchor="t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</a:tabLst>
            </a:pPr>
            <a:r>
              <a:rPr lang="es-VE" sz="2100" b="1" strike="noStrike" spc="-1">
                <a:solidFill>
                  <a:srgbClr val="C9211E"/>
                </a:solidFill>
                <a:latin typeface="Arial" panose="020B0604020202020204"/>
                <a:ea typeface="Arial" panose="020B0604020202020204"/>
              </a:rPr>
              <a:t>Consultor AIT:</a:t>
            </a:r>
            <a:r>
              <a:rPr lang="es-VE" sz="21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José Casanova</a:t>
            </a:r>
            <a:endParaRPr lang="es-VE" sz="21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564365" y="4941168"/>
            <a:ext cx="10896840" cy="981936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449580" algn="ctr"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Sistema </a:t>
            </a:r>
            <a:r>
              <a:rPr lang="es-VE" sz="2800" b="1" spc="-1" dirty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Integrado de Gestión </a:t>
            </a: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para el Mercado Internacional</a:t>
            </a:r>
          </a:p>
          <a:p>
            <a:pPr marL="449580" algn="ctr"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2800" b="1" spc="-1" dirty="0" smtClean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(SIGEMINT)</a:t>
            </a:r>
            <a:endParaRPr lang="es-VE" sz="2800" b="1" spc="-1" dirty="0">
              <a:solidFill>
                <a:srgbClr val="C9211E"/>
              </a:solidFill>
              <a:latin typeface="URW Gothic" panose="00000500000000000000" charset="0"/>
              <a:ea typeface="Times New Roman" panose="02020603050405020304"/>
              <a:cs typeface="URW Gothic" panose="00000500000000000000" charset="0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761560" y="2951280"/>
            <a:ext cx="10202450" cy="2541338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5400" b="1" strike="noStrike" spc="-1" dirty="0">
                <a:solidFill>
                  <a:srgbClr val="C9211E"/>
                </a:solidFill>
                <a:latin typeface="URW Gothic" panose="00000500000000000000" charset="0"/>
                <a:ea typeface="Times New Roman" panose="02020603050405020304"/>
                <a:cs typeface="URW Gothic" panose="00000500000000000000" charset="0"/>
              </a:rPr>
              <a:t>PROCESO</a:t>
            </a:r>
            <a:endParaRPr lang="es-VE" sz="5400" b="0" strike="noStrike" spc="-1" dirty="0">
              <a:latin typeface="URW Gothic" panose="00000500000000000000" charset="0"/>
              <a:cs typeface="URW Gothic" panose="00000500000000000000" charset="0"/>
            </a:endParaRP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s-VE" sz="36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Recuperación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y </a:t>
            </a:r>
            <a:r>
              <a:rPr lang="en-US" sz="3600" dirty="0" err="1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Optimización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de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la </a:t>
            </a:r>
            <a:r>
              <a:rPr lang="en-US" sz="36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plataforma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r>
              <a:rPr lang="en-US" sz="36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tecnol</a:t>
            </a:r>
            <a:r>
              <a:rPr lang="es-ES_tradnl" altLang="en-US" sz="36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ó</a:t>
            </a:r>
            <a:r>
              <a:rPr lang="en-US" sz="3600" dirty="0" err="1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gica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</a:t>
            </a:r>
            <a:r>
              <a:rPr lang="en-US" sz="3600" dirty="0" err="1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para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 el </a:t>
            </a:r>
            <a:r>
              <a:rPr lang="es-ES" sz="3600" b="1" dirty="0" smtClean="0">
                <a:solidFill>
                  <a:schemeClr val="bg1">
                    <a:lumMod val="65000"/>
                  </a:schemeClr>
                </a:solidFill>
                <a:latin typeface="URW Gothic" panose="00000500000000000000" charset="0"/>
                <a:cs typeface="URW Gothic" panose="00000500000000000000" charset="0"/>
                <a:sym typeface="+mn-ea"/>
              </a:rPr>
              <a:t>Mercado Internacional</a:t>
            </a:r>
            <a:endParaRPr lang="en-US" sz="2800" b="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  <a:p>
            <a:pPr marL="449580" algn="ctr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2720" algn="l"/>
                <a:tab pos="10782300" algn="l"/>
                <a:tab pos="11231245" algn="l"/>
              </a:tabLst>
            </a:pPr>
            <a:endParaRPr lang="en-US" sz="2800" b="1" strike="noStrike" spc="-1" dirty="0">
              <a:solidFill>
                <a:srgbClr val="000000"/>
              </a:solidFill>
              <a:latin typeface="URW Gothic" panose="00000500000000000000" charset="0"/>
              <a:cs typeface="URW Gothic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object 1"/>
          <p:cNvPicPr/>
          <p:nvPr/>
        </p:nvPicPr>
        <p:blipFill>
          <a:blip r:embed="rId2"/>
          <a:srcRect t="6422"/>
          <a:stretch>
            <a:fillRect/>
          </a:stretch>
        </p:blipFill>
        <p:spPr>
          <a:xfrm>
            <a:off x="1127125" y="1557020"/>
            <a:ext cx="10146030" cy="4579620"/>
          </a:xfrm>
          <a:prstGeom prst="rect">
            <a:avLst/>
          </a:prstGeom>
          <a:ln w="0">
            <a:noFill/>
          </a:ln>
        </p:spPr>
      </p:pic>
      <p:sp>
        <p:nvSpPr>
          <p:cNvPr id="601" name="Text Box 40"/>
          <p:cNvSpPr/>
          <p:nvPr/>
        </p:nvSpPr>
        <p:spPr>
          <a:xfrm>
            <a:off x="8516880" y="308880"/>
            <a:ext cx="3693600" cy="53467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indent="0" algn="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02" name="Text Box 43"/>
          <p:cNvSpPr/>
          <p:nvPr/>
        </p:nvSpPr>
        <p:spPr>
          <a:xfrm>
            <a:off x="479620" y="981115"/>
            <a:ext cx="11523960" cy="33845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indent="0" algn="ct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2000" b="1" strike="noStrike" spc="-1">
                <a:solidFill>
                  <a:srgbClr val="C00000"/>
                </a:solidFill>
                <a:latin typeface="Calibri" panose="020F0502020204030204"/>
              </a:rPr>
              <a:t>PROCESO MEDULAR COMERCIALIZACIÓN INTERNACIONAL</a:t>
            </a:r>
            <a:endParaRPr lang="es-VE" sz="2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5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1 Rectángulo 1"/>
          <p:cNvSpPr/>
          <p:nvPr/>
        </p:nvSpPr>
        <p:spPr>
          <a:xfrm>
            <a:off x="1139825" y="1009650"/>
            <a:ext cx="10716895" cy="4000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 anchor="t">
            <a:spAutoFit/>
          </a:bodyPr>
          <a:lstStyle/>
          <a:p>
            <a:pPr algn="l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2000" b="1" strike="noStrike" spc="-1">
                <a:solidFill>
                  <a:srgbClr val="C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Alcance de la propuesta tecnológica para Mercado Internacional</a:t>
            </a:r>
          </a:p>
        </p:txBody>
      </p:sp>
      <p:sp>
        <p:nvSpPr>
          <p:cNvPr id="818" name="Text Box 33"/>
          <p:cNvSpPr/>
          <p:nvPr/>
        </p:nvSpPr>
        <p:spPr>
          <a:xfrm>
            <a:off x="1101725" y="1703070"/>
            <a:ext cx="10112375" cy="324231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 anchor="t">
            <a:spAutoFit/>
          </a:bodyPr>
          <a:lstStyle/>
          <a:p>
            <a:pPr algn="just">
              <a:lnSpc>
                <a:spcPct val="1600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FASE</a:t>
            </a:r>
            <a:r>
              <a:rPr 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I: </a:t>
            </a:r>
            <a:r>
              <a:rPr lang="es-VE" alt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Optimizar</a:t>
            </a:r>
            <a:r>
              <a:rPr 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la plataforma tecnológica AIT</a:t>
            </a:r>
            <a:endParaRPr lang="es-VE" sz="1600" b="0" strike="noStrike" spc="-1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742950" lvl="1" indent="-285750" algn="just">
              <a:lnSpc>
                <a:spcPct val="160000"/>
              </a:lnSpc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0" strike="noStrike" spc="-1" dirty="0" smtClean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D</a:t>
            </a:r>
            <a:r>
              <a:rPr lang="es-ES_tradnl" sz="1600" b="0" strike="noStrike" spc="-1" dirty="0" smtClean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iagnóstico </a:t>
            </a:r>
            <a:r>
              <a:rPr lang="es-ES_tradnl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y levantamiento de información </a:t>
            </a:r>
            <a:r>
              <a:rPr lang="es-VE" altLang="es-ES_tradnl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de la situación de la plataforma tecnológica de la Dirección Gerencia de Mercado Internacional</a:t>
            </a:r>
            <a:r>
              <a:rPr lang="es-ES_tradnl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.</a:t>
            </a:r>
            <a:endParaRPr lang="es-VE" sz="1600" b="0" strike="noStrike" spc="-1" dirty="0">
              <a:solidFill>
                <a:srgbClr val="000000"/>
              </a:solidFill>
              <a:latin typeface="Laksaman" panose="020B0500040200020003" charset="0"/>
              <a:cs typeface="Laksaman" panose="020B0500040200020003" charset="0"/>
            </a:endParaRPr>
          </a:p>
          <a:p>
            <a:pPr marL="742950" lvl="1" indent="-285750" algn="just">
              <a:lnSpc>
                <a:spcPct val="160000"/>
              </a:lnSpc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L</a:t>
            </a:r>
            <a:r>
              <a:rPr lang="es-ES_tradnl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evantamiento de los procesos Compras - Ventas Internacionales.</a:t>
            </a:r>
            <a:endParaRPr lang="es-VE" sz="1600" b="0" strike="noStrike" spc="-1" dirty="0">
              <a:solidFill>
                <a:srgbClr val="000000"/>
              </a:solidFill>
              <a:latin typeface="Laksaman" panose="020B0500040200020003" charset="0"/>
              <a:cs typeface="Laksaman" panose="020B0500040200020003" charset="0"/>
            </a:endParaRPr>
          </a:p>
          <a:p>
            <a:pPr marL="742950" lvl="1" indent="-285750" algn="just">
              <a:lnSpc>
                <a:spcPct val="160000"/>
              </a:lnSpc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Diseño de arquitectura</a:t>
            </a:r>
            <a:r>
              <a:rPr lang="es-ES_tradnl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 de </a:t>
            </a:r>
            <a:r>
              <a:rPr lang="es-VE" altLang="es-ES_tradnl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propuesta para </a:t>
            </a:r>
            <a:r>
              <a:rPr lang="es-VE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SIGEMINT</a:t>
            </a:r>
            <a:r>
              <a:rPr lang="es-ES_tradnl" sz="1600" b="0" strike="noStrike" spc="-1" dirty="0">
                <a:solidFill>
                  <a:srgbClr val="000000"/>
                </a:solidFill>
                <a:latin typeface="Laksaman" panose="020B0500040200020003" charset="0"/>
                <a:ea typeface="Arial" panose="020B0604020202020204"/>
                <a:cs typeface="Laksaman" panose="020B0500040200020003" charset="0"/>
              </a:rPr>
              <a:t>.</a:t>
            </a:r>
          </a:p>
          <a:p>
            <a:pPr marL="742950" lvl="1" indent="-285750" algn="just">
              <a:lnSpc>
                <a:spcPct val="160000"/>
              </a:lnSpc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600" b="0" strike="noStrike" spc="-1" dirty="0">
                <a:solidFill>
                  <a:srgbClr val="000000"/>
                </a:solidFill>
                <a:latin typeface="Laksaman" panose="020B0500040200020003" charset="0"/>
                <a:cs typeface="Laksaman" panose="020B0500040200020003" charset="0"/>
              </a:rPr>
              <a:t>Sistematización del proceso de Planificación a corto y mediano plazo.</a:t>
            </a:r>
          </a:p>
          <a:p>
            <a:pPr marL="742950" lvl="1" indent="-285750" algn="just">
              <a:lnSpc>
                <a:spcPct val="160000"/>
              </a:lnSpc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600" b="0" strike="noStrike" spc="-1" dirty="0">
                <a:solidFill>
                  <a:srgbClr val="000000"/>
                </a:solidFill>
                <a:latin typeface="Laksaman" panose="020B0500040200020003" charset="0"/>
                <a:cs typeface="Laksaman" panose="020B0500040200020003" charset="0"/>
              </a:rPr>
              <a:t>Incorporación de herramientas de inteligencia de negocio.</a:t>
            </a:r>
          </a:p>
          <a:p>
            <a:pPr marL="742950" lvl="1" indent="-285750" algn="just">
              <a:lnSpc>
                <a:spcPct val="160000"/>
              </a:lnSpc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600" b="0" strike="noStrike" spc="-1" dirty="0">
                <a:solidFill>
                  <a:srgbClr val="000000"/>
                </a:solidFill>
                <a:latin typeface="Laksaman" panose="020B0500040200020003" charset="0"/>
                <a:cs typeface="Laksaman" panose="020B0500040200020003" charset="0"/>
              </a:rPr>
              <a:t>Aumento de almacenamiento de archivos de CyS Internacional</a:t>
            </a:r>
          </a:p>
        </p:txBody>
      </p:sp>
      <p:sp>
        <p:nvSpPr>
          <p:cNvPr id="819" name="Text Box 34"/>
          <p:cNvSpPr/>
          <p:nvPr/>
        </p:nvSpPr>
        <p:spPr>
          <a:xfrm>
            <a:off x="8516880" y="308880"/>
            <a:ext cx="36936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marL="264795" indent="-264795" algn="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AutoNum type="alphaUcParenR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2" name="Imagen 1" descr="check-list-green"/>
          <p:cNvPicPr>
            <a:picLocks noChangeAspect="1"/>
          </p:cNvPicPr>
          <p:nvPr/>
        </p:nvPicPr>
        <p:blipFill>
          <a:blip r:embed="rId2"/>
          <a:srcRect l="11556" t="13639" r="14944" b="8657"/>
          <a:stretch>
            <a:fillRect/>
          </a:stretch>
        </p:blipFill>
        <p:spPr>
          <a:xfrm>
            <a:off x="6096000" y="2537460"/>
            <a:ext cx="354330" cy="375285"/>
          </a:xfrm>
          <a:prstGeom prst="rect">
            <a:avLst/>
          </a:prstGeom>
        </p:spPr>
      </p:pic>
      <p:pic>
        <p:nvPicPr>
          <p:cNvPr id="3" name="Imagen 2" descr="check-list-green"/>
          <p:cNvPicPr>
            <a:picLocks noChangeAspect="1"/>
          </p:cNvPicPr>
          <p:nvPr/>
        </p:nvPicPr>
        <p:blipFill>
          <a:blip r:embed="rId2"/>
          <a:srcRect l="11556" t="13639" r="14944" b="8657"/>
          <a:stretch>
            <a:fillRect/>
          </a:stretch>
        </p:blipFill>
        <p:spPr>
          <a:xfrm>
            <a:off x="7967980" y="2925445"/>
            <a:ext cx="354330" cy="375285"/>
          </a:xfrm>
          <a:prstGeom prst="rect">
            <a:avLst/>
          </a:prstGeom>
        </p:spPr>
      </p:pic>
      <p:pic>
        <p:nvPicPr>
          <p:cNvPr id="4" name="Imagen 3" descr="check-list-green"/>
          <p:cNvPicPr>
            <a:picLocks noChangeAspect="1"/>
          </p:cNvPicPr>
          <p:nvPr/>
        </p:nvPicPr>
        <p:blipFill>
          <a:blip r:embed="rId2"/>
          <a:srcRect l="11556" t="13639" r="14944" b="8657"/>
          <a:stretch>
            <a:fillRect/>
          </a:stretch>
        </p:blipFill>
        <p:spPr>
          <a:xfrm>
            <a:off x="6816090" y="3300730"/>
            <a:ext cx="354330" cy="3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1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1 Rectángulo 1"/>
          <p:cNvSpPr/>
          <p:nvPr/>
        </p:nvSpPr>
        <p:spPr>
          <a:xfrm>
            <a:off x="1139825" y="1009650"/>
            <a:ext cx="10716895" cy="4000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 anchor="t">
            <a:spAutoFit/>
          </a:bodyPr>
          <a:lstStyle/>
          <a:p>
            <a:pPr algn="l">
              <a:spcAft>
                <a:spcPts val="6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2000" b="1" strike="noStrike" spc="-1">
                <a:solidFill>
                  <a:srgbClr val="C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Alcance de la propuesta tecnológica para Mercado Internacional  (continuación)</a:t>
            </a:r>
          </a:p>
        </p:txBody>
      </p:sp>
      <p:sp>
        <p:nvSpPr>
          <p:cNvPr id="818" name="Text Box 33"/>
          <p:cNvSpPr/>
          <p:nvPr/>
        </p:nvSpPr>
        <p:spPr>
          <a:xfrm>
            <a:off x="1101725" y="1703070"/>
            <a:ext cx="10112375" cy="402971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6800" rIns="90000" bIns="46800" anchor="t">
            <a:spAutoFit/>
          </a:bodyPr>
          <a:lstStyle/>
          <a:p>
            <a:pPr algn="just">
              <a:lnSpc>
                <a:spcPct val="1600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FASE</a:t>
            </a:r>
            <a:r>
              <a:rPr 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I</a:t>
            </a:r>
            <a:r>
              <a:rPr lang="es-VE" alt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I</a:t>
            </a:r>
            <a:r>
              <a:rPr 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: </a:t>
            </a:r>
            <a:r>
              <a:rPr lang="es-VE" alt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Evolucionar</a:t>
            </a:r>
            <a:r>
              <a:rPr lang="es-ES_tradnl" sz="1600" b="1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la plataforma tecnológica AIT</a:t>
            </a:r>
            <a:endParaRPr lang="es-VE" sz="1600" b="0" strike="noStrike" spc="-1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742950" lvl="1" indent="-285750" algn="just">
              <a:lnSpc>
                <a:spcPct val="160000"/>
              </a:lnSpc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0" strike="noStrike" spc="-1" dirty="0" smtClean="0">
                <a:solidFill>
                  <a:srgbClr val="000000"/>
                </a:solidFill>
                <a:latin typeface="Arial" panose="02080604020202020204" pitchFamily="34" charset="0"/>
                <a:ea typeface="Arial" panose="020B0604020202020204"/>
                <a:cs typeface="Arial" panose="02080604020202020204" pitchFamily="34" charset="0"/>
              </a:rPr>
              <a:t>Sistematización del proceso de Recapitulación de Condiciones y términos de negociación (RECAP)</a:t>
            </a:r>
            <a:r>
              <a:rPr lang="es-ES_tradnl" sz="1600" b="0" strike="noStrike" spc="-1" dirty="0">
                <a:solidFill>
                  <a:srgbClr val="000000"/>
                </a:solidFill>
                <a:latin typeface="Arial" panose="02080604020202020204" pitchFamily="34" charset="0"/>
                <a:ea typeface="Arial" panose="020B0604020202020204"/>
                <a:cs typeface="Arial" panose="02080604020202020204" pitchFamily="34" charset="0"/>
              </a:rPr>
              <a:t>.</a:t>
            </a:r>
          </a:p>
          <a:p>
            <a:pPr marL="1200150" lvl="2" indent="-285750" algn="just">
              <a:lnSpc>
                <a:spcPct val="160000"/>
              </a:lnSpc>
              <a:buClr>
                <a:srgbClr val="000000"/>
              </a:buClr>
              <a:buFont typeface="Arial" panose="0208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0" strike="noStrike" spc="-1" dirty="0">
                <a:solidFill>
                  <a:srgbClr val="000000"/>
                </a:solidFill>
                <a:latin typeface="Arial" panose="02080604020202020204" pitchFamily="34" charset="0"/>
                <a:ea typeface="Arial" panose="020B0604020202020204"/>
                <a:cs typeface="Arial" panose="02080604020202020204" pitchFamily="34" charset="0"/>
              </a:rPr>
              <a:t>Diseño (30% de avance)</a:t>
            </a:r>
          </a:p>
          <a:p>
            <a:pPr marL="1200150" lvl="2" indent="-285750" algn="just">
              <a:lnSpc>
                <a:spcPct val="160000"/>
              </a:lnSpc>
              <a:buClr>
                <a:srgbClr val="000000"/>
              </a:buClr>
              <a:buFont typeface="Arial" panose="0208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0" strike="noStrike" spc="-1" dirty="0">
                <a:solidFill>
                  <a:srgbClr val="000000"/>
                </a:solidFill>
                <a:latin typeface="Arial" panose="02080604020202020204" pitchFamily="34" charset="0"/>
                <a:ea typeface="Arial" panose="020B0604020202020204"/>
                <a:cs typeface="Arial" panose="02080604020202020204" pitchFamily="34" charset="0"/>
              </a:rPr>
              <a:t>Desarrollo</a:t>
            </a:r>
          </a:p>
          <a:p>
            <a:pPr marL="1200150" lvl="2" indent="-285750" algn="just">
              <a:lnSpc>
                <a:spcPct val="160000"/>
              </a:lnSpc>
              <a:buClr>
                <a:srgbClr val="000000"/>
              </a:buClr>
              <a:buFont typeface="Arial" panose="0208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0" strike="noStrike" spc="-1" dirty="0">
                <a:solidFill>
                  <a:srgbClr val="000000"/>
                </a:solidFill>
                <a:latin typeface="Arial" panose="02080604020202020204" pitchFamily="34" charset="0"/>
                <a:ea typeface="Arial" panose="020B0604020202020204"/>
                <a:cs typeface="Arial" panose="02080604020202020204" pitchFamily="34" charset="0"/>
              </a:rPr>
              <a:t>Implementación</a:t>
            </a:r>
            <a:endParaRPr lang="es-VE" sz="1600" b="0" strike="noStrike" spc="-1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742950" lvl="1" indent="-285750" algn="just">
              <a:lnSpc>
                <a:spcPct val="160000"/>
              </a:lnSpc>
              <a:buClr>
                <a:srgbClr val="000000"/>
              </a:buClr>
              <a:buFont typeface="OpenSymbol" panose="05010000000000000000"/>
              <a:buAutoNum type="arabicParenR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altLang="es-ES_tradnl" sz="1600" b="0" strike="noStrike" spc="-1" dirty="0">
                <a:solidFill>
                  <a:srgbClr val="000000"/>
                </a:solidFill>
                <a:latin typeface="Arial" panose="02080604020202020204" pitchFamily="34" charset="0"/>
                <a:ea typeface="Arial" panose="020B0604020202020204"/>
                <a:cs typeface="Arial" panose="02080604020202020204" pitchFamily="34" charset="0"/>
              </a:rPr>
              <a:t>Sistema que modernice e integre procesos de CyS Internacional (SIGEMINT).</a:t>
            </a:r>
          </a:p>
          <a:p>
            <a:pPr marL="1200150" lvl="2" indent="-285750" algn="just">
              <a:lnSpc>
                <a:spcPct val="160000"/>
              </a:lnSpc>
              <a:buClr>
                <a:srgbClr val="000000"/>
              </a:buClr>
              <a:buFont typeface="Arial" panose="0208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600" b="0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Diseño</a:t>
            </a:r>
          </a:p>
          <a:p>
            <a:pPr marL="1200150" lvl="2" indent="-285750" algn="just">
              <a:lnSpc>
                <a:spcPct val="160000"/>
              </a:lnSpc>
              <a:buClr>
                <a:srgbClr val="000000"/>
              </a:buClr>
              <a:buFont typeface="Arial" panose="0208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600" b="0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Desarrollo</a:t>
            </a:r>
          </a:p>
          <a:p>
            <a:pPr marL="1200150" lvl="2" indent="-285750" algn="just">
              <a:lnSpc>
                <a:spcPct val="160000"/>
              </a:lnSpc>
              <a:buClr>
                <a:srgbClr val="000000"/>
              </a:buClr>
              <a:buFont typeface="Arial" panose="0208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600" b="0" strike="noStrike" spc="-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Implementación</a:t>
            </a:r>
          </a:p>
          <a:p>
            <a:pPr lvl="1" indent="0" algn="just">
              <a:lnSpc>
                <a:spcPct val="160000"/>
              </a:lnSpc>
              <a:buClr>
                <a:srgbClr val="000000"/>
              </a:buClr>
              <a:buFont typeface="OpenSymbol" panose="05010000000000000000"/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VE" sz="1600" b="0" strike="noStrike" spc="-1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819" name="Text Box 34"/>
          <p:cNvSpPr/>
          <p:nvPr/>
        </p:nvSpPr>
        <p:spPr>
          <a:xfrm>
            <a:off x="8516880" y="308880"/>
            <a:ext cx="36936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t">
            <a:spAutoFit/>
          </a:bodyPr>
          <a:lstStyle/>
          <a:p>
            <a:pPr marL="264795" indent="-264795" algn="r">
              <a:lnSpc>
                <a:spcPct val="80000"/>
              </a:lnSpc>
              <a:buClr>
                <a:srgbClr val="C00000"/>
              </a:buClr>
              <a:buFont typeface="OpenSymbol" panose="05010000000000000000"/>
              <a:buAutoNum type="alphaUcParenR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VE" sz="1800" b="1" strike="noStrike" spc="-1">
                <a:solidFill>
                  <a:srgbClr val="C00000"/>
                </a:solidFill>
                <a:latin typeface="Calibri" panose="020F0502020204030204"/>
              </a:rPr>
              <a:t>VP COMERCIO Y SUMINISTRO </a:t>
            </a:r>
            <a:r>
              <a:rPr lang="es-VE" sz="1800" b="1" strike="noStrike" spc="-1">
                <a:solidFill>
                  <a:srgbClr val="002060"/>
                </a:solidFill>
                <a:latin typeface="Calibri" panose="020F0502020204030204"/>
              </a:rPr>
              <a:t>Internacional</a:t>
            </a:r>
            <a:endParaRPr lang="es-VE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299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rved Left Arrow 123"/>
          <p:cNvSpPr/>
          <p:nvPr/>
        </p:nvSpPr>
        <p:spPr>
          <a:xfrm rot="1200000">
            <a:off x="2138045" y="4003040"/>
            <a:ext cx="611505" cy="993775"/>
          </a:xfrm>
          <a:prstGeom prst="curvedLeftArrow">
            <a:avLst/>
          </a:prstGeom>
          <a:noFill/>
          <a:ln w="12700" cmpd="sng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Curved Up Arrow 62"/>
          <p:cNvSpPr/>
          <p:nvPr/>
        </p:nvSpPr>
        <p:spPr>
          <a:xfrm rot="9300000">
            <a:off x="4057015" y="1528445"/>
            <a:ext cx="1096010" cy="421005"/>
          </a:xfrm>
          <a:prstGeom prst="curvedUpArrow">
            <a:avLst/>
          </a:prstGeom>
          <a:noFill/>
          <a:ln w="1905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269 Rectángulo redondeado"/>
          <p:cNvSpPr/>
          <p:nvPr/>
        </p:nvSpPr>
        <p:spPr bwMode="auto">
          <a:xfrm>
            <a:off x="5146675" y="1238250"/>
            <a:ext cx="3987165" cy="375412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VE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12 Nube"/>
          <p:cNvSpPr/>
          <p:nvPr/>
        </p:nvSpPr>
        <p:spPr>
          <a:xfrm>
            <a:off x="5817235" y="2305685"/>
            <a:ext cx="2675255" cy="1890395"/>
          </a:xfrm>
          <a:prstGeom prst="cloud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_tradnl" altLang="es-VE" sz="1000" b="1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Curved Up Arrow 51"/>
          <p:cNvSpPr/>
          <p:nvPr/>
        </p:nvSpPr>
        <p:spPr>
          <a:xfrm rot="2640000">
            <a:off x="3972560" y="4138930"/>
            <a:ext cx="1252855" cy="578485"/>
          </a:xfrm>
          <a:prstGeom prst="curvedUpArrow">
            <a:avLst/>
          </a:prstGeom>
          <a:noFill/>
          <a:ln w="1905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9" name="Group 190"/>
          <p:cNvGrpSpPr/>
          <p:nvPr/>
        </p:nvGrpSpPr>
        <p:grpSpPr>
          <a:xfrm>
            <a:off x="1162685" y="2611120"/>
            <a:ext cx="702945" cy="290195"/>
            <a:chOff x="2502360" y="2193460"/>
            <a:chExt cx="2680920" cy="471620"/>
          </a:xfrm>
        </p:grpSpPr>
        <p:sp>
          <p:nvSpPr>
            <p:cNvPr id="180" name="CustomShape 191"/>
            <p:cNvSpPr/>
            <p:nvPr/>
          </p:nvSpPr>
          <p:spPr>
            <a:xfrm>
              <a:off x="3678120" y="2443320"/>
              <a:ext cx="360" cy="1440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192"/>
            <p:cNvSpPr/>
            <p:nvPr/>
          </p:nvSpPr>
          <p:spPr>
            <a:xfrm>
              <a:off x="3137400" y="2452680"/>
              <a:ext cx="127080" cy="504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193"/>
            <p:cNvSpPr/>
            <p:nvPr/>
          </p:nvSpPr>
          <p:spPr>
            <a:xfrm>
              <a:off x="2815560" y="2452680"/>
              <a:ext cx="278640" cy="504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194"/>
            <p:cNvSpPr/>
            <p:nvPr/>
          </p:nvSpPr>
          <p:spPr>
            <a:xfrm>
              <a:off x="3114720" y="2358000"/>
              <a:ext cx="115200" cy="6804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195"/>
            <p:cNvSpPr/>
            <p:nvPr/>
          </p:nvSpPr>
          <p:spPr>
            <a:xfrm>
              <a:off x="2988360" y="2336760"/>
              <a:ext cx="86040" cy="8496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96"/>
            <p:cNvSpPr/>
            <p:nvPr/>
          </p:nvSpPr>
          <p:spPr>
            <a:xfrm>
              <a:off x="3043800" y="2292480"/>
              <a:ext cx="35280" cy="1620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97"/>
            <p:cNvSpPr/>
            <p:nvPr/>
          </p:nvSpPr>
          <p:spPr>
            <a:xfrm>
              <a:off x="3119400" y="2292480"/>
              <a:ext cx="88200" cy="180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198"/>
            <p:cNvSpPr/>
            <p:nvPr/>
          </p:nvSpPr>
          <p:spPr>
            <a:xfrm>
              <a:off x="2846520" y="2379960"/>
              <a:ext cx="46440" cy="4608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199"/>
            <p:cNvSpPr/>
            <p:nvPr/>
          </p:nvSpPr>
          <p:spPr>
            <a:xfrm>
              <a:off x="2945880" y="2397240"/>
              <a:ext cx="10080" cy="432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200"/>
            <p:cNvSpPr/>
            <p:nvPr/>
          </p:nvSpPr>
          <p:spPr>
            <a:xfrm>
              <a:off x="2929320" y="2196000"/>
              <a:ext cx="360" cy="14940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201"/>
            <p:cNvSpPr/>
            <p:nvPr/>
          </p:nvSpPr>
          <p:spPr>
            <a:xfrm>
              <a:off x="2868840" y="219600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202"/>
            <p:cNvSpPr/>
            <p:nvPr/>
          </p:nvSpPr>
          <p:spPr>
            <a:xfrm>
              <a:off x="3574080" y="2431080"/>
              <a:ext cx="360" cy="2736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03"/>
            <p:cNvSpPr/>
            <p:nvPr/>
          </p:nvSpPr>
          <p:spPr>
            <a:xfrm>
              <a:off x="4234320" y="2452680"/>
              <a:ext cx="26640" cy="504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04"/>
            <p:cNvSpPr/>
            <p:nvPr/>
          </p:nvSpPr>
          <p:spPr>
            <a:xfrm>
              <a:off x="4127400" y="2372040"/>
              <a:ext cx="360" cy="4824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205"/>
            <p:cNvSpPr/>
            <p:nvPr/>
          </p:nvSpPr>
          <p:spPr>
            <a:xfrm flipH="1" flipV="1">
              <a:off x="3891240" y="2216520"/>
              <a:ext cx="461160" cy="346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206"/>
            <p:cNvSpPr/>
            <p:nvPr/>
          </p:nvSpPr>
          <p:spPr>
            <a:xfrm flipH="1" flipV="1">
              <a:off x="3956760" y="2227680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07"/>
            <p:cNvSpPr/>
            <p:nvPr/>
          </p:nvSpPr>
          <p:spPr>
            <a:xfrm>
              <a:off x="4059720" y="2336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208"/>
            <p:cNvSpPr/>
            <p:nvPr/>
          </p:nvSpPr>
          <p:spPr>
            <a:xfrm>
              <a:off x="4124520" y="2353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209"/>
            <p:cNvSpPr/>
            <p:nvPr/>
          </p:nvSpPr>
          <p:spPr>
            <a:xfrm>
              <a:off x="3082680" y="2321640"/>
              <a:ext cx="360" cy="396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CustomShape 210"/>
            <p:cNvSpPr/>
            <p:nvPr/>
          </p:nvSpPr>
          <p:spPr>
            <a:xfrm>
              <a:off x="2502360" y="2629800"/>
              <a:ext cx="325440" cy="1080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CustomShape 211"/>
            <p:cNvSpPr/>
            <p:nvPr/>
          </p:nvSpPr>
          <p:spPr>
            <a:xfrm>
              <a:off x="4851720" y="2629800"/>
              <a:ext cx="331560" cy="3528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212"/>
            <p:cNvSpPr/>
            <p:nvPr/>
          </p:nvSpPr>
          <p:spPr>
            <a:xfrm>
              <a:off x="2759400" y="2594520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213"/>
            <p:cNvSpPr/>
            <p:nvPr/>
          </p:nvSpPr>
          <p:spPr>
            <a:xfrm>
              <a:off x="2676960" y="2408760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214"/>
            <p:cNvSpPr/>
            <p:nvPr/>
          </p:nvSpPr>
          <p:spPr>
            <a:xfrm>
              <a:off x="4938840" y="2306160"/>
              <a:ext cx="360" cy="8424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215"/>
            <p:cNvSpPr/>
            <p:nvPr/>
          </p:nvSpPr>
          <p:spPr>
            <a:xfrm>
              <a:off x="4961160" y="231480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216"/>
            <p:cNvSpPr/>
            <p:nvPr/>
          </p:nvSpPr>
          <p:spPr>
            <a:xfrm>
              <a:off x="4054680" y="2452680"/>
              <a:ext cx="135000" cy="504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217"/>
            <p:cNvSpPr/>
            <p:nvPr/>
          </p:nvSpPr>
          <p:spPr>
            <a:xfrm>
              <a:off x="4064040" y="2358000"/>
              <a:ext cx="360" cy="838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18"/>
            <p:cNvSpPr/>
            <p:nvPr/>
          </p:nvSpPr>
          <p:spPr>
            <a:xfrm>
              <a:off x="2934000" y="2379960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219"/>
            <p:cNvSpPr/>
            <p:nvPr/>
          </p:nvSpPr>
          <p:spPr>
            <a:xfrm>
              <a:off x="3103920" y="2321640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201"/>
            <p:cNvSpPr/>
            <p:nvPr/>
          </p:nvSpPr>
          <p:spPr>
            <a:xfrm>
              <a:off x="2851695" y="219346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206"/>
            <p:cNvSpPr/>
            <p:nvPr/>
          </p:nvSpPr>
          <p:spPr>
            <a:xfrm flipH="1" flipV="1">
              <a:off x="3939615" y="2222758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212"/>
            <p:cNvSpPr/>
            <p:nvPr/>
          </p:nvSpPr>
          <p:spPr>
            <a:xfrm>
              <a:off x="2742255" y="2591584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213"/>
            <p:cNvSpPr/>
            <p:nvPr/>
          </p:nvSpPr>
          <p:spPr>
            <a:xfrm>
              <a:off x="2659815" y="2404818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215"/>
            <p:cNvSpPr/>
            <p:nvPr/>
          </p:nvSpPr>
          <p:spPr>
            <a:xfrm>
              <a:off x="4944015" y="231035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218"/>
            <p:cNvSpPr/>
            <p:nvPr/>
          </p:nvSpPr>
          <p:spPr>
            <a:xfrm>
              <a:off x="2916855" y="2375862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CustomShape 219"/>
            <p:cNvSpPr/>
            <p:nvPr/>
          </p:nvSpPr>
          <p:spPr>
            <a:xfrm>
              <a:off x="3086775" y="2317227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1161415" y="826135"/>
            <a:ext cx="728980" cy="782320"/>
          </a:xfrm>
          <a:prstGeom prst="rect">
            <a:avLst/>
          </a:prstGeom>
          <a:ln>
            <a:noFill/>
          </a:ln>
        </p:spPr>
      </p:pic>
      <p:sp>
        <p:nvSpPr>
          <p:cNvPr id="129" name="Text Box 128"/>
          <p:cNvSpPr txBox="1"/>
          <p:nvPr/>
        </p:nvSpPr>
        <p:spPr>
          <a:xfrm>
            <a:off x="774065" y="2924810"/>
            <a:ext cx="153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en-US" sz="800"/>
              <a:t>Demanda Nacional</a:t>
            </a:r>
          </a:p>
          <a:p>
            <a:pPr algn="ctr"/>
            <a:r>
              <a:rPr lang="es-ES_tradnl" altLang="en-US" sz="800"/>
              <a:t>Requerimiento de </a:t>
            </a:r>
          </a:p>
          <a:p>
            <a:pPr algn="ctr"/>
            <a:r>
              <a:rPr lang="es-ES_tradnl" altLang="en-US" sz="800"/>
              <a:t>Producto por Dtto.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29310" y="1616710"/>
            <a:ext cx="15303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altLang="en-US" sz="800"/>
              <a:t>Disponibilidad de Produc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520" y="3264535"/>
            <a:ext cx="762635" cy="462915"/>
          </a:xfrm>
          <a:prstGeom prst="rect">
            <a:avLst/>
          </a:prstGeom>
        </p:spPr>
      </p:pic>
      <p:pic>
        <p:nvPicPr>
          <p:cNvPr id="281" name="Picture 280" descr="Office-Icon-Pdvsa-Caraca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565" y="4300220"/>
            <a:ext cx="723900" cy="723900"/>
          </a:xfrm>
          <a:prstGeom prst="rect">
            <a:avLst/>
          </a:prstGeom>
        </p:spPr>
      </p:pic>
      <p:sp>
        <p:nvSpPr>
          <p:cNvPr id="307" name="269 Rectángulo redondeado"/>
          <p:cNvSpPr/>
          <p:nvPr/>
        </p:nvSpPr>
        <p:spPr bwMode="auto">
          <a:xfrm>
            <a:off x="2210435" y="5263515"/>
            <a:ext cx="1411605" cy="808355"/>
          </a:xfrm>
          <a:prstGeom prst="roundRect">
            <a:avLst/>
          </a:prstGeom>
          <a:gradFill>
            <a:gsLst>
              <a:gs pos="39000">
                <a:srgbClr val="7B32B2">
                  <a:alpha val="77000"/>
                </a:srgbClr>
              </a:gs>
              <a:gs pos="100000">
                <a:srgbClr val="401A5D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VE" sz="10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TRANSPORTE MARÍTIMO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VE" sz="10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(PDV MARINA)</a:t>
            </a:r>
          </a:p>
        </p:txBody>
      </p:sp>
      <p:pic>
        <p:nvPicPr>
          <p:cNvPr id="302" name="Imagen 1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635" y="1780540"/>
            <a:ext cx="385445" cy="420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269 Rectángulo redondeado"/>
          <p:cNvSpPr/>
          <p:nvPr/>
        </p:nvSpPr>
        <p:spPr bwMode="auto">
          <a:xfrm>
            <a:off x="2277745" y="2097405"/>
            <a:ext cx="2793365" cy="230632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VE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ángulo 181"/>
          <p:cNvSpPr/>
          <p:nvPr/>
        </p:nvSpPr>
        <p:spPr>
          <a:xfrm>
            <a:off x="2264410" y="3139440"/>
            <a:ext cx="1080770" cy="78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9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Programación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9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Mensual de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9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Suministro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9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PMDS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9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PMDC</a:t>
            </a:r>
          </a:p>
        </p:txBody>
      </p:sp>
      <p:sp>
        <p:nvSpPr>
          <p:cNvPr id="695" name="CustomShape 14"/>
          <p:cNvSpPr/>
          <p:nvPr/>
        </p:nvSpPr>
        <p:spPr>
          <a:xfrm>
            <a:off x="1000939" y="1780434"/>
            <a:ext cx="1160193" cy="2841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9891" tIns="34945" rIns="69891" bIns="34945"/>
          <a:lstStyle/>
          <a:p>
            <a:pPr algn="ctr">
              <a:lnSpc>
                <a:spcPct val="100000"/>
              </a:lnSpc>
            </a:pPr>
            <a:r>
              <a:rPr lang="es-VE" sz="700" b="1" spc="-1">
                <a:solidFill>
                  <a:srgbClr val="404040"/>
                </a:solidFill>
                <a:latin typeface="Arial" panose="020B0604020202020204"/>
              </a:rPr>
              <a:t>CRP – AMUAY - ELP-PLC -</a:t>
            </a:r>
            <a:endParaRPr lang="es-VE" sz="700" spc="-1">
              <a:latin typeface="Arial" panose="020B0604020202020204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1927860" y="711200"/>
            <a:ext cx="2383790" cy="42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9891" tIns="34945" rIns="69891" bIns="34945"/>
          <a:lstStyle/>
          <a:p>
            <a:pPr algn="ctr">
              <a:lnSpc>
                <a:spcPct val="100000"/>
              </a:lnSpc>
            </a:pPr>
            <a:r>
              <a:rPr lang="es-VE" sz="700" spc="-1">
                <a:solidFill>
                  <a:srgbClr val="404040"/>
                </a:solidFill>
                <a:latin typeface="Arial" panose="020B0604020202020204"/>
              </a:rPr>
              <a:t>BOMBEO DIRECTO POR POLIDUCTO DE LAS REFINERIAS -PLANTAS DE DISTRIBUCIÓN</a:t>
            </a:r>
            <a:endParaRPr lang="es-VE" sz="700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s-VE" sz="700" spc="-1">
                <a:solidFill>
                  <a:srgbClr val="404040"/>
                </a:solidFill>
                <a:latin typeface="Arial" panose="020B0604020202020204"/>
              </a:rPr>
              <a:t>AMUAY, CRD- BGD-ELP- PLC</a:t>
            </a:r>
            <a:endParaRPr lang="es-VE" sz="700" spc="-1">
              <a:latin typeface="Arial" panose="020B0604020202020204"/>
            </a:endParaRPr>
          </a:p>
        </p:txBody>
      </p:sp>
      <p:grpSp>
        <p:nvGrpSpPr>
          <p:cNvPr id="684" name="Group 6"/>
          <p:cNvGrpSpPr/>
          <p:nvPr/>
        </p:nvGrpSpPr>
        <p:grpSpPr>
          <a:xfrm>
            <a:off x="3172854" y="1115333"/>
            <a:ext cx="851464" cy="643465"/>
            <a:chOff x="5551200" y="1539720"/>
            <a:chExt cx="935280" cy="727920"/>
          </a:xfrm>
        </p:grpSpPr>
        <p:pic>
          <p:nvPicPr>
            <p:cNvPr id="685" name="Picture 5"/>
            <p:cNvPicPr/>
            <p:nvPr/>
          </p:nvPicPr>
          <p:blipFill>
            <a:blip r:embed="rId7"/>
            <a:srcRect l="6325" t="15949" r="6632" b="15494"/>
            <a:stretch>
              <a:fillRect/>
            </a:stretch>
          </p:blipFill>
          <p:spPr>
            <a:xfrm>
              <a:off x="5938560" y="1539720"/>
              <a:ext cx="547920" cy="376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86" name="Picture 5"/>
            <p:cNvPicPr/>
            <p:nvPr/>
          </p:nvPicPr>
          <p:blipFill>
            <a:blip r:embed="rId7"/>
            <a:srcRect l="6325" t="15949" r="6632" b="15494"/>
            <a:stretch>
              <a:fillRect/>
            </a:stretch>
          </p:blipFill>
          <p:spPr>
            <a:xfrm>
              <a:off x="5551200" y="1671840"/>
              <a:ext cx="547920" cy="376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87" name="Picture 5"/>
            <p:cNvPicPr/>
            <p:nvPr/>
          </p:nvPicPr>
          <p:blipFill>
            <a:blip r:embed="rId7"/>
            <a:srcRect l="6325" t="15949" r="6632" b="15494"/>
            <a:stretch>
              <a:fillRect/>
            </a:stretch>
          </p:blipFill>
          <p:spPr>
            <a:xfrm>
              <a:off x="5782680" y="1890720"/>
              <a:ext cx="547920" cy="376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34" name="Group 52"/>
          <p:cNvGrpSpPr/>
          <p:nvPr/>
        </p:nvGrpSpPr>
        <p:grpSpPr>
          <a:xfrm>
            <a:off x="1969508" y="1209862"/>
            <a:ext cx="359857" cy="421339"/>
            <a:chOff x="1576080" y="1809720"/>
            <a:chExt cx="395280" cy="476640"/>
          </a:xfrm>
        </p:grpSpPr>
        <p:grpSp>
          <p:nvGrpSpPr>
            <p:cNvPr id="735" name="Group 53"/>
            <p:cNvGrpSpPr/>
            <p:nvPr/>
          </p:nvGrpSpPr>
          <p:grpSpPr>
            <a:xfrm>
              <a:off x="1576080" y="1809720"/>
              <a:ext cx="274320" cy="246960"/>
              <a:chOff x="1576080" y="1809720"/>
              <a:chExt cx="274320" cy="246960"/>
            </a:xfrm>
          </p:grpSpPr>
          <p:sp>
            <p:nvSpPr>
              <p:cNvPr id="736" name="CustomShape 54"/>
              <p:cNvSpPr/>
              <p:nvPr/>
            </p:nvSpPr>
            <p:spPr>
              <a:xfrm>
                <a:off x="1608840" y="1809720"/>
                <a:ext cx="211320" cy="190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7" name="CustomShape 55"/>
              <p:cNvSpPr/>
              <p:nvPr/>
            </p:nvSpPr>
            <p:spPr>
              <a:xfrm>
                <a:off x="1742040" y="1809720"/>
                <a:ext cx="108360" cy="32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8" name="CustomShape 56"/>
              <p:cNvSpPr/>
              <p:nvPr/>
            </p:nvSpPr>
            <p:spPr>
              <a:xfrm>
                <a:off x="1576080" y="1930680"/>
                <a:ext cx="108360" cy="327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9" name="CustomShape 57"/>
              <p:cNvSpPr/>
              <p:nvPr/>
            </p:nvSpPr>
            <p:spPr>
              <a:xfrm>
                <a:off x="1608840" y="1963800"/>
                <a:ext cx="21132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261">
                    <a:moveTo>
                      <a:pt x="428" y="0"/>
                    </a:moveTo>
                    <a:lnTo>
                      <a:pt x="860" y="260"/>
                    </a:lnTo>
                    <a:lnTo>
                      <a:pt x="0" y="260"/>
                    </a:lnTo>
                    <a:lnTo>
                      <a:pt x="428" y="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40" name="Group 58"/>
            <p:cNvGrpSpPr/>
            <p:nvPr/>
          </p:nvGrpSpPr>
          <p:grpSpPr>
            <a:xfrm>
              <a:off x="1641600" y="1922400"/>
              <a:ext cx="274680" cy="246960"/>
              <a:chOff x="1641600" y="1922400"/>
              <a:chExt cx="274680" cy="246960"/>
            </a:xfrm>
          </p:grpSpPr>
          <p:sp>
            <p:nvSpPr>
              <p:cNvPr id="741" name="CustomShape 59"/>
              <p:cNvSpPr/>
              <p:nvPr/>
            </p:nvSpPr>
            <p:spPr>
              <a:xfrm>
                <a:off x="1674360" y="1922400"/>
                <a:ext cx="211320" cy="190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2" name="CustomShape 60"/>
              <p:cNvSpPr/>
              <p:nvPr/>
            </p:nvSpPr>
            <p:spPr>
              <a:xfrm>
                <a:off x="1807920" y="1922400"/>
                <a:ext cx="108360" cy="32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3" name="CustomShape 61"/>
              <p:cNvSpPr/>
              <p:nvPr/>
            </p:nvSpPr>
            <p:spPr>
              <a:xfrm>
                <a:off x="1641600" y="2043360"/>
                <a:ext cx="108360" cy="327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4" name="CustomShape 62"/>
              <p:cNvSpPr/>
              <p:nvPr/>
            </p:nvSpPr>
            <p:spPr>
              <a:xfrm>
                <a:off x="1674360" y="2076480"/>
                <a:ext cx="21132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261">
                    <a:moveTo>
                      <a:pt x="428" y="0"/>
                    </a:moveTo>
                    <a:lnTo>
                      <a:pt x="860" y="260"/>
                    </a:lnTo>
                    <a:lnTo>
                      <a:pt x="0" y="260"/>
                    </a:lnTo>
                    <a:lnTo>
                      <a:pt x="428" y="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45" name="Group 63"/>
            <p:cNvGrpSpPr/>
            <p:nvPr/>
          </p:nvGrpSpPr>
          <p:grpSpPr>
            <a:xfrm>
              <a:off x="1696680" y="2039400"/>
              <a:ext cx="274680" cy="246960"/>
              <a:chOff x="1696680" y="2039400"/>
              <a:chExt cx="274680" cy="246960"/>
            </a:xfrm>
          </p:grpSpPr>
          <p:sp>
            <p:nvSpPr>
              <p:cNvPr id="746" name="CustomShape 64"/>
              <p:cNvSpPr/>
              <p:nvPr/>
            </p:nvSpPr>
            <p:spPr>
              <a:xfrm>
                <a:off x="1729440" y="2039400"/>
                <a:ext cx="211320" cy="190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7" name="CustomShape 65"/>
              <p:cNvSpPr/>
              <p:nvPr/>
            </p:nvSpPr>
            <p:spPr>
              <a:xfrm>
                <a:off x="1863000" y="2039400"/>
                <a:ext cx="108360" cy="32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8" name="CustomShape 66"/>
              <p:cNvSpPr/>
              <p:nvPr/>
            </p:nvSpPr>
            <p:spPr>
              <a:xfrm>
                <a:off x="1696680" y="2160360"/>
                <a:ext cx="108360" cy="327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9" name="CustomShape 67"/>
              <p:cNvSpPr/>
              <p:nvPr/>
            </p:nvSpPr>
            <p:spPr>
              <a:xfrm>
                <a:off x="1729440" y="2193480"/>
                <a:ext cx="21132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261">
                    <a:moveTo>
                      <a:pt x="428" y="0"/>
                    </a:moveTo>
                    <a:lnTo>
                      <a:pt x="860" y="260"/>
                    </a:lnTo>
                    <a:lnTo>
                      <a:pt x="0" y="260"/>
                    </a:lnTo>
                    <a:lnTo>
                      <a:pt x="428" y="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600">
                <a:solidFill>
                  <a:schemeClr val="bg1">
                    <a:lumMod val="50000"/>
                  </a:schemeClr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" name="Flowchart: Multidocument 8"/>
          <p:cNvSpPr/>
          <p:nvPr/>
        </p:nvSpPr>
        <p:spPr>
          <a:xfrm>
            <a:off x="3533775" y="2451735"/>
            <a:ext cx="575945" cy="575945"/>
          </a:xfrm>
          <a:prstGeom prst="flowChartMultidocument">
            <a:avLst/>
          </a:prstGeom>
          <a:blipFill rotWithShape="1">
            <a:blip r:embed="rId8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altLang="en-US"/>
          </a:p>
        </p:txBody>
      </p:sp>
      <p:sp>
        <p:nvSpPr>
          <p:cNvPr id="13" name="Flowchart: Multidocument 12"/>
          <p:cNvSpPr/>
          <p:nvPr/>
        </p:nvSpPr>
        <p:spPr>
          <a:xfrm>
            <a:off x="4368165" y="2437765"/>
            <a:ext cx="575945" cy="575945"/>
          </a:xfrm>
          <a:prstGeom prst="flowChartMultidocument">
            <a:avLst/>
          </a:prstGeom>
          <a:blipFill rotWithShape="1">
            <a:blip r:embed="rId8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3386455" y="3111500"/>
            <a:ext cx="108077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s-ES_tradnl" altLang="es-ES" sz="9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cs typeface="+mj-ea"/>
                <a:sym typeface="+mn-ea"/>
              </a:rPr>
              <a:t>Programación</a:t>
            </a:r>
          </a:p>
          <a:p>
            <a:pPr algn="just"/>
            <a:r>
              <a:rPr lang="es-ES_tradnl" altLang="es-ES" sz="9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cs typeface="+mj-ea"/>
                <a:sym typeface="+mn-ea"/>
              </a:rPr>
              <a:t>Mensual de</a:t>
            </a:r>
          </a:p>
          <a:p>
            <a:pPr algn="just"/>
            <a:r>
              <a:rPr lang="es-ES_tradnl" altLang="es-ES" sz="9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cs typeface="+mj-ea"/>
                <a:sym typeface="+mn-ea"/>
              </a:rPr>
              <a:t>Tanqueros</a:t>
            </a:r>
          </a:p>
          <a:p>
            <a:pPr algn="just"/>
            <a:r>
              <a:rPr lang="es-ES_tradnl" altLang="es-ES" sz="9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cs typeface="+mj-ea"/>
                <a:sym typeface="+mn-ea"/>
              </a:rPr>
              <a:t>   PMDT</a:t>
            </a:r>
            <a:endParaRPr lang="es-ES_tradnl" altLang="es-ES" sz="10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cs typeface="+mj-ea"/>
              <a:sym typeface="+mn-ea"/>
            </a:endParaRPr>
          </a:p>
        </p:txBody>
      </p:sp>
      <p:grpSp>
        <p:nvGrpSpPr>
          <p:cNvPr id="17" name="Group 48"/>
          <p:cNvGrpSpPr/>
          <p:nvPr/>
        </p:nvGrpSpPr>
        <p:grpSpPr>
          <a:xfrm>
            <a:off x="2384561" y="1278347"/>
            <a:ext cx="230400" cy="177892"/>
            <a:chOff x="4749480" y="1918800"/>
            <a:chExt cx="253080" cy="201240"/>
          </a:xfrm>
        </p:grpSpPr>
        <p:sp>
          <p:nvSpPr>
            <p:cNvPr id="19" name="CustomShape 49"/>
            <p:cNvSpPr/>
            <p:nvPr/>
          </p:nvSpPr>
          <p:spPr>
            <a:xfrm>
              <a:off x="4749480" y="1979280"/>
              <a:ext cx="253080" cy="140760"/>
            </a:xfrm>
            <a:custGeom>
              <a:avLst/>
              <a:gdLst/>
              <a:ahLst/>
              <a:cxnLst/>
              <a:rect l="l" t="t" r="r" b="b"/>
              <a:pathLst>
                <a:path w="240" h="140">
                  <a:moveTo>
                    <a:pt x="15" y="127"/>
                  </a:moveTo>
                  <a:lnTo>
                    <a:pt x="240" y="0"/>
                  </a:lnTo>
                  <a:lnTo>
                    <a:pt x="240" y="136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0" y="140"/>
                  </a:lnTo>
                  <a:lnTo>
                    <a:pt x="15" y="127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50"/>
            <p:cNvSpPr/>
            <p:nvPr/>
          </p:nvSpPr>
          <p:spPr>
            <a:xfrm>
              <a:off x="4815720" y="1918800"/>
              <a:ext cx="119160" cy="47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51"/>
            <p:cNvSpPr/>
            <p:nvPr/>
          </p:nvSpPr>
          <p:spPr>
            <a:xfrm>
              <a:off x="4885920" y="2030040"/>
              <a:ext cx="360" cy="360"/>
            </a:xfrm>
            <a:prstGeom prst="line">
              <a:avLst/>
            </a:prstGeom>
            <a:ln w="50760"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Text Box 21"/>
          <p:cNvSpPr txBox="1"/>
          <p:nvPr/>
        </p:nvSpPr>
        <p:spPr>
          <a:xfrm>
            <a:off x="4425950" y="3140710"/>
            <a:ext cx="41719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altLang="es-ES" sz="1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SFB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671570" y="2221865"/>
            <a:ext cx="93599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OPERACIONES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5142230" y="3220720"/>
            <a:ext cx="92837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ANÁLISIS</a:t>
            </a:r>
          </a:p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DE PRECIOS</a:t>
            </a:r>
          </a:p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(Anlisis Comercial)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2386965" y="2204720"/>
            <a:ext cx="102235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s-ES_tradnl" altLang="es-ES" sz="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PLANIFICACIÓN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361690" y="2132965"/>
            <a:ext cx="0" cy="2304415"/>
          </a:xfrm>
          <a:prstGeom prst="line">
            <a:avLst/>
          </a:prstGeom>
          <a:ln w="285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31"/>
          <p:cNvSpPr txBox="1"/>
          <p:nvPr/>
        </p:nvSpPr>
        <p:spPr>
          <a:xfrm>
            <a:off x="6384925" y="1367790"/>
            <a:ext cx="1812290" cy="2298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altLang="es-ES" sz="9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MERCADO INTERNACIONAL</a:t>
            </a:r>
          </a:p>
        </p:txBody>
      </p:sp>
      <p:pic>
        <p:nvPicPr>
          <p:cNvPr id="34" name="Picture 33" descr="contrcolor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4055" y="2571115"/>
            <a:ext cx="642620" cy="642620"/>
          </a:xfrm>
          <a:prstGeom prst="rect">
            <a:avLst/>
          </a:prstGeom>
        </p:spPr>
      </p:pic>
      <p:pic>
        <p:nvPicPr>
          <p:cNvPr id="35" name="Picture 34" descr="BARRILE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5265" y="2710815"/>
            <a:ext cx="730885" cy="50355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5579745" y="2161540"/>
            <a:ext cx="1428115" cy="198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JUNTA DIRECTIVA / CICSYL</a:t>
            </a:r>
          </a:p>
        </p:txBody>
      </p:sp>
      <p:sp>
        <p:nvSpPr>
          <p:cNvPr id="41" name="Text Box 40"/>
          <p:cNvSpPr txBox="1"/>
          <p:nvPr/>
        </p:nvSpPr>
        <p:spPr>
          <a:xfrm>
            <a:off x="8144510" y="3213100"/>
            <a:ext cx="94424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CONTRATOS </a:t>
            </a:r>
          </a:p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A TERMINO/SPOT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0" y="2454275"/>
            <a:ext cx="643890" cy="391160"/>
          </a:xfrm>
          <a:prstGeom prst="rect">
            <a:avLst/>
          </a:prstGeom>
        </p:spPr>
      </p:pic>
      <p:sp>
        <p:nvSpPr>
          <p:cNvPr id="12" name="Flowchart: Multidocument 11"/>
          <p:cNvSpPr/>
          <p:nvPr/>
        </p:nvSpPr>
        <p:spPr>
          <a:xfrm>
            <a:off x="2573655" y="2461260"/>
            <a:ext cx="575945" cy="575945"/>
          </a:xfrm>
          <a:prstGeom prst="flowChartMultidocument">
            <a:avLst/>
          </a:prstGeom>
          <a:blipFill rotWithShape="1">
            <a:blip r:embed="rId8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altLang="en-US"/>
          </a:p>
        </p:txBody>
      </p:sp>
      <p:sp>
        <p:nvSpPr>
          <p:cNvPr id="59" name="Rectangles 58"/>
          <p:cNvSpPr/>
          <p:nvPr/>
        </p:nvSpPr>
        <p:spPr>
          <a:xfrm>
            <a:off x="7249795" y="2640965"/>
            <a:ext cx="883920" cy="50419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 181"/>
          <p:cNvSpPr/>
          <p:nvPr/>
        </p:nvSpPr>
        <p:spPr>
          <a:xfrm>
            <a:off x="7454900" y="2807970"/>
            <a:ext cx="41529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E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Arial" panose="02080604020202020204" pitchFamily="34" charset="0"/>
              </a:rPr>
              <a:t>SCH</a:t>
            </a:r>
          </a:p>
        </p:txBody>
      </p:sp>
      <p:sp>
        <p:nvSpPr>
          <p:cNvPr id="64" name="Rectangles 63"/>
          <p:cNvSpPr/>
          <p:nvPr/>
        </p:nvSpPr>
        <p:spPr>
          <a:xfrm>
            <a:off x="6241415" y="3172460"/>
            <a:ext cx="883920" cy="504190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Box 64"/>
          <p:cNvSpPr txBox="1"/>
          <p:nvPr/>
        </p:nvSpPr>
        <p:spPr>
          <a:xfrm>
            <a:off x="6270625" y="3660140"/>
            <a:ext cx="835025" cy="198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MARKETVIEW</a:t>
            </a:r>
          </a:p>
        </p:txBody>
      </p:sp>
      <p:sp>
        <p:nvSpPr>
          <p:cNvPr id="67" name="Flowchart: Document 66"/>
          <p:cNvSpPr/>
          <p:nvPr/>
        </p:nvSpPr>
        <p:spPr>
          <a:xfrm>
            <a:off x="6743700" y="4312285"/>
            <a:ext cx="720090" cy="575945"/>
          </a:xfrm>
          <a:prstGeom prst="flowChartDocument">
            <a:avLst/>
          </a:prstGeom>
          <a:blipFill rotWithShape="1">
            <a:blip r:embed="rId1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Imagen 1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715" y="4293235"/>
            <a:ext cx="394970" cy="431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" name="269 Rectángulo redondeado"/>
          <p:cNvSpPr/>
          <p:nvPr/>
        </p:nvSpPr>
        <p:spPr bwMode="auto">
          <a:xfrm>
            <a:off x="3793490" y="5278120"/>
            <a:ext cx="1383665" cy="848995"/>
          </a:xfrm>
          <a:prstGeom prst="roundRect">
            <a:avLst/>
          </a:prstGeom>
          <a:gradFill>
            <a:gsLst>
              <a:gs pos="92000">
                <a:srgbClr val="0DD6B8"/>
              </a:gs>
              <a:gs pos="9000">
                <a:srgbClr val="2CF927"/>
              </a:gs>
              <a:gs pos="70000">
                <a:srgbClr val="47D993"/>
              </a:gs>
            </a:gsLst>
            <a:lin ang="5400000" scaled="0"/>
          </a:gradFill>
          <a:ln w="12700">
            <a:solidFill>
              <a:schemeClr val="bg1">
                <a:lumMod val="75000"/>
                <a:alpha val="96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s-ES_tradnl" altLang="es-VE" sz="10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OPERACIÓN EN TERMINALES MARINOS </a:t>
            </a:r>
            <a:endParaRPr kumimoji="0" lang="es-ES_tradnl" altLang="es-VE" sz="12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4" name="423 Elipse">
            <a:hlinkClick r:id="" action="ppaction://noaction"/>
          </p:cNvPr>
          <p:cNvSpPr/>
          <p:nvPr/>
        </p:nvSpPr>
        <p:spPr>
          <a:xfrm>
            <a:off x="8689975" y="1137920"/>
            <a:ext cx="482600" cy="482600"/>
          </a:xfrm>
          <a:prstGeom prst="ellipse">
            <a:avLst/>
          </a:prstGeom>
          <a:blipFill>
            <a:blip r:embed="rId14" cstate="email"/>
            <a:srcRect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4" name="Text Box 73"/>
          <p:cNvSpPr txBox="1"/>
          <p:nvPr/>
        </p:nvSpPr>
        <p:spPr>
          <a:xfrm>
            <a:off x="7514590" y="4581525"/>
            <a:ext cx="106489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FINANZAS</a:t>
            </a:r>
          </a:p>
          <a:p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INTERNACIONALES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0" y="4196080"/>
            <a:ext cx="542290" cy="329565"/>
          </a:xfrm>
          <a:prstGeom prst="rect">
            <a:avLst/>
          </a:prstGeom>
        </p:spPr>
      </p:pic>
      <p:sp>
        <p:nvSpPr>
          <p:cNvPr id="76" name="Text Box 75"/>
          <p:cNvSpPr txBox="1"/>
          <p:nvPr/>
        </p:nvSpPr>
        <p:spPr>
          <a:xfrm>
            <a:off x="5695950" y="4374515"/>
            <a:ext cx="819150" cy="3067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IMPRESIÓN</a:t>
            </a:r>
          </a:p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DE FACTURAS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2689225" y="1398905"/>
            <a:ext cx="483870" cy="762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190"/>
          <p:cNvGrpSpPr/>
          <p:nvPr/>
        </p:nvGrpSpPr>
        <p:grpSpPr>
          <a:xfrm>
            <a:off x="7512050" y="5386705"/>
            <a:ext cx="1322070" cy="290195"/>
            <a:chOff x="2502360" y="2193460"/>
            <a:chExt cx="2680920" cy="471620"/>
          </a:xfrm>
        </p:grpSpPr>
        <p:sp>
          <p:nvSpPr>
            <p:cNvPr id="83" name="CustomShape 191"/>
            <p:cNvSpPr/>
            <p:nvPr/>
          </p:nvSpPr>
          <p:spPr>
            <a:xfrm>
              <a:off x="3678120" y="2443320"/>
              <a:ext cx="360" cy="1440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192"/>
            <p:cNvSpPr/>
            <p:nvPr/>
          </p:nvSpPr>
          <p:spPr>
            <a:xfrm>
              <a:off x="3137400" y="2452680"/>
              <a:ext cx="127080" cy="504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193"/>
            <p:cNvSpPr/>
            <p:nvPr/>
          </p:nvSpPr>
          <p:spPr>
            <a:xfrm>
              <a:off x="2815560" y="2452680"/>
              <a:ext cx="278640" cy="504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194"/>
            <p:cNvSpPr/>
            <p:nvPr/>
          </p:nvSpPr>
          <p:spPr>
            <a:xfrm>
              <a:off x="3114720" y="2358000"/>
              <a:ext cx="115200" cy="6804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195"/>
            <p:cNvSpPr/>
            <p:nvPr/>
          </p:nvSpPr>
          <p:spPr>
            <a:xfrm>
              <a:off x="2988360" y="2336760"/>
              <a:ext cx="86040" cy="8496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CustomShape 196"/>
            <p:cNvSpPr/>
            <p:nvPr/>
          </p:nvSpPr>
          <p:spPr>
            <a:xfrm>
              <a:off x="3043800" y="2292480"/>
              <a:ext cx="35280" cy="1620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CustomShape 197"/>
            <p:cNvSpPr/>
            <p:nvPr/>
          </p:nvSpPr>
          <p:spPr>
            <a:xfrm>
              <a:off x="3119400" y="2292480"/>
              <a:ext cx="88200" cy="180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CustomShape 198"/>
            <p:cNvSpPr/>
            <p:nvPr/>
          </p:nvSpPr>
          <p:spPr>
            <a:xfrm>
              <a:off x="2846520" y="2379960"/>
              <a:ext cx="46440" cy="4608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199"/>
            <p:cNvSpPr/>
            <p:nvPr/>
          </p:nvSpPr>
          <p:spPr>
            <a:xfrm>
              <a:off x="2945880" y="2397240"/>
              <a:ext cx="10080" cy="432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CustomShape 200"/>
            <p:cNvSpPr/>
            <p:nvPr/>
          </p:nvSpPr>
          <p:spPr>
            <a:xfrm>
              <a:off x="2929320" y="2196000"/>
              <a:ext cx="360" cy="14940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CustomShape 201"/>
            <p:cNvSpPr/>
            <p:nvPr/>
          </p:nvSpPr>
          <p:spPr>
            <a:xfrm>
              <a:off x="2868840" y="219600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202"/>
            <p:cNvSpPr/>
            <p:nvPr/>
          </p:nvSpPr>
          <p:spPr>
            <a:xfrm>
              <a:off x="3574080" y="2431080"/>
              <a:ext cx="360" cy="2736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203"/>
            <p:cNvSpPr/>
            <p:nvPr/>
          </p:nvSpPr>
          <p:spPr>
            <a:xfrm>
              <a:off x="4234320" y="2452680"/>
              <a:ext cx="26640" cy="504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204"/>
            <p:cNvSpPr/>
            <p:nvPr/>
          </p:nvSpPr>
          <p:spPr>
            <a:xfrm>
              <a:off x="4127400" y="2372040"/>
              <a:ext cx="360" cy="4824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205"/>
            <p:cNvSpPr/>
            <p:nvPr/>
          </p:nvSpPr>
          <p:spPr>
            <a:xfrm flipH="1" flipV="1">
              <a:off x="3891240" y="2216520"/>
              <a:ext cx="461160" cy="346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206"/>
            <p:cNvSpPr/>
            <p:nvPr/>
          </p:nvSpPr>
          <p:spPr>
            <a:xfrm flipH="1" flipV="1">
              <a:off x="3956760" y="2227680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207"/>
            <p:cNvSpPr/>
            <p:nvPr/>
          </p:nvSpPr>
          <p:spPr>
            <a:xfrm>
              <a:off x="4059720" y="2336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208"/>
            <p:cNvSpPr/>
            <p:nvPr/>
          </p:nvSpPr>
          <p:spPr>
            <a:xfrm>
              <a:off x="4124520" y="2353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209"/>
            <p:cNvSpPr/>
            <p:nvPr/>
          </p:nvSpPr>
          <p:spPr>
            <a:xfrm>
              <a:off x="3082680" y="2321640"/>
              <a:ext cx="360" cy="396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210"/>
            <p:cNvSpPr/>
            <p:nvPr/>
          </p:nvSpPr>
          <p:spPr>
            <a:xfrm>
              <a:off x="2502360" y="2629800"/>
              <a:ext cx="325440" cy="1080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211"/>
            <p:cNvSpPr/>
            <p:nvPr/>
          </p:nvSpPr>
          <p:spPr>
            <a:xfrm>
              <a:off x="4851720" y="2629800"/>
              <a:ext cx="331560" cy="3528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212"/>
            <p:cNvSpPr/>
            <p:nvPr/>
          </p:nvSpPr>
          <p:spPr>
            <a:xfrm>
              <a:off x="2759400" y="2594520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213"/>
            <p:cNvSpPr/>
            <p:nvPr/>
          </p:nvSpPr>
          <p:spPr>
            <a:xfrm>
              <a:off x="2676960" y="2408760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214"/>
            <p:cNvSpPr/>
            <p:nvPr/>
          </p:nvSpPr>
          <p:spPr>
            <a:xfrm>
              <a:off x="4938840" y="2306160"/>
              <a:ext cx="360" cy="8424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215"/>
            <p:cNvSpPr/>
            <p:nvPr/>
          </p:nvSpPr>
          <p:spPr>
            <a:xfrm>
              <a:off x="4961160" y="231480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216"/>
            <p:cNvSpPr/>
            <p:nvPr/>
          </p:nvSpPr>
          <p:spPr>
            <a:xfrm>
              <a:off x="4054680" y="2452680"/>
              <a:ext cx="135000" cy="504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217"/>
            <p:cNvSpPr/>
            <p:nvPr/>
          </p:nvSpPr>
          <p:spPr>
            <a:xfrm>
              <a:off x="4064040" y="2358000"/>
              <a:ext cx="360" cy="838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218"/>
            <p:cNvSpPr/>
            <p:nvPr/>
          </p:nvSpPr>
          <p:spPr>
            <a:xfrm>
              <a:off x="2934000" y="2379960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CustomShape 219"/>
            <p:cNvSpPr/>
            <p:nvPr/>
          </p:nvSpPr>
          <p:spPr>
            <a:xfrm>
              <a:off x="3103920" y="2321640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CustomShape 201"/>
            <p:cNvSpPr/>
            <p:nvPr/>
          </p:nvSpPr>
          <p:spPr>
            <a:xfrm>
              <a:off x="2851695" y="219346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206"/>
            <p:cNvSpPr/>
            <p:nvPr/>
          </p:nvSpPr>
          <p:spPr>
            <a:xfrm flipH="1" flipV="1">
              <a:off x="3939615" y="2222758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CustomShape 212"/>
            <p:cNvSpPr/>
            <p:nvPr/>
          </p:nvSpPr>
          <p:spPr>
            <a:xfrm>
              <a:off x="2742255" y="2591584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CustomShape 213"/>
            <p:cNvSpPr/>
            <p:nvPr/>
          </p:nvSpPr>
          <p:spPr>
            <a:xfrm>
              <a:off x="2659815" y="2404818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215"/>
            <p:cNvSpPr/>
            <p:nvPr/>
          </p:nvSpPr>
          <p:spPr>
            <a:xfrm>
              <a:off x="4944015" y="231035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218"/>
            <p:cNvSpPr/>
            <p:nvPr/>
          </p:nvSpPr>
          <p:spPr>
            <a:xfrm>
              <a:off x="2916855" y="2375862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219"/>
            <p:cNvSpPr/>
            <p:nvPr/>
          </p:nvSpPr>
          <p:spPr>
            <a:xfrm>
              <a:off x="3086775" y="2317227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22" name="Picture 121" descr="kisspng-port-harbor-clip-art-pier-5ac407a15d91e4.59137960152279644938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1160" y="6009005"/>
            <a:ext cx="568325" cy="551180"/>
          </a:xfrm>
          <a:prstGeom prst="rect">
            <a:avLst/>
          </a:prstGeom>
        </p:spPr>
      </p:pic>
      <p:cxnSp>
        <p:nvCxnSpPr>
          <p:cNvPr id="134" name="Elbow Connector 133"/>
          <p:cNvCxnSpPr>
            <a:stCxn id="695" idx="2"/>
          </p:cNvCxnSpPr>
          <p:nvPr/>
        </p:nvCxnSpPr>
        <p:spPr>
          <a:xfrm rot="5400000" flipV="1">
            <a:off x="1717040" y="1928495"/>
            <a:ext cx="427990" cy="700405"/>
          </a:xfrm>
          <a:prstGeom prst="bent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129" idx="2"/>
          </p:cNvCxnSpPr>
          <p:nvPr/>
        </p:nvCxnSpPr>
        <p:spPr>
          <a:xfrm rot="5400000" flipV="1">
            <a:off x="1708150" y="3215640"/>
            <a:ext cx="403860" cy="742315"/>
          </a:xfrm>
          <a:prstGeom prst="bent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 descr="57438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2237740" y="5583555"/>
            <a:ext cx="912495" cy="1330325"/>
          </a:xfrm>
          <a:prstGeom prst="rect">
            <a:avLst/>
          </a:prstGeom>
        </p:spPr>
      </p:pic>
      <p:pic>
        <p:nvPicPr>
          <p:cNvPr id="137" name="Picture 14" descr="Ilustración de Línea De Almacenamiento De Combustible E Icono Sólido Granja  De Tanques Con Líquido Concepto De Diseño Vectorial De La Industria  Petrolera Pictograma De Estilo De Contorno Sobre Fondo Blanco y"/>
          <p:cNvPicPr preferRelativeResize="0"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9133840" y="5278120"/>
            <a:ext cx="941705" cy="786130"/>
          </a:xfrm>
          <a:prstGeom prst="rect">
            <a:avLst/>
          </a:prstGeom>
          <a:blipFill rotWithShape="1">
            <a:blip r:embed="rId18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" name="Group 190"/>
          <p:cNvGrpSpPr/>
          <p:nvPr/>
        </p:nvGrpSpPr>
        <p:grpSpPr>
          <a:xfrm flipH="1">
            <a:off x="5422265" y="5894070"/>
            <a:ext cx="1200150" cy="290195"/>
            <a:chOff x="2502360" y="2193460"/>
            <a:chExt cx="2680920" cy="471620"/>
          </a:xfrm>
        </p:grpSpPr>
        <p:sp>
          <p:nvSpPr>
            <p:cNvPr id="139" name="CustomShape 191"/>
            <p:cNvSpPr/>
            <p:nvPr/>
          </p:nvSpPr>
          <p:spPr>
            <a:xfrm>
              <a:off x="3678120" y="2443320"/>
              <a:ext cx="360" cy="14400"/>
            </a:xfrm>
            <a:custGeom>
              <a:avLst/>
              <a:gdLst/>
              <a:ahLst/>
              <a:cxnLst/>
              <a:rect l="l" t="t" r="r" b="b"/>
              <a:pathLst>
                <a:path w="15" h="28">
                  <a:moveTo>
                    <a:pt x="15" y="28"/>
                  </a:moveTo>
                  <a:lnTo>
                    <a:pt x="13" y="9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28"/>
                  </a:lnTo>
                  <a:lnTo>
                    <a:pt x="15" y="28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192"/>
            <p:cNvSpPr/>
            <p:nvPr/>
          </p:nvSpPr>
          <p:spPr>
            <a:xfrm>
              <a:off x="3137400" y="2452680"/>
              <a:ext cx="127080" cy="5040"/>
            </a:xfrm>
            <a:custGeom>
              <a:avLst/>
              <a:gdLst/>
              <a:ahLst/>
              <a:cxnLst/>
              <a:rect l="l" t="t" r="r" b="b"/>
              <a:pathLst>
                <a:path w="76" h="23">
                  <a:moveTo>
                    <a:pt x="76" y="23"/>
                  </a:moveTo>
                  <a:lnTo>
                    <a:pt x="75" y="3"/>
                  </a:lnTo>
                  <a:lnTo>
                    <a:pt x="0" y="0"/>
                  </a:lnTo>
                  <a:lnTo>
                    <a:pt x="0" y="23"/>
                  </a:lnTo>
                  <a:lnTo>
                    <a:pt x="76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193"/>
            <p:cNvSpPr/>
            <p:nvPr/>
          </p:nvSpPr>
          <p:spPr>
            <a:xfrm>
              <a:off x="2815560" y="2452680"/>
              <a:ext cx="278640" cy="5040"/>
            </a:xfrm>
            <a:custGeom>
              <a:avLst/>
              <a:gdLst/>
              <a:ahLst/>
              <a:cxnLst/>
              <a:rect l="l" t="t" r="r" b="b"/>
              <a:pathLst>
                <a:path w="144" h="23">
                  <a:moveTo>
                    <a:pt x="144" y="23"/>
                  </a:moveTo>
                  <a:lnTo>
                    <a:pt x="144" y="0"/>
                  </a:lnTo>
                  <a:lnTo>
                    <a:pt x="14" y="4"/>
                  </a:lnTo>
                  <a:lnTo>
                    <a:pt x="3" y="4"/>
                  </a:lnTo>
                  <a:lnTo>
                    <a:pt x="0" y="23"/>
                  </a:lnTo>
                  <a:lnTo>
                    <a:pt x="144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194"/>
            <p:cNvSpPr/>
            <p:nvPr/>
          </p:nvSpPr>
          <p:spPr>
            <a:xfrm>
              <a:off x="3114720" y="2358000"/>
              <a:ext cx="115200" cy="68040"/>
            </a:xfrm>
            <a:custGeom>
              <a:avLst/>
              <a:gdLst/>
              <a:ahLst/>
              <a:cxnLst/>
              <a:rect l="l" t="t" r="r" b="b"/>
              <a:pathLst>
                <a:path w="71" h="62">
                  <a:moveTo>
                    <a:pt x="71" y="62"/>
                  </a:moveTo>
                  <a:lnTo>
                    <a:pt x="68" y="3"/>
                  </a:lnTo>
                  <a:lnTo>
                    <a:pt x="0" y="0"/>
                  </a:lnTo>
                  <a:lnTo>
                    <a:pt x="1" y="60"/>
                  </a:lnTo>
                  <a:lnTo>
                    <a:pt x="9" y="60"/>
                  </a:lnTo>
                  <a:lnTo>
                    <a:pt x="71" y="62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195"/>
            <p:cNvSpPr/>
            <p:nvPr/>
          </p:nvSpPr>
          <p:spPr>
            <a:xfrm>
              <a:off x="2988360" y="2336760"/>
              <a:ext cx="86040" cy="84960"/>
            </a:xfrm>
            <a:custGeom>
              <a:avLst/>
              <a:gdLst/>
              <a:ahLst/>
              <a:cxnLst/>
              <a:rect l="l" t="t" r="r" b="b"/>
              <a:pathLst>
                <a:path w="58" h="73">
                  <a:moveTo>
                    <a:pt x="10" y="4"/>
                  </a:moveTo>
                  <a:lnTo>
                    <a:pt x="40" y="0"/>
                  </a:lnTo>
                  <a:lnTo>
                    <a:pt x="40" y="12"/>
                  </a:lnTo>
                  <a:lnTo>
                    <a:pt x="52" y="12"/>
                  </a:lnTo>
                  <a:lnTo>
                    <a:pt x="58" y="13"/>
                  </a:lnTo>
                  <a:lnTo>
                    <a:pt x="58" y="72"/>
                  </a:lnTo>
                  <a:lnTo>
                    <a:pt x="0" y="73"/>
                  </a:lnTo>
                  <a:lnTo>
                    <a:pt x="10" y="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196"/>
            <p:cNvSpPr/>
            <p:nvPr/>
          </p:nvSpPr>
          <p:spPr>
            <a:xfrm>
              <a:off x="3043800" y="2292480"/>
              <a:ext cx="35280" cy="16200"/>
            </a:xfrm>
            <a:custGeom>
              <a:avLst/>
              <a:gdLst/>
              <a:ahLst/>
              <a:cxnLst/>
              <a:rect l="l" t="t" r="r" b="b"/>
              <a:pathLst>
                <a:path w="35" h="29">
                  <a:moveTo>
                    <a:pt x="27" y="17"/>
                  </a:moveTo>
                  <a:lnTo>
                    <a:pt x="14" y="18"/>
                  </a:lnTo>
                  <a:lnTo>
                    <a:pt x="14" y="27"/>
                  </a:lnTo>
                  <a:lnTo>
                    <a:pt x="0" y="29"/>
                  </a:lnTo>
                  <a:lnTo>
                    <a:pt x="2" y="5"/>
                  </a:lnTo>
                  <a:lnTo>
                    <a:pt x="33" y="0"/>
                  </a:lnTo>
                  <a:lnTo>
                    <a:pt x="35" y="18"/>
                  </a:lnTo>
                  <a:lnTo>
                    <a:pt x="27" y="1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197"/>
            <p:cNvSpPr/>
            <p:nvPr/>
          </p:nvSpPr>
          <p:spPr>
            <a:xfrm>
              <a:off x="3119400" y="2292480"/>
              <a:ext cx="88200" cy="1800"/>
            </a:xfrm>
            <a:custGeom>
              <a:avLst/>
              <a:gdLst/>
              <a:ahLst/>
              <a:cxnLst/>
              <a:rect l="l" t="t" r="r" b="b"/>
              <a:pathLst>
                <a:path w="59" h="21">
                  <a:moveTo>
                    <a:pt x="0" y="17"/>
                  </a:moveTo>
                  <a:lnTo>
                    <a:pt x="0" y="0"/>
                  </a:lnTo>
                  <a:lnTo>
                    <a:pt x="59" y="3"/>
                  </a:lnTo>
                  <a:lnTo>
                    <a:pt x="59" y="21"/>
                  </a:lnTo>
                  <a:lnTo>
                    <a:pt x="0" y="17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198"/>
            <p:cNvSpPr/>
            <p:nvPr/>
          </p:nvSpPr>
          <p:spPr>
            <a:xfrm>
              <a:off x="2846520" y="2379960"/>
              <a:ext cx="46440" cy="46080"/>
            </a:xfrm>
            <a:custGeom>
              <a:avLst/>
              <a:gdLst/>
              <a:ahLst/>
              <a:cxnLst/>
              <a:rect l="l" t="t" r="r" b="b"/>
              <a:pathLst>
                <a:path w="40" h="49">
                  <a:moveTo>
                    <a:pt x="40" y="47"/>
                  </a:moveTo>
                  <a:lnTo>
                    <a:pt x="0" y="49"/>
                  </a:lnTo>
                  <a:lnTo>
                    <a:pt x="5" y="2"/>
                  </a:lnTo>
                  <a:lnTo>
                    <a:pt x="40" y="0"/>
                  </a:lnTo>
                  <a:lnTo>
                    <a:pt x="40" y="4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199"/>
            <p:cNvSpPr/>
            <p:nvPr/>
          </p:nvSpPr>
          <p:spPr>
            <a:xfrm>
              <a:off x="2945880" y="2397240"/>
              <a:ext cx="10080" cy="4320"/>
            </a:xfrm>
            <a:custGeom>
              <a:avLst/>
              <a:gdLst/>
              <a:ahLst/>
              <a:cxnLst/>
              <a:rect l="l" t="t" r="r" b="b"/>
              <a:pathLst>
                <a:path w="24" h="23">
                  <a:moveTo>
                    <a:pt x="22" y="23"/>
                  </a:moveTo>
                  <a:lnTo>
                    <a:pt x="2" y="2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2" y="2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200"/>
            <p:cNvSpPr/>
            <p:nvPr/>
          </p:nvSpPr>
          <p:spPr>
            <a:xfrm>
              <a:off x="2929320" y="2196000"/>
              <a:ext cx="360" cy="149400"/>
            </a:xfrm>
            <a:custGeom>
              <a:avLst/>
              <a:gdLst/>
              <a:ahLst/>
              <a:cxnLst/>
              <a:rect l="l" t="t" r="r" b="b"/>
              <a:pathLst>
                <a:path w="17" h="114">
                  <a:moveTo>
                    <a:pt x="17" y="114"/>
                  </a:moveTo>
                  <a:lnTo>
                    <a:pt x="11" y="4"/>
                  </a:lnTo>
                  <a:lnTo>
                    <a:pt x="0" y="0"/>
                  </a:lnTo>
                  <a:lnTo>
                    <a:pt x="5" y="114"/>
                  </a:lnTo>
                  <a:lnTo>
                    <a:pt x="17" y="114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201"/>
            <p:cNvSpPr/>
            <p:nvPr/>
          </p:nvSpPr>
          <p:spPr>
            <a:xfrm>
              <a:off x="2868840" y="219600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202"/>
            <p:cNvSpPr/>
            <p:nvPr/>
          </p:nvSpPr>
          <p:spPr>
            <a:xfrm>
              <a:off x="3574080" y="2431080"/>
              <a:ext cx="360" cy="27360"/>
            </a:xfrm>
            <a:custGeom>
              <a:avLst/>
              <a:gdLst/>
              <a:ahLst/>
              <a:cxnLst/>
              <a:rect l="l" t="t" r="r" b="b"/>
              <a:pathLst>
                <a:path w="17" h="37">
                  <a:moveTo>
                    <a:pt x="17" y="37"/>
                  </a:moveTo>
                  <a:lnTo>
                    <a:pt x="14" y="11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12"/>
                  </a:lnTo>
                  <a:lnTo>
                    <a:pt x="0" y="37"/>
                  </a:lnTo>
                  <a:lnTo>
                    <a:pt x="17" y="37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203"/>
            <p:cNvSpPr/>
            <p:nvPr/>
          </p:nvSpPr>
          <p:spPr>
            <a:xfrm>
              <a:off x="4234320" y="2452680"/>
              <a:ext cx="26640" cy="5040"/>
            </a:xfrm>
            <a:custGeom>
              <a:avLst/>
              <a:gdLst/>
              <a:ahLst/>
              <a:cxnLst/>
              <a:rect l="l" t="t" r="r" b="b"/>
              <a:pathLst>
                <a:path w="32" h="23">
                  <a:moveTo>
                    <a:pt x="32" y="23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23"/>
                  </a:lnTo>
                  <a:lnTo>
                    <a:pt x="32" y="23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204"/>
            <p:cNvSpPr/>
            <p:nvPr/>
          </p:nvSpPr>
          <p:spPr>
            <a:xfrm>
              <a:off x="4127400" y="2372040"/>
              <a:ext cx="360" cy="48240"/>
            </a:xfrm>
            <a:custGeom>
              <a:avLst/>
              <a:gdLst/>
              <a:ahLst/>
              <a:cxnLst/>
              <a:rect l="l" t="t" r="r" b="b"/>
              <a:pathLst>
                <a:path w="14" h="50">
                  <a:moveTo>
                    <a:pt x="0" y="5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0" y="5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Line 205"/>
            <p:cNvSpPr/>
            <p:nvPr/>
          </p:nvSpPr>
          <p:spPr>
            <a:xfrm flipH="1" flipV="1">
              <a:off x="3891240" y="2216520"/>
              <a:ext cx="461160" cy="34632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Line 206"/>
            <p:cNvSpPr/>
            <p:nvPr/>
          </p:nvSpPr>
          <p:spPr>
            <a:xfrm flipH="1" flipV="1">
              <a:off x="3956760" y="2227680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207"/>
            <p:cNvSpPr/>
            <p:nvPr/>
          </p:nvSpPr>
          <p:spPr>
            <a:xfrm>
              <a:off x="4059720" y="233676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7" h="14">
                  <a:moveTo>
                    <a:pt x="16" y="14"/>
                  </a:moveTo>
                  <a:lnTo>
                    <a:pt x="16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16" y="14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208"/>
            <p:cNvSpPr/>
            <p:nvPr/>
          </p:nvSpPr>
          <p:spPr>
            <a:xfrm>
              <a:off x="4124520" y="235332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16" h="13">
                  <a:moveTo>
                    <a:pt x="15" y="13"/>
                  </a:moveTo>
                  <a:lnTo>
                    <a:pt x="15" y="12"/>
                  </a:lnTo>
                  <a:lnTo>
                    <a:pt x="15" y="11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5" y="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209"/>
            <p:cNvSpPr/>
            <p:nvPr/>
          </p:nvSpPr>
          <p:spPr>
            <a:xfrm>
              <a:off x="3082680" y="2321640"/>
              <a:ext cx="360" cy="3960"/>
            </a:xfrm>
            <a:custGeom>
              <a:avLst/>
              <a:gdLst/>
              <a:ahLst/>
              <a:cxnLst/>
              <a:rect l="l" t="t" r="r" b="b"/>
              <a:pathLst>
                <a:path w="11" h="22">
                  <a:moveTo>
                    <a:pt x="0" y="22"/>
                  </a:moveTo>
                  <a:lnTo>
                    <a:pt x="1" y="1"/>
                  </a:lnTo>
                  <a:lnTo>
                    <a:pt x="11" y="0"/>
                  </a:lnTo>
                  <a:lnTo>
                    <a:pt x="10" y="2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210"/>
            <p:cNvSpPr/>
            <p:nvPr/>
          </p:nvSpPr>
          <p:spPr>
            <a:xfrm>
              <a:off x="2502360" y="2629800"/>
              <a:ext cx="325440" cy="10800"/>
            </a:xfrm>
            <a:custGeom>
              <a:avLst/>
              <a:gdLst/>
              <a:ahLst/>
              <a:cxnLst/>
              <a:rect l="l" t="t" r="r" b="b"/>
              <a:pathLst>
                <a:path w="165" h="27">
                  <a:moveTo>
                    <a:pt x="125" y="6"/>
                  </a:moveTo>
                  <a:lnTo>
                    <a:pt x="121" y="9"/>
                  </a:lnTo>
                  <a:lnTo>
                    <a:pt x="118" y="5"/>
                  </a:lnTo>
                  <a:lnTo>
                    <a:pt x="115" y="3"/>
                  </a:lnTo>
                  <a:lnTo>
                    <a:pt x="111" y="2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5" y="3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8" y="2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79" y="0"/>
                  </a:lnTo>
                  <a:lnTo>
                    <a:pt x="69" y="1"/>
                  </a:lnTo>
                  <a:lnTo>
                    <a:pt x="58" y="2"/>
                  </a:lnTo>
                  <a:lnTo>
                    <a:pt x="49" y="3"/>
                  </a:lnTo>
                  <a:lnTo>
                    <a:pt x="45" y="4"/>
                  </a:lnTo>
                  <a:lnTo>
                    <a:pt x="40" y="5"/>
                  </a:lnTo>
                  <a:lnTo>
                    <a:pt x="38" y="6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5" y="9"/>
                  </a:lnTo>
                  <a:lnTo>
                    <a:pt x="11" y="9"/>
                  </a:lnTo>
                  <a:lnTo>
                    <a:pt x="7" y="9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12" y="21"/>
                  </a:lnTo>
                  <a:lnTo>
                    <a:pt x="22" y="22"/>
                  </a:lnTo>
                  <a:lnTo>
                    <a:pt x="32" y="23"/>
                  </a:lnTo>
                  <a:lnTo>
                    <a:pt x="58" y="21"/>
                  </a:lnTo>
                  <a:lnTo>
                    <a:pt x="84" y="21"/>
                  </a:lnTo>
                  <a:lnTo>
                    <a:pt x="101" y="21"/>
                  </a:lnTo>
                  <a:lnTo>
                    <a:pt x="111" y="23"/>
                  </a:lnTo>
                  <a:lnTo>
                    <a:pt x="115" y="24"/>
                  </a:lnTo>
                  <a:lnTo>
                    <a:pt x="121" y="25"/>
                  </a:lnTo>
                  <a:lnTo>
                    <a:pt x="129" y="27"/>
                  </a:lnTo>
                  <a:lnTo>
                    <a:pt x="134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5" y="26"/>
                  </a:lnTo>
                  <a:lnTo>
                    <a:pt x="149" y="24"/>
                  </a:lnTo>
                  <a:lnTo>
                    <a:pt x="165" y="15"/>
                  </a:lnTo>
                  <a:lnTo>
                    <a:pt x="162" y="14"/>
                  </a:lnTo>
                  <a:lnTo>
                    <a:pt x="159" y="11"/>
                  </a:lnTo>
                  <a:lnTo>
                    <a:pt x="156" y="9"/>
                  </a:lnTo>
                  <a:lnTo>
                    <a:pt x="153" y="8"/>
                  </a:lnTo>
                  <a:lnTo>
                    <a:pt x="140" y="5"/>
                  </a:lnTo>
                  <a:lnTo>
                    <a:pt x="132" y="6"/>
                  </a:lnTo>
                  <a:lnTo>
                    <a:pt x="125" y="6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211"/>
            <p:cNvSpPr/>
            <p:nvPr/>
          </p:nvSpPr>
          <p:spPr>
            <a:xfrm>
              <a:off x="4851720" y="2629800"/>
              <a:ext cx="331560" cy="35280"/>
            </a:xfrm>
            <a:custGeom>
              <a:avLst/>
              <a:gdLst/>
              <a:ahLst/>
              <a:cxnLst/>
              <a:rect l="l" t="t" r="r" b="b"/>
              <a:pathLst>
                <a:path w="168" h="42">
                  <a:moveTo>
                    <a:pt x="126" y="0"/>
                  </a:moveTo>
                  <a:lnTo>
                    <a:pt x="128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1" y="8"/>
                  </a:lnTo>
                  <a:lnTo>
                    <a:pt x="134" y="5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1" y="5"/>
                  </a:lnTo>
                  <a:lnTo>
                    <a:pt x="142" y="9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10"/>
                  </a:lnTo>
                  <a:lnTo>
                    <a:pt x="151" y="10"/>
                  </a:lnTo>
                  <a:lnTo>
                    <a:pt x="153" y="12"/>
                  </a:lnTo>
                  <a:lnTo>
                    <a:pt x="155" y="14"/>
                  </a:lnTo>
                  <a:lnTo>
                    <a:pt x="156" y="17"/>
                  </a:lnTo>
                  <a:lnTo>
                    <a:pt x="156" y="19"/>
                  </a:lnTo>
                  <a:lnTo>
                    <a:pt x="157" y="22"/>
                  </a:lnTo>
                  <a:lnTo>
                    <a:pt x="160" y="20"/>
                  </a:lnTo>
                  <a:lnTo>
                    <a:pt x="163" y="20"/>
                  </a:lnTo>
                  <a:lnTo>
                    <a:pt x="165" y="20"/>
                  </a:lnTo>
                  <a:lnTo>
                    <a:pt x="167" y="23"/>
                  </a:lnTo>
                  <a:lnTo>
                    <a:pt x="168" y="25"/>
                  </a:lnTo>
                  <a:lnTo>
                    <a:pt x="168" y="27"/>
                  </a:lnTo>
                  <a:lnTo>
                    <a:pt x="168" y="30"/>
                  </a:lnTo>
                  <a:lnTo>
                    <a:pt x="167" y="31"/>
                  </a:lnTo>
                  <a:lnTo>
                    <a:pt x="166" y="33"/>
                  </a:lnTo>
                  <a:lnTo>
                    <a:pt x="165" y="34"/>
                  </a:lnTo>
                  <a:lnTo>
                    <a:pt x="162" y="37"/>
                  </a:lnTo>
                  <a:lnTo>
                    <a:pt x="157" y="39"/>
                  </a:lnTo>
                  <a:lnTo>
                    <a:pt x="153" y="40"/>
                  </a:lnTo>
                  <a:lnTo>
                    <a:pt x="144" y="42"/>
                  </a:lnTo>
                  <a:lnTo>
                    <a:pt x="140" y="42"/>
                  </a:lnTo>
                  <a:lnTo>
                    <a:pt x="135" y="42"/>
                  </a:lnTo>
                  <a:lnTo>
                    <a:pt x="134" y="41"/>
                  </a:lnTo>
                  <a:lnTo>
                    <a:pt x="133" y="40"/>
                  </a:lnTo>
                  <a:lnTo>
                    <a:pt x="133" y="38"/>
                  </a:lnTo>
                  <a:lnTo>
                    <a:pt x="133" y="36"/>
                  </a:lnTo>
                  <a:lnTo>
                    <a:pt x="135" y="33"/>
                  </a:lnTo>
                  <a:lnTo>
                    <a:pt x="113" y="36"/>
                  </a:lnTo>
                  <a:lnTo>
                    <a:pt x="96" y="34"/>
                  </a:lnTo>
                  <a:lnTo>
                    <a:pt x="84" y="34"/>
                  </a:lnTo>
                  <a:lnTo>
                    <a:pt x="64" y="32"/>
                  </a:lnTo>
                  <a:lnTo>
                    <a:pt x="26" y="30"/>
                  </a:lnTo>
                  <a:lnTo>
                    <a:pt x="20" y="29"/>
                  </a:lnTo>
                  <a:lnTo>
                    <a:pt x="13" y="30"/>
                  </a:lnTo>
                  <a:lnTo>
                    <a:pt x="0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9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22" y="18"/>
                  </a:lnTo>
                  <a:lnTo>
                    <a:pt x="25" y="20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52" y="12"/>
                  </a:lnTo>
                  <a:lnTo>
                    <a:pt x="76" y="13"/>
                  </a:lnTo>
                  <a:lnTo>
                    <a:pt x="75" y="12"/>
                  </a:lnTo>
                  <a:lnTo>
                    <a:pt x="75" y="10"/>
                  </a:lnTo>
                  <a:lnTo>
                    <a:pt x="77" y="9"/>
                  </a:lnTo>
                  <a:lnTo>
                    <a:pt x="78" y="8"/>
                  </a:lnTo>
                  <a:lnTo>
                    <a:pt x="84" y="6"/>
                  </a:lnTo>
                  <a:lnTo>
                    <a:pt x="91" y="5"/>
                  </a:lnTo>
                  <a:lnTo>
                    <a:pt x="99" y="8"/>
                  </a:lnTo>
                  <a:lnTo>
                    <a:pt x="107" y="3"/>
                  </a:lnTo>
                  <a:lnTo>
                    <a:pt x="112" y="2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6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212"/>
            <p:cNvSpPr/>
            <p:nvPr/>
          </p:nvSpPr>
          <p:spPr>
            <a:xfrm>
              <a:off x="2759400" y="2594520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213"/>
            <p:cNvSpPr/>
            <p:nvPr/>
          </p:nvSpPr>
          <p:spPr>
            <a:xfrm>
              <a:off x="2676960" y="2408760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214"/>
            <p:cNvSpPr/>
            <p:nvPr/>
          </p:nvSpPr>
          <p:spPr>
            <a:xfrm>
              <a:off x="4938840" y="2306160"/>
              <a:ext cx="360" cy="84240"/>
            </a:xfrm>
            <a:custGeom>
              <a:avLst/>
              <a:gdLst/>
              <a:ahLst/>
              <a:cxnLst/>
              <a:rect l="l" t="t" r="r" b="b"/>
              <a:pathLst>
                <a:path w="16" h="73">
                  <a:moveTo>
                    <a:pt x="15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6" y="72"/>
                  </a:lnTo>
                  <a:lnTo>
                    <a:pt x="16" y="32"/>
                  </a:lnTo>
                  <a:lnTo>
                    <a:pt x="12" y="32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215"/>
            <p:cNvSpPr/>
            <p:nvPr/>
          </p:nvSpPr>
          <p:spPr>
            <a:xfrm>
              <a:off x="4961160" y="231480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216"/>
            <p:cNvSpPr/>
            <p:nvPr/>
          </p:nvSpPr>
          <p:spPr>
            <a:xfrm>
              <a:off x="4054680" y="2452680"/>
              <a:ext cx="135000" cy="5040"/>
            </a:xfrm>
            <a:custGeom>
              <a:avLst/>
              <a:gdLst/>
              <a:ahLst/>
              <a:cxnLst/>
              <a:rect l="l" t="t" r="r" b="b"/>
              <a:pathLst>
                <a:path w="80" h="23">
                  <a:moveTo>
                    <a:pt x="17" y="0"/>
                  </a:moveTo>
                  <a:lnTo>
                    <a:pt x="77" y="0"/>
                  </a:lnTo>
                  <a:lnTo>
                    <a:pt x="80" y="23"/>
                  </a:lnTo>
                  <a:lnTo>
                    <a:pt x="0" y="23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5" y="8"/>
                  </a:lnTo>
                  <a:lnTo>
                    <a:pt x="17" y="4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217"/>
            <p:cNvSpPr/>
            <p:nvPr/>
          </p:nvSpPr>
          <p:spPr>
            <a:xfrm>
              <a:off x="4064040" y="2358000"/>
              <a:ext cx="360" cy="83880"/>
            </a:xfrm>
            <a:custGeom>
              <a:avLst/>
              <a:gdLst/>
              <a:ahLst/>
              <a:cxnLst/>
              <a:rect l="l" t="t" r="r" b="b"/>
              <a:pathLst>
                <a:path w="14" h="72">
                  <a:moveTo>
                    <a:pt x="14" y="59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3" y="72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4" y="59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218"/>
            <p:cNvSpPr/>
            <p:nvPr/>
          </p:nvSpPr>
          <p:spPr>
            <a:xfrm>
              <a:off x="2934000" y="2379960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219"/>
            <p:cNvSpPr/>
            <p:nvPr/>
          </p:nvSpPr>
          <p:spPr>
            <a:xfrm>
              <a:off x="3103920" y="2321640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201"/>
            <p:cNvSpPr/>
            <p:nvPr/>
          </p:nvSpPr>
          <p:spPr>
            <a:xfrm>
              <a:off x="2851695" y="2193460"/>
              <a:ext cx="29520" cy="149400"/>
            </a:xfrm>
            <a:custGeom>
              <a:avLst/>
              <a:gdLst/>
              <a:ahLst/>
              <a:cxnLst/>
              <a:rect l="l" t="t" r="r" b="b"/>
              <a:pathLst>
                <a:path w="33" h="115">
                  <a:moveTo>
                    <a:pt x="33" y="113"/>
                  </a:moveTo>
                  <a:lnTo>
                    <a:pt x="30" y="113"/>
                  </a:lnTo>
                  <a:lnTo>
                    <a:pt x="0" y="115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33" y="113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206"/>
            <p:cNvSpPr/>
            <p:nvPr/>
          </p:nvSpPr>
          <p:spPr>
            <a:xfrm flipH="1" flipV="1">
              <a:off x="3939615" y="2222758"/>
              <a:ext cx="479160" cy="333000"/>
            </a:xfrm>
            <a:prstGeom prst="line">
              <a:avLst/>
            </a:prstGeom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212"/>
            <p:cNvSpPr/>
            <p:nvPr/>
          </p:nvSpPr>
          <p:spPr>
            <a:xfrm>
              <a:off x="2742255" y="2591584"/>
              <a:ext cx="2333160" cy="63720"/>
            </a:xfrm>
            <a:custGeom>
              <a:avLst/>
              <a:gdLst/>
              <a:ahLst/>
              <a:cxnLst/>
              <a:rect l="l" t="t" r="r" b="b"/>
              <a:pathLst>
                <a:path w="1062" h="60">
                  <a:moveTo>
                    <a:pt x="1061" y="0"/>
                  </a:moveTo>
                  <a:lnTo>
                    <a:pt x="1062" y="24"/>
                  </a:lnTo>
                  <a:lnTo>
                    <a:pt x="1057" y="24"/>
                  </a:lnTo>
                  <a:lnTo>
                    <a:pt x="1052" y="25"/>
                  </a:lnTo>
                  <a:lnTo>
                    <a:pt x="1048" y="25"/>
                  </a:lnTo>
                  <a:lnTo>
                    <a:pt x="1044" y="27"/>
                  </a:lnTo>
                  <a:lnTo>
                    <a:pt x="1035" y="31"/>
                  </a:lnTo>
                  <a:lnTo>
                    <a:pt x="1027" y="29"/>
                  </a:lnTo>
                  <a:lnTo>
                    <a:pt x="1021" y="30"/>
                  </a:lnTo>
                  <a:lnTo>
                    <a:pt x="1015" y="30"/>
                  </a:lnTo>
                  <a:lnTo>
                    <a:pt x="1013" y="31"/>
                  </a:lnTo>
                  <a:lnTo>
                    <a:pt x="1011" y="33"/>
                  </a:lnTo>
                  <a:lnTo>
                    <a:pt x="1011" y="35"/>
                  </a:lnTo>
                  <a:lnTo>
                    <a:pt x="1012" y="36"/>
                  </a:lnTo>
                  <a:lnTo>
                    <a:pt x="988" y="35"/>
                  </a:lnTo>
                  <a:lnTo>
                    <a:pt x="976" y="35"/>
                  </a:lnTo>
                  <a:lnTo>
                    <a:pt x="970" y="39"/>
                  </a:lnTo>
                  <a:lnTo>
                    <a:pt x="965" y="40"/>
                  </a:lnTo>
                  <a:lnTo>
                    <a:pt x="964" y="41"/>
                  </a:lnTo>
                  <a:lnTo>
                    <a:pt x="961" y="43"/>
                  </a:lnTo>
                  <a:lnTo>
                    <a:pt x="958" y="42"/>
                  </a:lnTo>
                  <a:lnTo>
                    <a:pt x="955" y="41"/>
                  </a:lnTo>
                  <a:lnTo>
                    <a:pt x="950" y="41"/>
                  </a:lnTo>
                  <a:lnTo>
                    <a:pt x="944" y="43"/>
                  </a:lnTo>
                  <a:lnTo>
                    <a:pt x="943" y="44"/>
                  </a:lnTo>
                  <a:lnTo>
                    <a:pt x="941" y="46"/>
                  </a:lnTo>
                  <a:lnTo>
                    <a:pt x="938" y="50"/>
                  </a:lnTo>
                  <a:lnTo>
                    <a:pt x="936" y="55"/>
                  </a:lnTo>
                  <a:lnTo>
                    <a:pt x="937" y="55"/>
                  </a:lnTo>
                  <a:lnTo>
                    <a:pt x="918" y="57"/>
                  </a:lnTo>
                  <a:lnTo>
                    <a:pt x="891" y="59"/>
                  </a:lnTo>
                  <a:lnTo>
                    <a:pt x="857" y="60"/>
                  </a:lnTo>
                  <a:lnTo>
                    <a:pt x="802" y="59"/>
                  </a:lnTo>
                  <a:lnTo>
                    <a:pt x="767" y="57"/>
                  </a:lnTo>
                  <a:lnTo>
                    <a:pt x="733" y="54"/>
                  </a:lnTo>
                  <a:lnTo>
                    <a:pt x="683" y="55"/>
                  </a:lnTo>
                  <a:lnTo>
                    <a:pt x="656" y="56"/>
                  </a:lnTo>
                  <a:lnTo>
                    <a:pt x="629" y="58"/>
                  </a:lnTo>
                  <a:lnTo>
                    <a:pt x="603" y="56"/>
                  </a:lnTo>
                  <a:lnTo>
                    <a:pt x="571" y="51"/>
                  </a:lnTo>
                  <a:lnTo>
                    <a:pt x="518" y="46"/>
                  </a:lnTo>
                  <a:lnTo>
                    <a:pt x="490" y="43"/>
                  </a:lnTo>
                  <a:lnTo>
                    <a:pt x="462" y="45"/>
                  </a:lnTo>
                  <a:lnTo>
                    <a:pt x="444" y="47"/>
                  </a:lnTo>
                  <a:lnTo>
                    <a:pt x="425" y="51"/>
                  </a:lnTo>
                  <a:lnTo>
                    <a:pt x="410" y="56"/>
                  </a:lnTo>
                  <a:lnTo>
                    <a:pt x="396" y="58"/>
                  </a:lnTo>
                  <a:lnTo>
                    <a:pt x="382" y="60"/>
                  </a:lnTo>
                  <a:lnTo>
                    <a:pt x="368" y="60"/>
                  </a:lnTo>
                  <a:lnTo>
                    <a:pt x="354" y="60"/>
                  </a:lnTo>
                  <a:lnTo>
                    <a:pt x="262" y="56"/>
                  </a:lnTo>
                  <a:lnTo>
                    <a:pt x="191" y="49"/>
                  </a:lnTo>
                  <a:lnTo>
                    <a:pt x="174" y="46"/>
                  </a:lnTo>
                  <a:lnTo>
                    <a:pt x="136" y="41"/>
                  </a:lnTo>
                  <a:lnTo>
                    <a:pt x="101" y="38"/>
                  </a:lnTo>
                  <a:lnTo>
                    <a:pt x="50" y="39"/>
                  </a:lnTo>
                  <a:lnTo>
                    <a:pt x="47" y="36"/>
                  </a:lnTo>
                  <a:lnTo>
                    <a:pt x="44" y="34"/>
                  </a:lnTo>
                  <a:lnTo>
                    <a:pt x="41" y="32"/>
                  </a:lnTo>
                  <a:lnTo>
                    <a:pt x="38" y="31"/>
                  </a:lnTo>
                  <a:lnTo>
                    <a:pt x="25" y="29"/>
                  </a:lnTo>
                  <a:lnTo>
                    <a:pt x="17" y="30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332" y="26"/>
                  </a:lnTo>
                  <a:lnTo>
                    <a:pt x="537" y="20"/>
                  </a:lnTo>
                  <a:lnTo>
                    <a:pt x="654" y="19"/>
                  </a:lnTo>
                  <a:lnTo>
                    <a:pt x="731" y="16"/>
                  </a:lnTo>
                  <a:lnTo>
                    <a:pt x="830" y="14"/>
                  </a:lnTo>
                  <a:lnTo>
                    <a:pt x="876" y="13"/>
                  </a:lnTo>
                  <a:lnTo>
                    <a:pt x="928" y="11"/>
                  </a:lnTo>
                  <a:lnTo>
                    <a:pt x="965" y="8"/>
                  </a:lnTo>
                  <a:lnTo>
                    <a:pt x="992" y="5"/>
                  </a:lnTo>
                  <a:lnTo>
                    <a:pt x="1024" y="3"/>
                  </a:lnTo>
                  <a:lnTo>
                    <a:pt x="1061" y="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CustomShape 213"/>
            <p:cNvSpPr/>
            <p:nvPr/>
          </p:nvSpPr>
          <p:spPr>
            <a:xfrm>
              <a:off x="2659815" y="2404818"/>
              <a:ext cx="2457720" cy="193680"/>
            </a:xfrm>
            <a:custGeom>
              <a:avLst/>
              <a:gdLst/>
              <a:ahLst/>
              <a:cxnLst/>
              <a:rect l="l" t="t" r="r" b="b"/>
              <a:pathLst>
                <a:path w="1118" h="140">
                  <a:moveTo>
                    <a:pt x="1011" y="10"/>
                  </a:moveTo>
                  <a:lnTo>
                    <a:pt x="1000" y="12"/>
                  </a:lnTo>
                  <a:lnTo>
                    <a:pt x="995" y="14"/>
                  </a:lnTo>
                  <a:lnTo>
                    <a:pt x="991" y="16"/>
                  </a:lnTo>
                  <a:lnTo>
                    <a:pt x="983" y="21"/>
                  </a:lnTo>
                  <a:lnTo>
                    <a:pt x="975" y="28"/>
                  </a:lnTo>
                  <a:lnTo>
                    <a:pt x="964" y="37"/>
                  </a:lnTo>
                  <a:lnTo>
                    <a:pt x="954" y="45"/>
                  </a:lnTo>
                  <a:lnTo>
                    <a:pt x="948" y="48"/>
                  </a:lnTo>
                  <a:lnTo>
                    <a:pt x="943" y="48"/>
                  </a:lnTo>
                  <a:lnTo>
                    <a:pt x="936" y="50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2" y="73"/>
                  </a:lnTo>
                  <a:lnTo>
                    <a:pt x="3" y="78"/>
                  </a:lnTo>
                  <a:lnTo>
                    <a:pt x="4" y="83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4"/>
                  </a:lnTo>
                  <a:lnTo>
                    <a:pt x="25" y="122"/>
                  </a:lnTo>
                  <a:lnTo>
                    <a:pt x="38" y="136"/>
                  </a:lnTo>
                  <a:lnTo>
                    <a:pt x="369" y="140"/>
                  </a:lnTo>
                  <a:lnTo>
                    <a:pt x="574" y="135"/>
                  </a:lnTo>
                  <a:lnTo>
                    <a:pt x="692" y="134"/>
                  </a:lnTo>
                  <a:lnTo>
                    <a:pt x="768" y="130"/>
                  </a:lnTo>
                  <a:lnTo>
                    <a:pt x="867" y="128"/>
                  </a:lnTo>
                  <a:lnTo>
                    <a:pt x="913" y="127"/>
                  </a:lnTo>
                  <a:lnTo>
                    <a:pt x="965" y="125"/>
                  </a:lnTo>
                  <a:lnTo>
                    <a:pt x="1002" y="122"/>
                  </a:lnTo>
                  <a:lnTo>
                    <a:pt x="1028" y="120"/>
                  </a:lnTo>
                  <a:lnTo>
                    <a:pt x="1061" y="118"/>
                  </a:lnTo>
                  <a:lnTo>
                    <a:pt x="1098" y="114"/>
                  </a:lnTo>
                  <a:lnTo>
                    <a:pt x="1097" y="102"/>
                  </a:lnTo>
                  <a:lnTo>
                    <a:pt x="1098" y="85"/>
                  </a:lnTo>
                  <a:lnTo>
                    <a:pt x="1100" y="72"/>
                  </a:lnTo>
                  <a:lnTo>
                    <a:pt x="1101" y="61"/>
                  </a:lnTo>
                  <a:lnTo>
                    <a:pt x="1102" y="53"/>
                  </a:lnTo>
                  <a:lnTo>
                    <a:pt x="1104" y="46"/>
                  </a:lnTo>
                  <a:lnTo>
                    <a:pt x="1105" y="40"/>
                  </a:lnTo>
                  <a:lnTo>
                    <a:pt x="1107" y="31"/>
                  </a:lnTo>
                  <a:lnTo>
                    <a:pt x="1108" y="28"/>
                  </a:lnTo>
                  <a:lnTo>
                    <a:pt x="1109" y="26"/>
                  </a:lnTo>
                  <a:lnTo>
                    <a:pt x="1111" y="22"/>
                  </a:lnTo>
                  <a:lnTo>
                    <a:pt x="1112" y="19"/>
                  </a:lnTo>
                  <a:lnTo>
                    <a:pt x="1114" y="15"/>
                  </a:lnTo>
                  <a:lnTo>
                    <a:pt x="1116" y="12"/>
                  </a:lnTo>
                  <a:lnTo>
                    <a:pt x="1118" y="9"/>
                  </a:lnTo>
                  <a:lnTo>
                    <a:pt x="1118" y="6"/>
                  </a:lnTo>
                  <a:lnTo>
                    <a:pt x="1118" y="3"/>
                  </a:lnTo>
                  <a:lnTo>
                    <a:pt x="1118" y="2"/>
                  </a:lnTo>
                  <a:lnTo>
                    <a:pt x="1116" y="1"/>
                  </a:lnTo>
                  <a:lnTo>
                    <a:pt x="1115" y="1"/>
                  </a:lnTo>
                  <a:lnTo>
                    <a:pt x="1112" y="0"/>
                  </a:lnTo>
                  <a:lnTo>
                    <a:pt x="1031" y="7"/>
                  </a:lnTo>
                  <a:lnTo>
                    <a:pt x="1011" y="10"/>
                  </a:lnTo>
                </a:path>
              </a:pathLst>
            </a:custGeom>
            <a:solidFill>
              <a:srgbClr val="CECECE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215"/>
            <p:cNvSpPr/>
            <p:nvPr/>
          </p:nvSpPr>
          <p:spPr>
            <a:xfrm>
              <a:off x="4944015" y="2310350"/>
              <a:ext cx="360" cy="74880"/>
            </a:xfrm>
            <a:custGeom>
              <a:avLst/>
              <a:gdLst/>
              <a:ahLst/>
              <a:cxnLst/>
              <a:rect l="l" t="t" r="r" b="b"/>
              <a:pathLst>
                <a:path w="10" h="67">
                  <a:moveTo>
                    <a:pt x="9" y="0"/>
                  </a:moveTo>
                  <a:lnTo>
                    <a:pt x="9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9" y="32"/>
                  </a:lnTo>
                  <a:lnTo>
                    <a:pt x="9" y="66"/>
                  </a:lnTo>
                  <a:lnTo>
                    <a:pt x="10" y="66"/>
                  </a:lnTo>
                  <a:lnTo>
                    <a:pt x="4" y="67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0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218"/>
            <p:cNvSpPr/>
            <p:nvPr/>
          </p:nvSpPr>
          <p:spPr>
            <a:xfrm>
              <a:off x="2916855" y="2375862"/>
              <a:ext cx="7560" cy="41760"/>
            </a:xfrm>
            <a:custGeom>
              <a:avLst/>
              <a:gdLst/>
              <a:ahLst/>
              <a:cxnLst/>
              <a:rect l="l" t="t" r="r" b="b"/>
              <a:pathLst>
                <a:path w="23" h="46">
                  <a:moveTo>
                    <a:pt x="5" y="31"/>
                  </a:moveTo>
                  <a:lnTo>
                    <a:pt x="4" y="9"/>
                  </a:lnTo>
                  <a:lnTo>
                    <a:pt x="16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3" y="46"/>
                  </a:lnTo>
                  <a:lnTo>
                    <a:pt x="20" y="31"/>
                  </a:lnTo>
                  <a:lnTo>
                    <a:pt x="5" y="31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219"/>
            <p:cNvSpPr/>
            <p:nvPr/>
          </p:nvSpPr>
          <p:spPr>
            <a:xfrm>
              <a:off x="3086775" y="2317227"/>
              <a:ext cx="136800" cy="7920"/>
            </a:xfrm>
            <a:custGeom>
              <a:avLst/>
              <a:gdLst/>
              <a:ahLst/>
              <a:cxnLst/>
              <a:rect l="l" t="t" r="r" b="b"/>
              <a:pathLst>
                <a:path w="81" h="25">
                  <a:moveTo>
                    <a:pt x="80" y="25"/>
                  </a:moveTo>
                  <a:lnTo>
                    <a:pt x="81" y="5"/>
                  </a:lnTo>
                  <a:lnTo>
                    <a:pt x="1" y="0"/>
                  </a:lnTo>
                  <a:lnTo>
                    <a:pt x="0" y="22"/>
                  </a:lnTo>
                  <a:lnTo>
                    <a:pt x="80" y="25"/>
                  </a:lnTo>
                </a:path>
              </a:pathLst>
            </a:custGeom>
            <a:solidFill>
              <a:srgbClr val="404040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cxnSp>
        <p:nvCxnSpPr>
          <p:cNvPr id="182" name="Elbow Connector 181"/>
          <p:cNvCxnSpPr>
            <a:stCxn id="76" idx="2"/>
          </p:cNvCxnSpPr>
          <p:nvPr/>
        </p:nvCxnSpPr>
        <p:spPr>
          <a:xfrm rot="5400000">
            <a:off x="5250815" y="4662170"/>
            <a:ext cx="836295" cy="873760"/>
          </a:xfrm>
          <a:prstGeom prst="bentConnector2">
            <a:avLst/>
          </a:prstGeom>
          <a:ln w="254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84"/>
          <p:cNvCxnSpPr>
            <a:stCxn id="307" idx="2"/>
            <a:endCxn id="68" idx="2"/>
          </p:cNvCxnSpPr>
          <p:nvPr/>
        </p:nvCxnSpPr>
        <p:spPr>
          <a:xfrm rot="5400000" flipV="1">
            <a:off x="3673475" y="5314950"/>
            <a:ext cx="55245" cy="1569085"/>
          </a:xfrm>
          <a:prstGeom prst="bentConnector3">
            <a:avLst>
              <a:gd name="adj1" fmla="val 737931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68" idx="3"/>
          </p:cNvCxnSpPr>
          <p:nvPr/>
        </p:nvCxnSpPr>
        <p:spPr>
          <a:xfrm>
            <a:off x="5177155" y="5702935"/>
            <a:ext cx="4088765" cy="3048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 Box 187"/>
          <p:cNvSpPr txBox="1"/>
          <p:nvPr/>
        </p:nvSpPr>
        <p:spPr>
          <a:xfrm>
            <a:off x="7618730" y="5190490"/>
            <a:ext cx="855980" cy="198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EXPORTACIÓN</a:t>
            </a:r>
          </a:p>
        </p:txBody>
      </p:sp>
      <p:sp>
        <p:nvSpPr>
          <p:cNvPr id="189" name="Text Box 188"/>
          <p:cNvSpPr txBox="1"/>
          <p:nvPr/>
        </p:nvSpPr>
        <p:spPr>
          <a:xfrm>
            <a:off x="5595621" y="6178550"/>
            <a:ext cx="850900" cy="198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IMPORTACIÓN</a:t>
            </a:r>
          </a:p>
        </p:txBody>
      </p:sp>
      <p:cxnSp>
        <p:nvCxnSpPr>
          <p:cNvPr id="192" name="Elbow Connector 191"/>
          <p:cNvCxnSpPr>
            <a:endCxn id="281" idx="2"/>
          </p:cNvCxnSpPr>
          <p:nvPr/>
        </p:nvCxnSpPr>
        <p:spPr>
          <a:xfrm rot="16200000" flipV="1">
            <a:off x="1576070" y="5027930"/>
            <a:ext cx="636905" cy="628650"/>
          </a:xfrm>
          <a:prstGeom prst="bentConnector3">
            <a:avLst>
              <a:gd name="adj1" fmla="val 847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/>
          <p:cNvCxnSpPr>
            <a:stCxn id="281" idx="2"/>
            <a:endCxn id="68" idx="0"/>
          </p:cNvCxnSpPr>
          <p:nvPr/>
        </p:nvCxnSpPr>
        <p:spPr>
          <a:xfrm rot="5400000" flipV="1">
            <a:off x="2905760" y="3698240"/>
            <a:ext cx="254000" cy="2905125"/>
          </a:xfrm>
          <a:prstGeom prst="bentConnector3">
            <a:avLst>
              <a:gd name="adj1" fmla="val 49875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Picture 1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20" y="1917065"/>
            <a:ext cx="542290" cy="329565"/>
          </a:xfrm>
          <a:prstGeom prst="rect">
            <a:avLst/>
          </a:prstGeom>
        </p:spPr>
      </p:pic>
      <p:pic>
        <p:nvPicPr>
          <p:cNvPr id="196" name="Picture 122" descr="Log Tricolor"/>
          <p:cNvPicPr>
            <a:picLocks noChangeAspect="1" noChangeArrowheads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760" y="2435860"/>
            <a:ext cx="200660" cy="25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160645" y="5829935"/>
            <a:ext cx="4088765" cy="3048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505200" y="4005580"/>
            <a:ext cx="1377315" cy="337185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s-ES_tradnl" altLang="es-ES" sz="800" b="1" i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DESPACHOS :</a:t>
            </a:r>
          </a:p>
          <a:p>
            <a:pPr algn="ctr"/>
            <a:r>
              <a:rPr lang="es-ES_tradnl" altLang="es-ES" sz="800" b="1" i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SPOT / Y A TÉRMINO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595620" y="376555"/>
            <a:ext cx="64744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altLang="en-US" sz="1600">
                <a:latin typeface="+mn-cs"/>
              </a:rPr>
              <a:t>Arquitectura de Solución Tecnológica para los procesos de Mercado Internacional de CyS</a:t>
            </a:r>
          </a:p>
          <a:p>
            <a:pPr algn="r"/>
            <a:r>
              <a:rPr lang="es-ES_tradnl" altLang="en-US" sz="1600" b="1">
                <a:solidFill>
                  <a:srgbClr val="FF0000"/>
                </a:solidFill>
                <a:latin typeface="+mn-cs"/>
              </a:rPr>
              <a:t>SIGEMINT</a:t>
            </a:r>
            <a:r>
              <a:rPr lang="es-ES_tradnl" altLang="en-US" sz="1600">
                <a:latin typeface="+mn-cs"/>
              </a:rPr>
              <a:t> 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9600565" y="1701165"/>
            <a:ext cx="1537970" cy="27559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altLang="en-US" sz="1200">
                <a:latin typeface="+mj-ea"/>
                <a:cs typeface="+mj-ea"/>
              </a:rPr>
              <a:t>Nube PDVSA</a:t>
            </a:r>
          </a:p>
        </p:txBody>
      </p:sp>
      <p:sp>
        <p:nvSpPr>
          <p:cNvPr id="40" name="object 16"/>
          <p:cNvSpPr txBox="1"/>
          <p:nvPr/>
        </p:nvSpPr>
        <p:spPr>
          <a:xfrm>
            <a:off x="10313720" y="2403914"/>
            <a:ext cx="1177290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1400" spc="-5" dirty="0">
                <a:solidFill>
                  <a:schemeClr val="tx1"/>
                </a:solidFill>
                <a:latin typeface="Arial MT"/>
                <a:cs typeface="Arial MT"/>
              </a:rPr>
              <a:t>Aplicaciones</a:t>
            </a:r>
          </a:p>
        </p:txBody>
      </p:sp>
      <p:sp>
        <p:nvSpPr>
          <p:cNvPr id="58" name="Text Box 57"/>
          <p:cNvSpPr txBox="1"/>
          <p:nvPr/>
        </p:nvSpPr>
        <p:spPr>
          <a:xfrm>
            <a:off x="3350578" y="3714750"/>
            <a:ext cx="1621155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LOGISTICA Y FLETAMENTO</a:t>
            </a:r>
          </a:p>
        </p:txBody>
      </p:sp>
      <p:pic>
        <p:nvPicPr>
          <p:cNvPr id="66" name="Picture 65" descr="layers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11970" y="2034540"/>
            <a:ext cx="1007745" cy="1007745"/>
          </a:xfrm>
          <a:prstGeom prst="rect">
            <a:avLst/>
          </a:prstGeom>
        </p:spPr>
      </p:pic>
      <p:sp>
        <p:nvSpPr>
          <p:cNvPr id="71" name="Text Box 70"/>
          <p:cNvSpPr txBox="1"/>
          <p:nvPr/>
        </p:nvSpPr>
        <p:spPr>
          <a:xfrm>
            <a:off x="10274935" y="2122805"/>
            <a:ext cx="4330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en-US" sz="1200"/>
              <a:t>BD</a:t>
            </a:r>
          </a:p>
        </p:txBody>
      </p:sp>
      <p:sp>
        <p:nvSpPr>
          <p:cNvPr id="72" name="object 16"/>
          <p:cNvSpPr txBox="1"/>
          <p:nvPr/>
        </p:nvSpPr>
        <p:spPr>
          <a:xfrm>
            <a:off x="10346740" y="2709349"/>
            <a:ext cx="1177290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_tradnl" sz="1400" spc="-5" dirty="0">
                <a:solidFill>
                  <a:schemeClr val="tx1"/>
                </a:solidFill>
                <a:latin typeface="Arial MT"/>
                <a:cs typeface="Arial MT"/>
              </a:rPr>
              <a:t>Capa Web</a:t>
            </a:r>
          </a:p>
        </p:txBody>
      </p:sp>
      <p:sp>
        <p:nvSpPr>
          <p:cNvPr id="78" name="Rectangles 77"/>
          <p:cNvSpPr/>
          <p:nvPr/>
        </p:nvSpPr>
        <p:spPr>
          <a:xfrm>
            <a:off x="9448800" y="1557020"/>
            <a:ext cx="1841500" cy="1553845"/>
          </a:xfrm>
          <a:prstGeom prst="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/>
          <p:cNvCxnSpPr>
            <a:stCxn id="16" idx="3"/>
          </p:cNvCxnSpPr>
          <p:nvPr/>
        </p:nvCxnSpPr>
        <p:spPr>
          <a:xfrm rot="16200000">
            <a:off x="7998460" y="1001395"/>
            <a:ext cx="568325" cy="2255520"/>
          </a:xfrm>
          <a:prstGeom prst="bentConnector2">
            <a:avLst/>
          </a:prstGeom>
          <a:ln w="0" cmpd="sng">
            <a:solidFill>
              <a:schemeClr val="bg1">
                <a:lumMod val="6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80"/>
          <p:cNvSpPr txBox="1"/>
          <p:nvPr/>
        </p:nvSpPr>
        <p:spPr>
          <a:xfrm>
            <a:off x="7237413" y="3139440"/>
            <a:ext cx="92519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Comercializacin</a:t>
            </a:r>
          </a:p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 de Hidrocarburos)</a:t>
            </a:r>
          </a:p>
        </p:txBody>
      </p:sp>
      <p:pic>
        <p:nvPicPr>
          <p:cNvPr id="119" name="Picture 118" descr="clients-icon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46995" y="4323715"/>
            <a:ext cx="553085" cy="553085"/>
          </a:xfrm>
          <a:prstGeom prst="rect">
            <a:avLst/>
          </a:prstGeom>
        </p:spPr>
      </p:pic>
      <p:sp>
        <p:nvSpPr>
          <p:cNvPr id="120" name="Text Box 119"/>
          <p:cNvSpPr txBox="1"/>
          <p:nvPr/>
        </p:nvSpPr>
        <p:spPr>
          <a:xfrm>
            <a:off x="9907905" y="4888230"/>
            <a:ext cx="123063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CLIENTE / PROVEEDOR</a:t>
            </a:r>
          </a:p>
          <a:p>
            <a:pPr algn="ctr"/>
            <a:r>
              <a:rPr lang="es-ES_tradnl" altLang="es-ES" sz="7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Arial" panose="02080604020202020204" pitchFamily="34" charset="0"/>
                <a:sym typeface="+mn-ea"/>
              </a:rPr>
              <a:t>INTERNACIONAL</a:t>
            </a:r>
          </a:p>
        </p:txBody>
      </p:sp>
      <p:sp>
        <p:nvSpPr>
          <p:cNvPr id="123" name="Flowchart: Document 122"/>
          <p:cNvSpPr/>
          <p:nvPr/>
        </p:nvSpPr>
        <p:spPr>
          <a:xfrm>
            <a:off x="7955280" y="3717290"/>
            <a:ext cx="648335" cy="4318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altLang="en-US" sz="900" b="1">
                <a:solidFill>
                  <a:schemeClr val="tx1"/>
                </a:solidFill>
              </a:rPr>
              <a:t>RECAP</a:t>
            </a:r>
          </a:p>
        </p:txBody>
      </p:sp>
      <p:cxnSp>
        <p:nvCxnSpPr>
          <p:cNvPr id="125" name="Elbow Connector 124"/>
          <p:cNvCxnSpPr>
            <a:stCxn id="123" idx="3"/>
            <a:endCxn id="119" idx="0"/>
          </p:cNvCxnSpPr>
          <p:nvPr/>
        </p:nvCxnSpPr>
        <p:spPr>
          <a:xfrm>
            <a:off x="8603615" y="3933190"/>
            <a:ext cx="1920240" cy="39052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53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09*299"/>
  <p:tag name="TABLE_ENDDRAG_RECT" val="65*111*809*29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09*299"/>
  <p:tag name="TABLE_ENDDRAG_RECT" val="65*111*809*299"/>
</p:tagLst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5110</Words>
  <Application>Microsoft Office PowerPoint</Application>
  <PresentationFormat>Personalizado</PresentationFormat>
  <Paragraphs>1029</Paragraphs>
  <Slides>46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4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Office</vt:lpstr>
      <vt:lpstr>Office</vt:lpstr>
      <vt:lpstr>Office</vt:lpstr>
      <vt:lpstr>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</dc:creator>
  <cp:lastModifiedBy>PARRAAB</cp:lastModifiedBy>
  <cp:revision>1113</cp:revision>
  <cp:lastPrinted>2024-09-18T21:14:18Z</cp:lastPrinted>
  <dcterms:created xsi:type="dcterms:W3CDTF">2024-09-18T21:14:18Z</dcterms:created>
  <dcterms:modified xsi:type="dcterms:W3CDTF">2024-11-27T02:27:49Z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34</vt:r8>
  </property>
  <property fmtid="{D5CDD505-2E9C-101B-9397-08002B2CF9AE}" pid="3" name="Notes">
    <vt:r8>16</vt:r8>
  </property>
  <property fmtid="{D5CDD505-2E9C-101B-9397-08002B2CF9AE}" pid="4" name="PresentationFormat">
    <vt:lpwstr>Personalizado</vt:lpwstr>
  </property>
  <property fmtid="{D5CDD505-2E9C-101B-9397-08002B2CF9AE}" pid="5" name="Slides">
    <vt:r8>101</vt:r8>
  </property>
  <property fmtid="{D5CDD505-2E9C-101B-9397-08002B2CF9AE}" pid="6" name="ICV">
    <vt:lpwstr/>
  </property>
  <property fmtid="{D5CDD505-2E9C-101B-9397-08002B2CF9AE}" pid="7" name="KSOProductBuildVer">
    <vt:lpwstr>1033-11.1.0.11719</vt:lpwstr>
  </property>
</Properties>
</file>